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tags/tag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6.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7.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8.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9.xml" ContentType="application/vnd.openxmlformats-officedocument.presentationml.tags+xml"/>
  <Override PartName="/ppt/notesSlides/notesSlide51.xml" ContentType="application/vnd.openxmlformats-officedocument.presentationml.notesSlide+xml"/>
  <Override PartName="/ppt/tags/tag10.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11.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7" r:id="rId2"/>
    <p:sldId id="332" r:id="rId3"/>
    <p:sldId id="366" r:id="rId4"/>
    <p:sldId id="367" r:id="rId5"/>
    <p:sldId id="368" r:id="rId6"/>
    <p:sldId id="369" r:id="rId7"/>
    <p:sldId id="353" r:id="rId8"/>
    <p:sldId id="370" r:id="rId9"/>
    <p:sldId id="381" r:id="rId10"/>
    <p:sldId id="371" r:id="rId11"/>
    <p:sldId id="372" r:id="rId12"/>
    <p:sldId id="373" r:id="rId13"/>
    <p:sldId id="374" r:id="rId14"/>
    <p:sldId id="376" r:id="rId15"/>
    <p:sldId id="377" r:id="rId16"/>
    <p:sldId id="382" r:id="rId17"/>
    <p:sldId id="384" r:id="rId18"/>
    <p:sldId id="383" r:id="rId19"/>
    <p:sldId id="414" r:id="rId20"/>
    <p:sldId id="385" r:id="rId21"/>
    <p:sldId id="386" r:id="rId22"/>
    <p:sldId id="428" r:id="rId23"/>
    <p:sldId id="387" r:id="rId24"/>
    <p:sldId id="421" r:id="rId25"/>
    <p:sldId id="423" r:id="rId26"/>
    <p:sldId id="389" r:id="rId27"/>
    <p:sldId id="390" r:id="rId28"/>
    <p:sldId id="424" r:id="rId29"/>
    <p:sldId id="391" r:id="rId30"/>
    <p:sldId id="420" r:id="rId31"/>
    <p:sldId id="398" r:id="rId32"/>
    <p:sldId id="427" r:id="rId33"/>
    <p:sldId id="426" r:id="rId34"/>
    <p:sldId id="399" r:id="rId35"/>
    <p:sldId id="393" r:id="rId36"/>
    <p:sldId id="425" r:id="rId37"/>
    <p:sldId id="418" r:id="rId38"/>
    <p:sldId id="402" r:id="rId39"/>
    <p:sldId id="429" r:id="rId40"/>
    <p:sldId id="417" r:id="rId41"/>
    <p:sldId id="405" r:id="rId42"/>
    <p:sldId id="406" r:id="rId43"/>
    <p:sldId id="431" r:id="rId44"/>
    <p:sldId id="432" r:id="rId45"/>
    <p:sldId id="408" r:id="rId46"/>
    <p:sldId id="446" r:id="rId47"/>
    <p:sldId id="447" r:id="rId48"/>
    <p:sldId id="445" r:id="rId49"/>
    <p:sldId id="448" r:id="rId50"/>
    <p:sldId id="449" r:id="rId51"/>
    <p:sldId id="416" r:id="rId52"/>
    <p:sldId id="415" r:id="rId53"/>
    <p:sldId id="433" r:id="rId54"/>
    <p:sldId id="434" r:id="rId55"/>
    <p:sldId id="435" r:id="rId56"/>
    <p:sldId id="438" r:id="rId57"/>
    <p:sldId id="437" r:id="rId58"/>
    <p:sldId id="436" r:id="rId59"/>
    <p:sldId id="440" r:id="rId60"/>
    <p:sldId id="441" r:id="rId61"/>
    <p:sldId id="442" r:id="rId62"/>
    <p:sldId id="443" r:id="rId63"/>
    <p:sldId id="450" r:id="rId64"/>
    <p:sldId id="451" r:id="rId65"/>
    <p:sldId id="444"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schulz" initials="t"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99CCFF"/>
    <a:srgbClr val="FFCC99"/>
    <a:srgbClr val="CC9966"/>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666" autoAdjust="0"/>
  </p:normalViewPr>
  <p:slideViewPr>
    <p:cSldViewPr>
      <p:cViewPr varScale="1">
        <p:scale>
          <a:sx n="64" d="100"/>
          <a:sy n="64" d="100"/>
        </p:scale>
        <p:origin x="1752" y="66"/>
      </p:cViewPr>
      <p:guideLst>
        <p:guide orient="horz" pos="2160"/>
        <p:guide pos="2880"/>
      </p:guideLst>
    </p:cSldViewPr>
  </p:slideViewPr>
  <p:notesTextViewPr>
    <p:cViewPr>
      <p:scale>
        <a:sx n="1" d="1"/>
        <a:sy n="1" d="1"/>
      </p:scale>
      <p:origin x="0" y="0"/>
    </p:cViewPr>
  </p:notesTextViewPr>
  <p:sorterViewPr>
    <p:cViewPr>
      <p:scale>
        <a:sx n="102" d="100"/>
        <a:sy n="102" d="100"/>
      </p:scale>
      <p:origin x="0" y="101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9-11T20:54:16.765" idx="4">
    <p:pos x="1322" y="118"/>
    <p:text>confusing slide without any explanation; this is not typically how I explain this information; historical has an asterisk, but no explanation; add range of natural variation to notes?</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4C5F5A-1802-4B64-BFF4-89AB34826561}" type="datetimeFigureOut">
              <a:rPr lang="en-US" smtClean="0"/>
              <a:pPr/>
              <a:t>9/30/2013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02BD96-D319-4908-8D01-FC3C041B04EE}" type="slidenum">
              <a:rPr lang="en-US" smtClean="0"/>
              <a:pPr/>
              <a:t>‹#›</a:t>
            </a:fld>
            <a:endParaRPr lang="en-US"/>
          </a:p>
        </p:txBody>
      </p:sp>
    </p:spTree>
    <p:extLst>
      <p:ext uri="{BB962C8B-B14F-4D97-AF65-F5344CB8AC3E}">
        <p14:creationId xmlns:p14="http://schemas.microsoft.com/office/powerpoint/2010/main" val="3010969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9BBB2093-2E36-409A-9C2D-F2971F604D9A}" type="slidenum">
              <a:rPr lang="en-US" sz="1200" smtClean="0">
                <a:solidFill>
                  <a:prstClr val="black"/>
                </a:solidFill>
                <a:latin typeface="Times New Roman" pitchFamily="18" charset="0"/>
              </a:rPr>
              <a:pPr eaLnBrk="1" hangingPunct="1"/>
              <a:t>1</a:t>
            </a:fld>
            <a:endParaRPr lang="en-US" sz="1200" smtClean="0">
              <a:solidFill>
                <a:prstClr val="black"/>
              </a:solidFill>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16769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fld id="{3EA04C2D-B18E-5146-89E0-3DB4A8CC71AB}" type="slidenum">
              <a:rPr lang="en-US" sz="1200" b="0">
                <a:solidFill>
                  <a:schemeClr val="tx1"/>
                </a:solidFill>
                <a:latin typeface="Times New Roman" charset="0"/>
              </a:rPr>
              <a:pPr eaLnBrk="1" hangingPunct="1"/>
              <a:t>10</a:t>
            </a:fld>
            <a:endParaRPr lang="en-US" sz="1200" b="0">
              <a:solidFill>
                <a:schemeClr val="tx1"/>
              </a:solidFill>
              <a:latin typeface="Times New Roman"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Times New Roman" charset="0"/>
              </a:rPr>
              <a:t>Adaptive</a:t>
            </a:r>
            <a:r>
              <a:rPr lang="en-US" baseline="0" dirty="0" smtClean="0">
                <a:latin typeface="Times New Roman" charset="0"/>
              </a:rPr>
              <a:t> management is designed to answer the questions on the previous slide.  Adaptive management allows teams to change quickly when no going in the right direction rather than waiting until the end of a project to determine it did not work.</a:t>
            </a:r>
          </a:p>
          <a:p>
            <a:pPr eaLnBrk="1" hangingPunct="1"/>
            <a:r>
              <a:rPr lang="en-US" baseline="0" dirty="0" smtClean="0">
                <a:latin typeface="Times New Roman" charset="0"/>
              </a:rPr>
              <a:t>There are different definitions of adaptive management out there.  This is the Conservation Measures Partnership’s definition.</a:t>
            </a:r>
            <a:endParaRPr lang="en-US" dirty="0">
              <a:latin typeface="Times New Roman" charset="0"/>
            </a:endParaRPr>
          </a:p>
        </p:txBody>
      </p:sp>
    </p:spTree>
    <p:extLst>
      <p:ext uri="{BB962C8B-B14F-4D97-AF65-F5344CB8AC3E}">
        <p14:creationId xmlns:p14="http://schemas.microsoft.com/office/powerpoint/2010/main" val="4282875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fld id="{1C3FA1BF-3135-E44B-B2E0-512B710E2C15}" type="slidenum">
              <a:rPr lang="en-US" sz="1200" b="0">
                <a:solidFill>
                  <a:schemeClr val="tx1"/>
                </a:solidFill>
                <a:latin typeface="Times New Roman" charset="0"/>
              </a:rPr>
              <a:pPr eaLnBrk="1" hangingPunct="1"/>
              <a:t>11</a:t>
            </a:fld>
            <a:endParaRPr lang="en-US" sz="1200" b="0">
              <a:solidFill>
                <a:schemeClr val="tx1"/>
              </a:solidFill>
              <a:latin typeface="Times New Roman" charset="0"/>
            </a:endParaRPr>
          </a:p>
        </p:txBody>
      </p:sp>
      <p:sp>
        <p:nvSpPr>
          <p:cNvPr id="62467" name="Rectangle 2"/>
          <p:cNvSpPr>
            <a:spLocks noGrp="1" noRot="1" noChangeAspect="1" noChangeArrowheads="1" noTextEdit="1"/>
          </p:cNvSpPr>
          <p:nvPr>
            <p:ph type="sldImg"/>
          </p:nvPr>
        </p:nvSpPr>
        <p:spPr>
          <a:xfrm>
            <a:off x="1138238" y="682625"/>
            <a:ext cx="4581525" cy="3436938"/>
          </a:xfrm>
          <a:ln/>
        </p:spPr>
      </p:sp>
      <p:sp>
        <p:nvSpPr>
          <p:cNvPr id="62468" name="Rectangle 3"/>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508" tIns="49254" rIns="98508" bIns="49254"/>
          <a:lstStyle/>
          <a:p>
            <a:pPr eaLnBrk="1" hangingPunct="1"/>
            <a:r>
              <a:rPr lang="en-US" dirty="0">
                <a:latin typeface="Times New Roman" charset="0"/>
              </a:rPr>
              <a:t>Ready, </a:t>
            </a:r>
            <a:r>
              <a:rPr lang="en-US" dirty="0" smtClean="0">
                <a:latin typeface="Times New Roman" charset="0"/>
              </a:rPr>
              <a:t>Fire, </a:t>
            </a:r>
            <a:r>
              <a:rPr lang="en-US" dirty="0">
                <a:latin typeface="Times New Roman" charset="0"/>
              </a:rPr>
              <a:t>Aim</a:t>
            </a:r>
          </a:p>
        </p:txBody>
      </p:sp>
    </p:spTree>
    <p:extLst>
      <p:ext uri="{BB962C8B-B14F-4D97-AF65-F5344CB8AC3E}">
        <p14:creationId xmlns:p14="http://schemas.microsoft.com/office/powerpoint/2010/main" val="3984713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fld id="{0D9B4862-EF3E-4646-8AB9-0C4074B3DE12}" type="slidenum">
              <a:rPr lang="en-US" sz="1200" b="0">
                <a:solidFill>
                  <a:schemeClr val="tx1"/>
                </a:solidFill>
                <a:latin typeface="Times New Roman" charset="0"/>
              </a:rPr>
              <a:pPr eaLnBrk="1" hangingPunct="1"/>
              <a:t>12</a:t>
            </a:fld>
            <a:endParaRPr lang="en-US" sz="1200" b="0">
              <a:solidFill>
                <a:schemeClr val="tx1"/>
              </a:solidFill>
              <a:latin typeface="Times New Roman" charset="0"/>
            </a:endParaRPr>
          </a:p>
        </p:txBody>
      </p:sp>
      <p:sp>
        <p:nvSpPr>
          <p:cNvPr id="63491" name="Rectangle 2"/>
          <p:cNvSpPr>
            <a:spLocks noGrp="1" noRot="1" noChangeAspect="1" noChangeArrowheads="1" noTextEdit="1"/>
          </p:cNvSpPr>
          <p:nvPr>
            <p:ph type="sldImg"/>
          </p:nvPr>
        </p:nvSpPr>
        <p:spPr>
          <a:xfrm>
            <a:off x="1138238" y="682625"/>
            <a:ext cx="4581525" cy="3436938"/>
          </a:xfrm>
          <a:ln/>
        </p:spPr>
      </p:sp>
      <p:sp>
        <p:nvSpPr>
          <p:cNvPr id="63492" name="Rectangle 3"/>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508" tIns="49254" rIns="98508" bIns="49254"/>
          <a:lstStyle/>
          <a:p>
            <a:pPr eaLnBrk="1" hangingPunct="1"/>
            <a:r>
              <a:rPr lang="en-US">
                <a:latin typeface="Times New Roman" charset="0"/>
              </a:rPr>
              <a:t>Ready, Ready, Ready</a:t>
            </a:r>
          </a:p>
        </p:txBody>
      </p:sp>
    </p:spTree>
    <p:extLst>
      <p:ext uri="{BB962C8B-B14F-4D97-AF65-F5344CB8AC3E}">
        <p14:creationId xmlns:p14="http://schemas.microsoft.com/office/powerpoint/2010/main" val="1606563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fld id="{557F76A9-C456-1B45-A451-F2CD5595F192}" type="slidenum">
              <a:rPr lang="en-US" sz="1200" b="0">
                <a:solidFill>
                  <a:schemeClr val="tx1"/>
                </a:solidFill>
                <a:latin typeface="Times New Roman" charset="0"/>
              </a:rPr>
              <a:pPr eaLnBrk="1" hangingPunct="1"/>
              <a:t>13</a:t>
            </a:fld>
            <a:endParaRPr lang="en-US" sz="1200" b="0">
              <a:solidFill>
                <a:schemeClr val="tx1"/>
              </a:solidFill>
              <a:latin typeface="Times New Roman" charset="0"/>
            </a:endParaRPr>
          </a:p>
        </p:txBody>
      </p:sp>
      <p:sp>
        <p:nvSpPr>
          <p:cNvPr id="64515" name="Rectangle 2"/>
          <p:cNvSpPr>
            <a:spLocks noGrp="1" noRot="1" noChangeAspect="1" noChangeArrowheads="1" noTextEdit="1"/>
          </p:cNvSpPr>
          <p:nvPr>
            <p:ph type="sldImg"/>
          </p:nvPr>
        </p:nvSpPr>
        <p:spPr>
          <a:xfrm>
            <a:off x="1138238" y="682625"/>
            <a:ext cx="4581525" cy="3436938"/>
          </a:xfrm>
          <a:ln/>
        </p:spPr>
      </p:sp>
      <p:sp>
        <p:nvSpPr>
          <p:cNvPr id="64516" name="Rectangle 3"/>
          <p:cNvSpPr>
            <a:spLocks noGrp="1" noChangeArrowheads="1"/>
          </p:cNvSpPr>
          <p:nvPr>
            <p:ph type="body" idx="1"/>
          </p:nvPr>
        </p:nvSpPr>
        <p:spPr>
          <a:xfrm>
            <a:off x="912813" y="4343400"/>
            <a:ext cx="5032375"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8508" tIns="49254" rIns="98508" bIns="49254"/>
          <a:lstStyle/>
          <a:p>
            <a:pPr eaLnBrk="1" hangingPunct="1"/>
            <a:endParaRPr lang="en-US">
              <a:latin typeface="Times New Roman" charset="0"/>
            </a:endParaRPr>
          </a:p>
        </p:txBody>
      </p:sp>
    </p:spTree>
    <p:extLst>
      <p:ext uri="{BB962C8B-B14F-4D97-AF65-F5344CB8AC3E}">
        <p14:creationId xmlns:p14="http://schemas.microsoft.com/office/powerpoint/2010/main" val="2422647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latin typeface="Times New Roman" charset="0"/>
              </a:rPr>
              <a:t>The basic project management/adaptive management cycle includes</a:t>
            </a:r>
            <a:r>
              <a:rPr lang="en-US" baseline="0" dirty="0" smtClean="0">
                <a:latin typeface="Times New Roman" charset="0"/>
              </a:rPr>
              <a:t> these 4 </a:t>
            </a:r>
            <a:r>
              <a:rPr lang="en-US" baseline="0" dirty="0" smtClean="0">
                <a:latin typeface="Times New Roman" charset="0"/>
              </a:rPr>
              <a:t>steps (some groups add a “share” step after adapt).</a:t>
            </a:r>
            <a:endParaRPr lang="en-US" dirty="0">
              <a:latin typeface="Times New Roman"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fld id="{C99145DF-D691-7040-806F-AB11DEEEC72F}" type="slidenum">
              <a:rPr lang="en-US" sz="1200" b="0">
                <a:solidFill>
                  <a:schemeClr val="tx1"/>
                </a:solidFill>
                <a:latin typeface="Times New Roman" charset="0"/>
              </a:rPr>
              <a:pPr eaLnBrk="1" hangingPunct="1"/>
              <a:t>14</a:t>
            </a:fld>
            <a:endParaRPr lang="en-US" sz="1200" b="0">
              <a:solidFill>
                <a:schemeClr val="tx1"/>
              </a:solidFill>
              <a:latin typeface="Times New Roman" charset="0"/>
            </a:endParaRPr>
          </a:p>
        </p:txBody>
      </p:sp>
    </p:spTree>
    <p:extLst>
      <p:ext uri="{BB962C8B-B14F-4D97-AF65-F5344CB8AC3E}">
        <p14:creationId xmlns:p14="http://schemas.microsoft.com/office/powerpoint/2010/main" val="2526338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fld id="{13CB8232-7FCA-D34B-9B12-310C28B0262B}" type="slidenum">
              <a:rPr lang="en-US" sz="1200" b="0">
                <a:solidFill>
                  <a:schemeClr val="tx1"/>
                </a:solidFill>
                <a:latin typeface="Times New Roman" charset="0"/>
              </a:rPr>
              <a:pPr eaLnBrk="1" hangingPunct="1"/>
              <a:t>15</a:t>
            </a:fld>
            <a:endParaRPr lang="en-US" sz="1200" b="0">
              <a:solidFill>
                <a:schemeClr val="tx1"/>
              </a:solidFill>
              <a:latin typeface="Times New Roman" charset="0"/>
            </a:endParaRPr>
          </a:p>
        </p:txBody>
      </p:sp>
      <p:sp>
        <p:nvSpPr>
          <p:cNvPr id="67587" name="Rectangle 2"/>
          <p:cNvSpPr>
            <a:spLocks noGrp="1" noRot="1" noChangeAspect="1" noChangeArrowheads="1" noTextEdit="1"/>
          </p:cNvSpPr>
          <p:nvPr>
            <p:ph type="sldImg"/>
          </p:nvPr>
        </p:nvSpPr>
        <p:spPr>
          <a:xfrm>
            <a:off x="1144588" y="685800"/>
            <a:ext cx="4572000" cy="3429000"/>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Times New Roman" charset="0"/>
              </a:rPr>
              <a:t>Point is – there are a lot of different cycles out there, but if you really look closely at them, they are conceptually very similar.  Once you learn one cycle, you probably know 90% of what you would see in any other cycle.</a:t>
            </a:r>
          </a:p>
          <a:p>
            <a:pPr eaLnBrk="1" hangingPunct="1"/>
            <a:r>
              <a:rPr lang="en-US">
                <a:latin typeface="Times New Roman" charset="0"/>
              </a:rPr>
              <a:t>It doesn</a:t>
            </a:r>
            <a:r>
              <a:rPr lang="ja-JP" altLang="en-US">
                <a:latin typeface="Times New Roman" charset="0"/>
              </a:rPr>
              <a:t>’</a:t>
            </a:r>
            <a:r>
              <a:rPr lang="en-US">
                <a:latin typeface="Times New Roman" charset="0"/>
              </a:rPr>
              <a:t>t matter which cycle you use – what</a:t>
            </a:r>
            <a:r>
              <a:rPr lang="ja-JP" altLang="en-US">
                <a:latin typeface="Times New Roman" charset="0"/>
              </a:rPr>
              <a:t>’</a:t>
            </a:r>
            <a:r>
              <a:rPr lang="en-US">
                <a:latin typeface="Times New Roman" charset="0"/>
              </a:rPr>
              <a:t>s important is that you follow a systematic process</a:t>
            </a:r>
          </a:p>
        </p:txBody>
      </p:sp>
    </p:spTree>
    <p:extLst>
      <p:ext uri="{BB962C8B-B14F-4D97-AF65-F5344CB8AC3E}">
        <p14:creationId xmlns:p14="http://schemas.microsoft.com/office/powerpoint/2010/main" val="4161247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ea typeface="ＭＳ Ｐゴシック" pitchFamily="34" charset="-128"/>
              </a:rPr>
              <a:t>The Conservation Measures Partnership</a:t>
            </a:r>
            <a:r>
              <a:rPr lang="en-US" baseline="0" dirty="0" smtClean="0">
                <a:ea typeface="ＭＳ Ｐゴシック" pitchFamily="34" charset="-128"/>
              </a:rPr>
              <a:t> (CMP) was formed in 2002 by representatives of the organizations on the top line of this slide: Foundations of Success (FOS), The Nature Conservancy (TNC), World Wildlife Fund (WWF), African Wildlife Foundation (AWF), Wildlife Conservation Society (WCS) and Conservation International (CI).  CMP has grown since then and each year there are new organizational members – which makes it hard to keep this slide up to date!  (This is the 2013 version.)  Several private foundations – some of whom used to provide financial support for CMP – are now members of the partnership.</a:t>
            </a:r>
            <a:endParaRPr lang="en-US" dirty="0" smtClean="0">
              <a:ea typeface="ＭＳ Ｐゴシック" pitchFamily="34" charset="-128"/>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b="1">
                <a:solidFill>
                  <a:srgbClr val="3E7CC8"/>
                </a:solidFill>
                <a:latin typeface="Arial" pitchFamily="34" charset="0"/>
                <a:ea typeface="ＭＳ Ｐゴシック" pitchFamily="34" charset="-128"/>
              </a:defRPr>
            </a:lvl1pPr>
            <a:lvl2pPr marL="742950" indent="-285750" eaLnBrk="0" hangingPunct="0">
              <a:defRPr sz="3600" b="1">
                <a:solidFill>
                  <a:srgbClr val="3E7CC8"/>
                </a:solidFill>
                <a:latin typeface="Arial" pitchFamily="34" charset="0"/>
                <a:ea typeface="ＭＳ Ｐゴシック" pitchFamily="34" charset="-128"/>
              </a:defRPr>
            </a:lvl2pPr>
            <a:lvl3pPr marL="1143000" indent="-228600" eaLnBrk="0" hangingPunct="0">
              <a:defRPr sz="3600" b="1">
                <a:solidFill>
                  <a:srgbClr val="3E7CC8"/>
                </a:solidFill>
                <a:latin typeface="Arial" pitchFamily="34" charset="0"/>
                <a:ea typeface="ＭＳ Ｐゴシック" pitchFamily="34" charset="-128"/>
              </a:defRPr>
            </a:lvl3pPr>
            <a:lvl4pPr marL="1600200" indent="-228600" eaLnBrk="0" hangingPunct="0">
              <a:defRPr sz="3600" b="1">
                <a:solidFill>
                  <a:srgbClr val="3E7CC8"/>
                </a:solidFill>
                <a:latin typeface="Arial" pitchFamily="34" charset="0"/>
                <a:ea typeface="ＭＳ Ｐゴシック" pitchFamily="34" charset="-128"/>
              </a:defRPr>
            </a:lvl4pPr>
            <a:lvl5pPr marL="2057400" indent="-228600" eaLnBrk="0" hangingPunct="0">
              <a:defRPr sz="3600" b="1">
                <a:solidFill>
                  <a:srgbClr val="3E7CC8"/>
                </a:solidFill>
                <a:latin typeface="Arial" pitchFamily="34" charset="0"/>
                <a:ea typeface="ＭＳ Ｐゴシック" pitchFamily="34" charset="-128"/>
              </a:defRPr>
            </a:lvl5pPr>
            <a:lvl6pPr marL="25146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6pPr>
            <a:lvl7pPr marL="29718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7pPr>
            <a:lvl8pPr marL="34290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8pPr>
            <a:lvl9pPr marL="38862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9pPr>
          </a:lstStyle>
          <a:p>
            <a:pPr eaLnBrk="1" hangingPunct="1"/>
            <a:fld id="{E29D26E0-3C88-4A93-AE86-6CDD9233D987}" type="slidenum">
              <a:rPr lang="en-US" sz="1200" b="0" smtClean="0">
                <a:solidFill>
                  <a:schemeClr val="tx1"/>
                </a:solidFill>
                <a:latin typeface="Times New Roman" pitchFamily="18" charset="0"/>
              </a:rPr>
              <a:pPr eaLnBrk="1" hangingPunct="1"/>
              <a:t>16</a:t>
            </a:fld>
            <a:endParaRPr lang="en-US" sz="1200" b="0" smtClean="0">
              <a:solidFill>
                <a:schemeClr val="tx1"/>
              </a:solidFill>
              <a:latin typeface="Times New Roman" pitchFamily="18" charset="0"/>
            </a:endParaRPr>
          </a:p>
        </p:txBody>
      </p:sp>
    </p:spTree>
    <p:extLst>
      <p:ext uri="{BB962C8B-B14F-4D97-AF65-F5344CB8AC3E}">
        <p14:creationId xmlns:p14="http://schemas.microsoft.com/office/powerpoint/2010/main" val="3703932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ea typeface="ＭＳ Ｐゴシック" pitchFamily="34" charset="-128"/>
              </a:rPr>
              <a:t>Version 3.0 was</a:t>
            </a:r>
            <a:r>
              <a:rPr lang="en-US" baseline="0" dirty="0" smtClean="0">
                <a:ea typeface="ＭＳ Ｐゴシック" pitchFamily="34" charset="-128"/>
              </a:rPr>
              <a:t> published in April 2013 and was a joint effort between many individuals and organizations.</a:t>
            </a:r>
            <a:endParaRPr lang="en-US" dirty="0" smtClean="0">
              <a:ea typeface="ＭＳ Ｐゴシック"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b="1">
                <a:solidFill>
                  <a:srgbClr val="3E7CC8"/>
                </a:solidFill>
                <a:latin typeface="Arial" pitchFamily="34" charset="0"/>
                <a:ea typeface="ＭＳ Ｐゴシック" pitchFamily="34" charset="-128"/>
              </a:defRPr>
            </a:lvl1pPr>
            <a:lvl2pPr marL="742950" indent="-285750" eaLnBrk="0" hangingPunct="0">
              <a:defRPr sz="3600" b="1">
                <a:solidFill>
                  <a:srgbClr val="3E7CC8"/>
                </a:solidFill>
                <a:latin typeface="Arial" pitchFamily="34" charset="0"/>
                <a:ea typeface="ＭＳ Ｐゴシック" pitchFamily="34" charset="-128"/>
              </a:defRPr>
            </a:lvl2pPr>
            <a:lvl3pPr marL="1143000" indent="-228600" eaLnBrk="0" hangingPunct="0">
              <a:defRPr sz="3600" b="1">
                <a:solidFill>
                  <a:srgbClr val="3E7CC8"/>
                </a:solidFill>
                <a:latin typeface="Arial" pitchFamily="34" charset="0"/>
                <a:ea typeface="ＭＳ Ｐゴシック" pitchFamily="34" charset="-128"/>
              </a:defRPr>
            </a:lvl3pPr>
            <a:lvl4pPr marL="1600200" indent="-228600" eaLnBrk="0" hangingPunct="0">
              <a:defRPr sz="3600" b="1">
                <a:solidFill>
                  <a:srgbClr val="3E7CC8"/>
                </a:solidFill>
                <a:latin typeface="Arial" pitchFamily="34" charset="0"/>
                <a:ea typeface="ＭＳ Ｐゴシック" pitchFamily="34" charset="-128"/>
              </a:defRPr>
            </a:lvl4pPr>
            <a:lvl5pPr marL="2057400" indent="-228600" eaLnBrk="0" hangingPunct="0">
              <a:defRPr sz="3600" b="1">
                <a:solidFill>
                  <a:srgbClr val="3E7CC8"/>
                </a:solidFill>
                <a:latin typeface="Arial" pitchFamily="34" charset="0"/>
                <a:ea typeface="ＭＳ Ｐゴシック" pitchFamily="34" charset="-128"/>
              </a:defRPr>
            </a:lvl5pPr>
            <a:lvl6pPr marL="25146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6pPr>
            <a:lvl7pPr marL="29718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7pPr>
            <a:lvl8pPr marL="34290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8pPr>
            <a:lvl9pPr marL="38862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9pPr>
          </a:lstStyle>
          <a:p>
            <a:pPr eaLnBrk="1" hangingPunct="1"/>
            <a:fld id="{E989E2D6-F9C7-48A7-9559-7849A4D1EA68}" type="slidenum">
              <a:rPr lang="en-US" sz="1200" b="0" smtClean="0">
                <a:solidFill>
                  <a:schemeClr val="tx1"/>
                </a:solidFill>
                <a:latin typeface="Times New Roman" pitchFamily="18" charset="0"/>
              </a:rPr>
              <a:pPr eaLnBrk="1" hangingPunct="1"/>
              <a:t>17</a:t>
            </a:fld>
            <a:endParaRPr lang="en-US" sz="1200" b="0" smtClean="0">
              <a:solidFill>
                <a:schemeClr val="tx1"/>
              </a:solidFill>
              <a:latin typeface="Times New Roman" pitchFamily="18" charset="0"/>
            </a:endParaRPr>
          </a:p>
        </p:txBody>
      </p:sp>
    </p:spTree>
    <p:extLst>
      <p:ext uri="{BB962C8B-B14F-4D97-AF65-F5344CB8AC3E}">
        <p14:creationId xmlns:p14="http://schemas.microsoft.com/office/powerpoint/2010/main" val="3387599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a:ln/>
        </p:spPr>
      </p:sp>
      <p:sp>
        <p:nvSpPr>
          <p:cNvPr id="1024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
        <p:nvSpPr>
          <p:cNvPr id="1024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ED69EECA-8198-2347-82EE-3EF3D58EFC51}" type="slidenum">
              <a:rPr lang="en-US" sz="1200">
                <a:latin typeface="Times New Roman" charset="0"/>
                <a:cs typeface="Arial" charset="0"/>
              </a:rPr>
              <a:pPr eaLnBrk="1" hangingPunct="1"/>
              <a:t>18</a:t>
            </a:fld>
            <a:endParaRPr lang="en-US" sz="1200">
              <a:latin typeface="Times New Roman" charset="0"/>
              <a:cs typeface="Arial" charset="0"/>
            </a:endParaRPr>
          </a:p>
        </p:txBody>
      </p:sp>
    </p:spTree>
    <p:extLst>
      <p:ext uri="{BB962C8B-B14F-4D97-AF65-F5344CB8AC3E}">
        <p14:creationId xmlns:p14="http://schemas.microsoft.com/office/powerpoint/2010/main" val="2957955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fld id="{35459ABA-77B2-3D4E-98DA-1FA45A84EDAD}" type="slidenum">
              <a:rPr lang="en-US" sz="1200" b="0">
                <a:solidFill>
                  <a:schemeClr val="tx1"/>
                </a:solidFill>
                <a:latin typeface="Times New Roman" charset="0"/>
              </a:rPr>
              <a:pPr eaLnBrk="1" hangingPunct="1"/>
              <a:t>19</a:t>
            </a:fld>
            <a:endParaRPr lang="en-US" sz="1200" b="0">
              <a:solidFill>
                <a:schemeClr val="tx1"/>
              </a:solidFill>
              <a:latin typeface="Times New Roman"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705189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ln/>
        </p:spPr>
      </p:sp>
      <p:sp>
        <p:nvSpPr>
          <p:cNvPr id="819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Times New Roman" pitchFamily="18" charset="0"/>
              <a:ea typeface="MS PGothic" pitchFamily="34" charset="-128"/>
            </a:endParaRP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94B670FD-7647-4741-BCCC-7956DC742B44}" type="slidenum">
              <a:rPr lang="en-US" sz="1200">
                <a:latin typeface="Times New Roman" pitchFamily="18" charset="0"/>
              </a:rPr>
              <a:pPr eaLnBrk="1" hangingPunct="1"/>
              <a:t>2</a:t>
            </a:fld>
            <a:endParaRPr lang="en-US" sz="1200">
              <a:latin typeface="Times New Roman" pitchFamily="18" charset="0"/>
            </a:endParaRPr>
          </a:p>
        </p:txBody>
      </p:sp>
    </p:spTree>
    <p:extLst>
      <p:ext uri="{BB962C8B-B14F-4D97-AF65-F5344CB8AC3E}">
        <p14:creationId xmlns:p14="http://schemas.microsoft.com/office/powerpoint/2010/main" val="602896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t>Diagram icons are there to refer to </a:t>
            </a:r>
            <a:r>
              <a:rPr lang="en-US" dirty="0" smtClean="0"/>
              <a:t>the steps in Miradi </a:t>
            </a:r>
            <a:r>
              <a:rPr lang="en-US" dirty="0" smtClean="0"/>
              <a:t>(you </a:t>
            </a:r>
            <a:r>
              <a:rPr lang="en-US" dirty="0" smtClean="0"/>
              <a:t>could remove if you are not using the </a:t>
            </a:r>
            <a:r>
              <a:rPr lang="en-US" dirty="0" smtClean="0"/>
              <a:t>software but they might also be helpful).</a:t>
            </a:r>
            <a:endParaRPr lang="en-US" dirty="0"/>
          </a:p>
        </p:txBody>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1FCA46-F81C-4443-934D-5E2DEE5BA0E0}" type="slidenum">
              <a:rPr lang="en-US" sz="1200"/>
              <a:pPr eaLnBrk="1" hangingPunct="1"/>
              <a:t>20</a:t>
            </a:fld>
            <a:endParaRPr lang="en-US" sz="1200"/>
          </a:p>
        </p:txBody>
      </p:sp>
    </p:spTree>
    <p:extLst>
      <p:ext uri="{BB962C8B-B14F-4D97-AF65-F5344CB8AC3E}">
        <p14:creationId xmlns:p14="http://schemas.microsoft.com/office/powerpoint/2010/main" val="2364655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t>Any conservation site,</a:t>
            </a:r>
            <a:r>
              <a:rPr lang="en-US" baseline="0" dirty="0" smtClean="0"/>
              <a:t> no matter how small, contains thousands of species when we consider invertebrates. But that is too much complexity to plan for – so we try to summarize the biodiversity of a site but identifying “conservation targets.”</a:t>
            </a:r>
            <a:endParaRPr lang="en-US" dirty="0"/>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065D9C-24A2-F04F-9581-959D6035140F}" type="slidenum">
              <a:rPr lang="en-US" sz="1200"/>
              <a:pPr eaLnBrk="1" hangingPunct="1"/>
              <a:t>21</a:t>
            </a:fld>
            <a:endParaRPr lang="en-US" sz="1200"/>
          </a:p>
        </p:txBody>
      </p:sp>
    </p:spTree>
    <p:extLst>
      <p:ext uri="{BB962C8B-B14F-4D97-AF65-F5344CB8AC3E}">
        <p14:creationId xmlns:p14="http://schemas.microsoft.com/office/powerpoint/2010/main" val="2481502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44588" y="685800"/>
            <a:ext cx="4572000" cy="3429000"/>
          </a:xfrm>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New Roman" charset="0"/>
              </a:rPr>
              <a:t>Conservation targets can include </a:t>
            </a:r>
          </a:p>
          <a:p>
            <a:pPr>
              <a:buFontTx/>
              <a:buChar char="•"/>
            </a:pPr>
            <a:r>
              <a:rPr lang="en-US">
                <a:latin typeface="Times New Roman" charset="0"/>
              </a:rPr>
              <a:t>Species</a:t>
            </a:r>
          </a:p>
          <a:p>
            <a:pPr>
              <a:buFontTx/>
              <a:buChar char="•"/>
            </a:pPr>
            <a:r>
              <a:rPr lang="en-US">
                <a:latin typeface="Times New Roman" charset="0"/>
              </a:rPr>
              <a:t>communities, </a:t>
            </a:r>
          </a:p>
          <a:p>
            <a:pPr>
              <a:buFontTx/>
              <a:buChar char="•"/>
            </a:pPr>
            <a:r>
              <a:rPr lang="en-US">
                <a:latin typeface="Times New Roman" charset="0"/>
              </a:rPr>
              <a:t>and ecological systems.</a:t>
            </a:r>
          </a:p>
          <a:p>
            <a:r>
              <a:rPr lang="en-US">
                <a:latin typeface="Times New Roman" charset="0"/>
              </a:rPr>
              <a:t> </a:t>
            </a:r>
          </a:p>
          <a:p>
            <a:r>
              <a:rPr lang="en-US">
                <a:latin typeface="Times New Roman" charset="0"/>
              </a:rPr>
              <a:t>Conservation targets are selected to encompass and represent the needs of the broader set of biodiversity occurring within the project.</a:t>
            </a:r>
          </a:p>
        </p:txBody>
      </p:sp>
    </p:spTree>
    <p:extLst>
      <p:ext uri="{BB962C8B-B14F-4D97-AF65-F5344CB8AC3E}">
        <p14:creationId xmlns:p14="http://schemas.microsoft.com/office/powerpoint/2010/main" val="4165949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6B7E05D-A7F9-454C-BC97-C48B0F761A52}" type="slidenum">
              <a:rPr lang="en-US" sz="1200"/>
              <a:pPr eaLnBrk="1" hangingPunct="1"/>
              <a:t>23</a:t>
            </a:fld>
            <a:endParaRPr lang="en-US"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This</a:t>
            </a:r>
            <a:r>
              <a:rPr lang="en-US" baseline="0" dirty="0" smtClean="0"/>
              <a:t> is an example of how you can simplify and summarize your targets.  </a:t>
            </a:r>
          </a:p>
          <a:p>
            <a:r>
              <a:rPr lang="en-US" dirty="0" smtClean="0"/>
              <a:t>Biodiversity </a:t>
            </a:r>
            <a:r>
              <a:rPr lang="en-US" dirty="0"/>
              <a:t>targets can be focal species, or habitats/ ecological systems. From an initial list of possible targets, you should identify the eight or fewer targets that best meet the following criteria:</a:t>
            </a:r>
          </a:p>
          <a:p>
            <a:endParaRPr lang="en-US" dirty="0"/>
          </a:p>
          <a:p>
            <a:r>
              <a:rPr lang="en-US" dirty="0"/>
              <a:t>• </a:t>
            </a:r>
            <a:r>
              <a:rPr lang="en-US" u="sng" dirty="0"/>
              <a:t>Represent the biodiversity at the site</a:t>
            </a:r>
            <a:r>
              <a:rPr lang="en-US" dirty="0"/>
              <a:t>. The focal targets should represent or capture the array of ecological systems, communities and species at the project area and the multiple spatial scales at which they occur. A target that complements other focal targets in this respect is more desirable. </a:t>
            </a:r>
          </a:p>
          <a:p>
            <a:r>
              <a:rPr lang="en-US" dirty="0"/>
              <a:t>• </a:t>
            </a:r>
            <a:r>
              <a:rPr lang="en-US" u="sng" dirty="0"/>
              <a:t>Reflect </a:t>
            </a:r>
            <a:r>
              <a:rPr lang="en-US" u="sng" dirty="0" err="1"/>
              <a:t>ecoregion</a:t>
            </a:r>
            <a:r>
              <a:rPr lang="en-US" u="sng" dirty="0"/>
              <a:t> or other existing conservation goals</a:t>
            </a:r>
            <a:r>
              <a:rPr lang="en-US" dirty="0"/>
              <a:t>. Focal targets should reflect efforts at the regional, national or state level where they exist such as </a:t>
            </a:r>
            <a:r>
              <a:rPr lang="en-US" dirty="0" err="1"/>
              <a:t>Ecoregional</a:t>
            </a:r>
            <a:r>
              <a:rPr lang="en-US" dirty="0"/>
              <a:t> Assessments, State Conservation Plans, or a national biodiversity action plan. Focal targets that are grounded in the reasons for the project area</a:t>
            </a:r>
            <a:r>
              <a:rPr lang="ja-JP" altLang="en-US" dirty="0"/>
              <a:t>’</a:t>
            </a:r>
            <a:r>
              <a:rPr lang="en-US" altLang="ja-JP" dirty="0"/>
              <a:t>s inclusion in existing plans are desirable. </a:t>
            </a:r>
          </a:p>
          <a:p>
            <a:r>
              <a:rPr lang="en-US" dirty="0"/>
              <a:t>• </a:t>
            </a:r>
            <a:r>
              <a:rPr lang="en-US" u="sng" dirty="0"/>
              <a:t>Are viable or at least feasibly restorable</a:t>
            </a:r>
            <a:r>
              <a:rPr lang="en-US" dirty="0"/>
              <a:t>. Viability indicates the ability of a conservation target to persist for many generations. If a target is on the threshold of collapse, or conserving a proposed target requires extraordinary human intervention, it may not represent the best use of limited conservation resources. </a:t>
            </a:r>
          </a:p>
          <a:p>
            <a:r>
              <a:rPr lang="en-US" dirty="0"/>
              <a:t>• </a:t>
            </a:r>
            <a:r>
              <a:rPr lang="en-US" u="sng" dirty="0" smtClean="0"/>
              <a:t>Represent</a:t>
            </a:r>
            <a:r>
              <a:rPr lang="en-US" u="sng" baseline="0" dirty="0" smtClean="0"/>
              <a:t> the critical threats at the site</a:t>
            </a:r>
            <a:r>
              <a:rPr lang="en-US" dirty="0" smtClean="0"/>
              <a:t>. </a:t>
            </a:r>
            <a:r>
              <a:rPr lang="en-US" dirty="0"/>
              <a:t>All else being equal, focusing on highly threatened targets will help ensure that critical threats are identified and addressed through conservation actions. </a:t>
            </a:r>
          </a:p>
          <a:p>
            <a:endParaRPr lang="en-US" dirty="0"/>
          </a:p>
          <a:p>
            <a:endParaRPr lang="en-US" dirty="0"/>
          </a:p>
          <a:p>
            <a:endParaRPr lang="en-US" dirty="0"/>
          </a:p>
          <a:p>
            <a:endParaRPr lang="en-US" dirty="0"/>
          </a:p>
          <a:p>
            <a:r>
              <a:rPr lang="en-US" dirty="0"/>
              <a:t>TERRESTRIAL PROJECTS (from </a:t>
            </a:r>
            <a:r>
              <a:rPr lang="en-US" dirty="0" err="1"/>
              <a:t>Ecoregions</a:t>
            </a:r>
            <a:r>
              <a:rPr lang="en-US" dirty="0"/>
              <a:t> to Individual Protected Areas)</a:t>
            </a:r>
          </a:p>
          <a:p>
            <a:r>
              <a:rPr lang="en-US" dirty="0"/>
              <a:t>1 (or 2) major ecosystems (the matrix, whether forest or grassland or...)</a:t>
            </a:r>
          </a:p>
          <a:p>
            <a:r>
              <a:rPr lang="en-US" dirty="0"/>
              <a:t>2-3 minor ecosystems</a:t>
            </a:r>
          </a:p>
          <a:p>
            <a:r>
              <a:rPr lang="en-US" dirty="0"/>
              <a:t>1 (or 2) freshwater systems (usually at least river ecosystems, but sometimes lakes and/or wetlands as well)</a:t>
            </a:r>
          </a:p>
          <a:p>
            <a:r>
              <a:rPr lang="en-US" dirty="0"/>
              <a:t>the rest are species </a:t>
            </a:r>
          </a:p>
          <a:p>
            <a:r>
              <a:rPr lang="en-US" dirty="0"/>
              <a:t> </a:t>
            </a:r>
          </a:p>
          <a:p>
            <a:r>
              <a:rPr lang="en-US" dirty="0"/>
              <a:t>FRESHWATER PROJECTS (from </a:t>
            </a:r>
            <a:r>
              <a:rPr lang="en-US" dirty="0" err="1"/>
              <a:t>Ecoregions</a:t>
            </a:r>
            <a:r>
              <a:rPr lang="en-US" dirty="0"/>
              <a:t> to basins)</a:t>
            </a:r>
          </a:p>
          <a:p>
            <a:r>
              <a:rPr lang="en-US" dirty="0"/>
              <a:t>River ecosystems (might be one habitat with below nested, or the below may be targets themselves)</a:t>
            </a:r>
          </a:p>
          <a:p>
            <a:pPr lvl="1"/>
            <a:r>
              <a:rPr lang="en-US" dirty="0"/>
              <a:t>main river channel</a:t>
            </a:r>
          </a:p>
          <a:p>
            <a:pPr lvl="1"/>
            <a:r>
              <a:rPr lang="en-US" dirty="0"/>
              <a:t>overbank wetland habitats (flooded seasonally)</a:t>
            </a:r>
          </a:p>
          <a:p>
            <a:pPr lvl="1"/>
            <a:r>
              <a:rPr lang="en-US" dirty="0"/>
              <a:t>riparian habitats (when forest present, typically)</a:t>
            </a:r>
          </a:p>
          <a:p>
            <a:r>
              <a:rPr lang="en-US" dirty="0"/>
              <a:t>Lake ecosystems</a:t>
            </a:r>
          </a:p>
          <a:p>
            <a:r>
              <a:rPr lang="en-US" dirty="0"/>
              <a:t>Wetlands</a:t>
            </a:r>
          </a:p>
          <a:p>
            <a:r>
              <a:rPr lang="en-US" dirty="0"/>
              <a:t>the rest are species</a:t>
            </a:r>
          </a:p>
          <a:p>
            <a:r>
              <a:rPr lang="en-US" dirty="0"/>
              <a:t> </a:t>
            </a:r>
          </a:p>
          <a:p>
            <a:r>
              <a:rPr lang="en-US" dirty="0"/>
              <a:t>MARINE PROJECTS (from </a:t>
            </a:r>
            <a:r>
              <a:rPr lang="en-US" dirty="0" err="1"/>
              <a:t>Ecoregions</a:t>
            </a:r>
            <a:r>
              <a:rPr lang="en-US" dirty="0"/>
              <a:t> to Individual Protected Areas)</a:t>
            </a:r>
          </a:p>
          <a:p>
            <a:r>
              <a:rPr lang="en-US" dirty="0"/>
              <a:t>Tropical</a:t>
            </a:r>
          </a:p>
          <a:p>
            <a:r>
              <a:rPr lang="en-US" dirty="0"/>
              <a:t>Coral Reefs</a:t>
            </a:r>
          </a:p>
          <a:p>
            <a:r>
              <a:rPr lang="en-US" dirty="0" err="1"/>
              <a:t>Seagrasses</a:t>
            </a:r>
            <a:endParaRPr lang="en-US" dirty="0"/>
          </a:p>
          <a:p>
            <a:r>
              <a:rPr lang="en-US" dirty="0"/>
              <a:t>Mangroves</a:t>
            </a:r>
          </a:p>
          <a:p>
            <a:r>
              <a:rPr lang="en-US" dirty="0"/>
              <a:t> </a:t>
            </a:r>
          </a:p>
          <a:p>
            <a:r>
              <a:rPr lang="en-US" dirty="0"/>
              <a:t>Northern/Polar</a:t>
            </a:r>
          </a:p>
          <a:p>
            <a:r>
              <a:rPr lang="en-US" dirty="0"/>
              <a:t>Sea Ice Communities</a:t>
            </a:r>
          </a:p>
          <a:p>
            <a:r>
              <a:rPr lang="en-US" dirty="0"/>
              <a:t>Polar-Temperate Convergence System</a:t>
            </a:r>
          </a:p>
          <a:p>
            <a:r>
              <a:rPr lang="en-US" dirty="0"/>
              <a:t> </a:t>
            </a:r>
          </a:p>
          <a:p>
            <a:r>
              <a:rPr lang="en-US" dirty="0"/>
              <a:t>Plus (Can be common to any marine system)</a:t>
            </a:r>
          </a:p>
          <a:p>
            <a:r>
              <a:rPr lang="en-US" dirty="0"/>
              <a:t>Island habitats (when small islands are present, the terrestrial habitats are often included as a target)</a:t>
            </a:r>
          </a:p>
          <a:p>
            <a:r>
              <a:rPr lang="en-US" dirty="0"/>
              <a:t>Coastal wetlands/lagoons</a:t>
            </a:r>
          </a:p>
          <a:p>
            <a:r>
              <a:rPr lang="en-US" dirty="0"/>
              <a:t>Seamounts</a:t>
            </a:r>
          </a:p>
          <a:p>
            <a:r>
              <a:rPr lang="en-US" dirty="0"/>
              <a:t>Pelagic habitats</a:t>
            </a:r>
          </a:p>
          <a:p>
            <a:r>
              <a:rPr lang="en-US" dirty="0"/>
              <a:t>Soft bottom communities</a:t>
            </a:r>
          </a:p>
          <a:p>
            <a:pPr eaLnBrk="1" hangingPunct="1"/>
            <a:endParaRPr lang="en-US" dirty="0"/>
          </a:p>
        </p:txBody>
      </p:sp>
    </p:spTree>
    <p:extLst>
      <p:ext uri="{BB962C8B-B14F-4D97-AF65-F5344CB8AC3E}">
        <p14:creationId xmlns:p14="http://schemas.microsoft.com/office/powerpoint/2010/main" val="1976086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t>How </a:t>
            </a:r>
            <a:r>
              <a:rPr lang="en-US" dirty="0" smtClean="0"/>
              <a:t>are the conservation targets </a:t>
            </a:r>
            <a:r>
              <a:rPr lang="en-US" dirty="0" smtClean="0"/>
              <a:t>doing? It is important to know which conservation targets are faring well and which are not doing as well. In order to determine</a:t>
            </a:r>
            <a:r>
              <a:rPr lang="en-US" baseline="0" dirty="0" smtClean="0"/>
              <a:t> this, need to break the targets down into “key ecological attributes” and associated indicators. For each of the indicators, we should strive to understand the current status as well as the desired future status. </a:t>
            </a:r>
            <a:endParaRPr lang="en-US" dirty="0"/>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8E431E-E99D-0048-814D-9F1591F84062}" type="slidenum">
              <a:rPr lang="en-US" sz="1200"/>
              <a:pPr eaLnBrk="1" hangingPunct="1"/>
              <a:t>24</a:t>
            </a:fld>
            <a:endParaRPr lang="en-US" sz="1200"/>
          </a:p>
        </p:txBody>
      </p:sp>
    </p:spTree>
    <p:extLst>
      <p:ext uri="{BB962C8B-B14F-4D97-AF65-F5344CB8AC3E}">
        <p14:creationId xmlns:p14="http://schemas.microsoft.com/office/powerpoint/2010/main" val="3370419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81BFF34-05EC-4F6D-A6A8-DCF107296353}" type="slidenum">
              <a:rPr lang="en-US" smtClean="0"/>
              <a:pPr/>
              <a:t>25</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sz="1800" dirty="0" smtClean="0"/>
              <a:t>The </a:t>
            </a:r>
            <a:r>
              <a:rPr lang="en-US" sz="1800" dirty="0" smtClean="0"/>
              <a:t>Open Standards </a:t>
            </a:r>
            <a:r>
              <a:rPr lang="en-US" sz="1800" dirty="0" smtClean="0"/>
              <a:t>approach asks us to consider:</a:t>
            </a:r>
          </a:p>
          <a:p>
            <a:pPr eaLnBrk="1" hangingPunct="1"/>
            <a:endParaRPr lang="en-US" sz="1800" dirty="0" smtClean="0"/>
          </a:p>
          <a:p>
            <a:pPr eaLnBrk="1" hangingPunct="1"/>
            <a:r>
              <a:rPr lang="en-US" sz="1800" dirty="0" smtClean="0"/>
              <a:t>What is it we want to </a:t>
            </a:r>
            <a:r>
              <a:rPr lang="en-US" sz="1800" dirty="0" smtClean="0"/>
              <a:t>conserve (the conservation targets)?</a:t>
            </a:r>
            <a:endParaRPr lang="en-US" sz="1800" dirty="0" smtClean="0"/>
          </a:p>
          <a:p>
            <a:pPr eaLnBrk="1" hangingPunct="1"/>
            <a:endParaRPr lang="en-US" sz="1800" dirty="0" smtClean="0"/>
          </a:p>
          <a:p>
            <a:pPr eaLnBrk="1" hangingPunct="1"/>
            <a:r>
              <a:rPr lang="en-US" sz="1800" dirty="0" smtClean="0"/>
              <a:t>What is our current best understanding of what these things need to be “healthy”?</a:t>
            </a:r>
          </a:p>
          <a:p>
            <a:pPr eaLnBrk="1" hangingPunct="1"/>
            <a:endParaRPr lang="en-US" sz="1800" dirty="0" smtClean="0"/>
          </a:p>
          <a:p>
            <a:pPr eaLnBrk="1" hangingPunct="1"/>
            <a:r>
              <a:rPr lang="en-US" sz="1800" dirty="0" smtClean="0"/>
              <a:t>What condition is our system in right now</a:t>
            </a:r>
            <a:r>
              <a:rPr lang="en-US" sz="1800" dirty="0" smtClean="0"/>
              <a:t>?</a:t>
            </a:r>
          </a:p>
          <a:p>
            <a:pPr eaLnBrk="1" hangingPunct="1"/>
            <a:endParaRPr lang="en-US" sz="1800" dirty="0" smtClean="0"/>
          </a:p>
          <a:p>
            <a:pPr eaLnBrk="1" hangingPunct="1"/>
            <a:endParaRPr lang="en-US" sz="1800" dirty="0" smtClean="0"/>
          </a:p>
          <a:p>
            <a:pPr eaLnBrk="1" hangingPunct="1"/>
            <a:endParaRPr lang="en-US" sz="1800" dirty="0" smtClean="0"/>
          </a:p>
        </p:txBody>
      </p:sp>
    </p:spTree>
    <p:extLst>
      <p:ext uri="{BB962C8B-B14F-4D97-AF65-F5344CB8AC3E}">
        <p14:creationId xmlns:p14="http://schemas.microsoft.com/office/powerpoint/2010/main" val="3663704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t>The</a:t>
            </a:r>
            <a:r>
              <a:rPr lang="en-US" baseline="0" dirty="0" smtClean="0"/>
              <a:t> Open Standards characterizes the size, condition, or landscape context of an ecosystem or species on a four point scale of Poor, Fair, Good, Very Good – each with its own objective criteria. The most important distinction is between Fair (not viable in the long-term and requiring significant human intervention for maintenance) and Good (viable for the long-term and requiring only modest human intervention for maintenance).</a:t>
            </a:r>
            <a:endParaRPr lang="en-US" dirty="0" smtClean="0"/>
          </a:p>
          <a:p>
            <a:endParaRPr lang="en-US" dirty="0" smtClean="0"/>
          </a:p>
          <a:p>
            <a:r>
              <a:rPr lang="en-US" dirty="0" smtClean="0"/>
              <a:t>In</a:t>
            </a:r>
            <a:r>
              <a:rPr lang="en-US" baseline="0" dirty="0" smtClean="0"/>
              <a:t> this degraded site example, the historical condition of an ecosystem or species may have been on the far right of this diagram, but is currently on the far left. The idea is to move the state of the indicators for the ecosystem or species towards the right. Over 5 years you might be able to move the “needle” into the Fair range, and after 10 years you might be able to get it into the Good, or viable range. Your ultimate conservation goal may be somewhere in the middle of the Good range, and it may simply be impractical or even impossible to regain the Very Good range.</a:t>
            </a:r>
            <a:endParaRPr lang="en-US" dirty="0"/>
          </a:p>
        </p:txBody>
      </p:sp>
    </p:spTree>
    <p:extLst>
      <p:ext uri="{BB962C8B-B14F-4D97-AF65-F5344CB8AC3E}">
        <p14:creationId xmlns:p14="http://schemas.microsoft.com/office/powerpoint/2010/main" val="1558107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t>Remember that</a:t>
            </a:r>
            <a:r>
              <a:rPr lang="en-US" baseline="0" dirty="0" smtClean="0"/>
              <a:t> threats are projected into the future.  You have assessed the impact of past threats when you ranked the condition</a:t>
            </a:r>
            <a:endParaRPr lang="en-US" dirty="0"/>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20332F-A225-F440-A409-22AC96F9D793}" type="slidenum">
              <a:rPr lang="en-US" sz="1200"/>
              <a:pPr eaLnBrk="1" hangingPunct="1"/>
              <a:t>27</a:t>
            </a:fld>
            <a:endParaRPr lang="en-US" sz="1200"/>
          </a:p>
        </p:txBody>
      </p:sp>
    </p:spTree>
    <p:extLst>
      <p:ext uri="{BB962C8B-B14F-4D97-AF65-F5344CB8AC3E}">
        <p14:creationId xmlns:p14="http://schemas.microsoft.com/office/powerpoint/2010/main" val="1546208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22426B-02B6-D349-9599-A4D7736BC2B0}" type="slidenum">
              <a:rPr lang="en-US" sz="1200"/>
              <a:pPr eaLnBrk="1" hangingPunct="1"/>
              <a:t>28</a:t>
            </a:fld>
            <a:endParaRPr lang="en-US"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threat ranking methodology</a:t>
            </a:r>
          </a:p>
          <a:p>
            <a:pPr eaLnBrk="1" hangingPunct="1"/>
            <a:endParaRPr lang="en-US"/>
          </a:p>
          <a:p>
            <a:pPr eaLnBrk="1" hangingPunct="1"/>
            <a:r>
              <a:rPr lang="en-US" b="1" u="sng"/>
              <a:t>3-5-7 Rule</a:t>
            </a:r>
          </a:p>
          <a:p>
            <a:pPr eaLnBrk="1" hangingPunct="1"/>
            <a:r>
              <a:rPr lang="en-US"/>
              <a:t>3 H = 1 VH</a:t>
            </a:r>
          </a:p>
          <a:p>
            <a:pPr eaLnBrk="1" hangingPunct="1"/>
            <a:r>
              <a:rPr lang="en-US"/>
              <a:t>5 M = 1 H</a:t>
            </a:r>
          </a:p>
          <a:p>
            <a:pPr eaLnBrk="1" hangingPunct="1"/>
            <a:r>
              <a:rPr lang="en-US"/>
              <a:t>7 L = 1 M</a:t>
            </a:r>
          </a:p>
          <a:p>
            <a:pPr eaLnBrk="1" hangingPunct="1"/>
            <a:endParaRPr lang="en-US"/>
          </a:p>
          <a:p>
            <a:pPr eaLnBrk="1" hangingPunct="1"/>
            <a:r>
              <a:rPr lang="en-US"/>
              <a:t>Plus 2-prime rule</a:t>
            </a:r>
          </a:p>
          <a:p>
            <a:pPr eaLnBrk="1" hangingPunct="1"/>
            <a:endParaRPr lang="en-US"/>
          </a:p>
          <a:p>
            <a:r>
              <a:rPr lang="en-US" b="1"/>
              <a:t>Criteria for Direct Threat Rankings</a:t>
            </a:r>
            <a:endParaRPr lang="en-US"/>
          </a:p>
          <a:p>
            <a:r>
              <a:rPr lang="en-US" b="1"/>
              <a:t> </a:t>
            </a:r>
            <a:endParaRPr lang="en-US"/>
          </a:p>
          <a:p>
            <a:r>
              <a:rPr lang="en-US" b="1"/>
              <a:t> </a:t>
            </a:r>
            <a:endParaRPr lang="en-US"/>
          </a:p>
          <a:p>
            <a:r>
              <a:rPr lang="en-US" b="1"/>
              <a:t>Scope</a:t>
            </a:r>
            <a:r>
              <a:rPr lang="en-US"/>
              <a:t> – Most commonly defined spatially as the geographic scope of impact on the conservation target at the site that can reasonably be expected within 10 years under current circumstances (i.e., given the continuation of the existing situation). </a:t>
            </a:r>
          </a:p>
          <a:p>
            <a:r>
              <a:rPr lang="en-US" b="1"/>
              <a:t>Very High:</a:t>
            </a:r>
            <a:r>
              <a:rPr lang="en-US"/>
              <a:t> The direct threat is likely to be </a:t>
            </a:r>
            <a:r>
              <a:rPr lang="en-US" u="sng"/>
              <a:t>very widespread</a:t>
            </a:r>
            <a:r>
              <a:rPr lang="en-US"/>
              <a:t> or pervasive in its scope, and affect the conservation target throughout the target</a:t>
            </a:r>
            <a:r>
              <a:rPr lang="ja-JP" altLang="en-US"/>
              <a:t>’</a:t>
            </a:r>
            <a:r>
              <a:rPr lang="en-US" altLang="ja-JP"/>
              <a:t>s occurrences at the site. </a:t>
            </a:r>
          </a:p>
          <a:p>
            <a:r>
              <a:rPr lang="en-US" b="1"/>
              <a:t>High:</a:t>
            </a:r>
            <a:r>
              <a:rPr lang="en-US"/>
              <a:t> The direct threat is likely to be </a:t>
            </a:r>
            <a:r>
              <a:rPr lang="en-US" u="sng"/>
              <a:t>widespread</a:t>
            </a:r>
            <a:r>
              <a:rPr lang="en-US"/>
              <a:t> in its scope, and affect the conservation target at many of its locations at the site. </a:t>
            </a:r>
          </a:p>
          <a:p>
            <a:r>
              <a:rPr lang="en-US" b="1"/>
              <a:t>Medium:</a:t>
            </a:r>
            <a:r>
              <a:rPr lang="en-US"/>
              <a:t> The direct threat is likely to be </a:t>
            </a:r>
            <a:r>
              <a:rPr lang="en-US" u="sng"/>
              <a:t>localized</a:t>
            </a:r>
            <a:r>
              <a:rPr lang="en-US"/>
              <a:t> in its scope, and affect the conservation target at some of the target</a:t>
            </a:r>
            <a:r>
              <a:rPr lang="ja-JP" altLang="en-US"/>
              <a:t>’</a:t>
            </a:r>
            <a:r>
              <a:rPr lang="en-US" altLang="ja-JP"/>
              <a:t>s locations at the site. </a:t>
            </a:r>
          </a:p>
          <a:p>
            <a:r>
              <a:rPr lang="en-US" b="1"/>
              <a:t>Low:</a:t>
            </a:r>
            <a:r>
              <a:rPr lang="en-US"/>
              <a:t> The direct threat is likely to be </a:t>
            </a:r>
            <a:r>
              <a:rPr lang="en-US" u="sng"/>
              <a:t>very localized</a:t>
            </a:r>
            <a:r>
              <a:rPr lang="en-US"/>
              <a:t> in its scope, and affect the conservation target at a limited portion of the target</a:t>
            </a:r>
            <a:r>
              <a:rPr lang="ja-JP" altLang="en-US"/>
              <a:t>’</a:t>
            </a:r>
            <a:r>
              <a:rPr lang="en-US" altLang="ja-JP"/>
              <a:t>s location at the site. </a:t>
            </a:r>
          </a:p>
          <a:p>
            <a:r>
              <a:rPr lang="en-US" b="1"/>
              <a:t> </a:t>
            </a:r>
            <a:endParaRPr lang="en-US"/>
          </a:p>
          <a:p>
            <a:r>
              <a:rPr lang="en-US" b="1"/>
              <a:t>Severity</a:t>
            </a:r>
            <a:r>
              <a:rPr lang="en-US"/>
              <a:t> – The level of damage to the conservation target that can reasonably be expected within 10 years under current circumstances (i.e., given the continuation of the existing situation). </a:t>
            </a:r>
          </a:p>
          <a:p>
            <a:r>
              <a:rPr lang="en-US" b="1"/>
              <a:t>Very High:</a:t>
            </a:r>
            <a:r>
              <a:rPr lang="en-US"/>
              <a:t> The direct threat is likely to </a:t>
            </a:r>
            <a:r>
              <a:rPr lang="en-US" u="sng"/>
              <a:t>destroy or eliminate</a:t>
            </a:r>
            <a:r>
              <a:rPr lang="en-US"/>
              <a:t> the conservation target over some portion of the target</a:t>
            </a:r>
            <a:r>
              <a:rPr lang="ja-JP" altLang="en-US"/>
              <a:t>’</a:t>
            </a:r>
            <a:r>
              <a:rPr lang="en-US" altLang="ja-JP"/>
              <a:t>s occurrence at the site. </a:t>
            </a:r>
          </a:p>
          <a:p>
            <a:r>
              <a:rPr lang="en-US" b="1"/>
              <a:t>High:</a:t>
            </a:r>
            <a:r>
              <a:rPr lang="en-US"/>
              <a:t> The direct threat is likely to </a:t>
            </a:r>
            <a:r>
              <a:rPr lang="en-US" u="sng"/>
              <a:t>seriously degrade</a:t>
            </a:r>
            <a:r>
              <a:rPr lang="en-US"/>
              <a:t> the conservation target over some portion of the target</a:t>
            </a:r>
            <a:r>
              <a:rPr lang="ja-JP" altLang="en-US"/>
              <a:t>’</a:t>
            </a:r>
            <a:r>
              <a:rPr lang="en-US" altLang="ja-JP"/>
              <a:t>s occurrence at the site. </a:t>
            </a:r>
          </a:p>
          <a:p>
            <a:r>
              <a:rPr lang="en-US" b="1"/>
              <a:t>Medium:</a:t>
            </a:r>
            <a:r>
              <a:rPr lang="en-US"/>
              <a:t> The direct threat is likely to </a:t>
            </a:r>
            <a:r>
              <a:rPr lang="en-US" u="sng"/>
              <a:t>moderately degrade</a:t>
            </a:r>
            <a:r>
              <a:rPr lang="en-US"/>
              <a:t> the conservation target over some portion of the target</a:t>
            </a:r>
            <a:r>
              <a:rPr lang="ja-JP" altLang="en-US"/>
              <a:t>’</a:t>
            </a:r>
            <a:r>
              <a:rPr lang="en-US" altLang="ja-JP"/>
              <a:t>s occurrence at the site. </a:t>
            </a:r>
          </a:p>
          <a:p>
            <a:r>
              <a:rPr lang="en-US" b="1"/>
              <a:t>Low:</a:t>
            </a:r>
            <a:r>
              <a:rPr lang="en-US"/>
              <a:t> The direct threat is likely to only </a:t>
            </a:r>
            <a:r>
              <a:rPr lang="en-US" u="sng"/>
              <a:t>slightly impair</a:t>
            </a:r>
            <a:r>
              <a:rPr lang="en-US"/>
              <a:t> the conservation target over some portion of the target</a:t>
            </a:r>
            <a:r>
              <a:rPr lang="ja-JP" altLang="en-US"/>
              <a:t>’</a:t>
            </a:r>
            <a:r>
              <a:rPr lang="en-US" altLang="ja-JP"/>
              <a:t>s occurrence at the site. </a:t>
            </a:r>
          </a:p>
          <a:p>
            <a:r>
              <a:rPr lang="en-US" b="1"/>
              <a:t> </a:t>
            </a:r>
            <a:endParaRPr lang="en-US"/>
          </a:p>
          <a:p>
            <a:r>
              <a:rPr lang="en-US" b="1"/>
              <a:t>Irreversibility</a:t>
            </a:r>
            <a:r>
              <a:rPr lang="en-US"/>
              <a:t> – The degree to which the effects of a direct threat can be restored. Note that irreversibility refers to the "effects of the direct threat on the target" not the direct threat itself – you can think of it as the "recoverability" of the target from the effects of the threat. </a:t>
            </a:r>
          </a:p>
          <a:p>
            <a:r>
              <a:rPr lang="en-US" b="1"/>
              <a:t>Very High:</a:t>
            </a:r>
            <a:r>
              <a:rPr lang="en-US"/>
              <a:t> The effects of the direct threat are </a:t>
            </a:r>
            <a:r>
              <a:rPr lang="en-US" u="sng"/>
              <a:t>not reversible</a:t>
            </a:r>
            <a:r>
              <a:rPr lang="en-US"/>
              <a:t> (e.g., wetlands converted to a shopping center). </a:t>
            </a:r>
          </a:p>
          <a:p>
            <a:r>
              <a:rPr lang="en-US" b="1"/>
              <a:t>High:</a:t>
            </a:r>
            <a:r>
              <a:rPr lang="en-US"/>
              <a:t> The effects of the direct threat are </a:t>
            </a:r>
            <a:r>
              <a:rPr lang="en-US" u="sng"/>
              <a:t>reversible, but not practically affordable</a:t>
            </a:r>
            <a:r>
              <a:rPr lang="en-US"/>
              <a:t> (e.g., wetland converted to agriculture). </a:t>
            </a:r>
          </a:p>
          <a:p>
            <a:r>
              <a:rPr lang="en-US" b="1"/>
              <a:t>Medium:</a:t>
            </a:r>
            <a:r>
              <a:rPr lang="en-US"/>
              <a:t> The effects of the direct threat are </a:t>
            </a:r>
            <a:r>
              <a:rPr lang="en-US" u="sng"/>
              <a:t>reversible with a reasonable commitment of resources</a:t>
            </a:r>
            <a:r>
              <a:rPr lang="en-US"/>
              <a:t> (e.g., ditching and draining of wetland). </a:t>
            </a:r>
          </a:p>
          <a:p>
            <a:r>
              <a:rPr lang="en-US" b="1"/>
              <a:t>Low:</a:t>
            </a:r>
            <a:r>
              <a:rPr lang="en-US"/>
              <a:t> The effects of the direct threat are </a:t>
            </a:r>
            <a:r>
              <a:rPr lang="en-US" u="sng"/>
              <a:t>easily reversible</a:t>
            </a:r>
            <a:r>
              <a:rPr lang="en-US"/>
              <a:t> at relatively low cost (e.g., off-road vehicles trespassing in wetland). </a:t>
            </a:r>
          </a:p>
        </p:txBody>
      </p:sp>
    </p:spTree>
    <p:extLst>
      <p:ext uri="{BB962C8B-B14F-4D97-AF65-F5344CB8AC3E}">
        <p14:creationId xmlns:p14="http://schemas.microsoft.com/office/powerpoint/2010/main" val="431742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22426B-02B6-D349-9599-A4D7736BC2B0}" type="slidenum">
              <a:rPr lang="en-US" sz="1200"/>
              <a:pPr eaLnBrk="1" hangingPunct="1"/>
              <a:t>29</a:t>
            </a:fld>
            <a:endParaRPr lang="en-US"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t>threat ranking methodology</a:t>
            </a:r>
          </a:p>
          <a:p>
            <a:pPr eaLnBrk="1" hangingPunct="1"/>
            <a:endParaRPr lang="en-US"/>
          </a:p>
          <a:p>
            <a:pPr eaLnBrk="1" hangingPunct="1"/>
            <a:r>
              <a:rPr lang="en-US" b="1" u="sng"/>
              <a:t>3-5-7 Rule</a:t>
            </a:r>
          </a:p>
          <a:p>
            <a:pPr eaLnBrk="1" hangingPunct="1"/>
            <a:r>
              <a:rPr lang="en-US"/>
              <a:t>3 H = 1 VH</a:t>
            </a:r>
          </a:p>
          <a:p>
            <a:pPr eaLnBrk="1" hangingPunct="1"/>
            <a:r>
              <a:rPr lang="en-US"/>
              <a:t>5 M = 1 H</a:t>
            </a:r>
          </a:p>
          <a:p>
            <a:pPr eaLnBrk="1" hangingPunct="1"/>
            <a:r>
              <a:rPr lang="en-US"/>
              <a:t>7 L = 1 M</a:t>
            </a:r>
          </a:p>
          <a:p>
            <a:pPr eaLnBrk="1" hangingPunct="1"/>
            <a:endParaRPr lang="en-US"/>
          </a:p>
          <a:p>
            <a:pPr eaLnBrk="1" hangingPunct="1"/>
            <a:r>
              <a:rPr lang="en-US"/>
              <a:t>Plus 2-prime rule</a:t>
            </a:r>
          </a:p>
          <a:p>
            <a:pPr eaLnBrk="1" hangingPunct="1"/>
            <a:endParaRPr lang="en-US"/>
          </a:p>
          <a:p>
            <a:r>
              <a:rPr lang="en-US" b="1"/>
              <a:t>Criteria for Direct Threat Rankings</a:t>
            </a:r>
            <a:endParaRPr lang="en-US"/>
          </a:p>
          <a:p>
            <a:r>
              <a:rPr lang="en-US" b="1"/>
              <a:t> </a:t>
            </a:r>
            <a:endParaRPr lang="en-US"/>
          </a:p>
          <a:p>
            <a:r>
              <a:rPr lang="en-US" b="1"/>
              <a:t> </a:t>
            </a:r>
            <a:endParaRPr lang="en-US"/>
          </a:p>
          <a:p>
            <a:r>
              <a:rPr lang="en-US" b="1"/>
              <a:t>Scope</a:t>
            </a:r>
            <a:r>
              <a:rPr lang="en-US"/>
              <a:t> – Most commonly defined spatially as the geographic scope of impact on the conservation target at the site that can reasonably be expected within 10 years under current circumstances (i.e., given the continuation of the existing situation). </a:t>
            </a:r>
          </a:p>
          <a:p>
            <a:r>
              <a:rPr lang="en-US" b="1"/>
              <a:t>Very High:</a:t>
            </a:r>
            <a:r>
              <a:rPr lang="en-US"/>
              <a:t> The direct threat is likely to be </a:t>
            </a:r>
            <a:r>
              <a:rPr lang="en-US" u="sng"/>
              <a:t>very widespread</a:t>
            </a:r>
            <a:r>
              <a:rPr lang="en-US"/>
              <a:t> or pervasive in its scope, and affect the conservation target throughout the target</a:t>
            </a:r>
            <a:r>
              <a:rPr lang="ja-JP" altLang="en-US"/>
              <a:t>’</a:t>
            </a:r>
            <a:r>
              <a:rPr lang="en-US" altLang="ja-JP"/>
              <a:t>s occurrences at the site. </a:t>
            </a:r>
          </a:p>
          <a:p>
            <a:r>
              <a:rPr lang="en-US" b="1"/>
              <a:t>High:</a:t>
            </a:r>
            <a:r>
              <a:rPr lang="en-US"/>
              <a:t> The direct threat is likely to be </a:t>
            </a:r>
            <a:r>
              <a:rPr lang="en-US" u="sng"/>
              <a:t>widespread</a:t>
            </a:r>
            <a:r>
              <a:rPr lang="en-US"/>
              <a:t> in its scope, and affect the conservation target at many of its locations at the site. </a:t>
            </a:r>
          </a:p>
          <a:p>
            <a:r>
              <a:rPr lang="en-US" b="1"/>
              <a:t>Medium:</a:t>
            </a:r>
            <a:r>
              <a:rPr lang="en-US"/>
              <a:t> The direct threat is likely to be </a:t>
            </a:r>
            <a:r>
              <a:rPr lang="en-US" u="sng"/>
              <a:t>localized</a:t>
            </a:r>
            <a:r>
              <a:rPr lang="en-US"/>
              <a:t> in its scope, and affect the conservation target at some of the target</a:t>
            </a:r>
            <a:r>
              <a:rPr lang="ja-JP" altLang="en-US"/>
              <a:t>’</a:t>
            </a:r>
            <a:r>
              <a:rPr lang="en-US" altLang="ja-JP"/>
              <a:t>s locations at the site. </a:t>
            </a:r>
          </a:p>
          <a:p>
            <a:r>
              <a:rPr lang="en-US" b="1"/>
              <a:t>Low:</a:t>
            </a:r>
            <a:r>
              <a:rPr lang="en-US"/>
              <a:t> The direct threat is likely to be </a:t>
            </a:r>
            <a:r>
              <a:rPr lang="en-US" u="sng"/>
              <a:t>very localized</a:t>
            </a:r>
            <a:r>
              <a:rPr lang="en-US"/>
              <a:t> in its scope, and affect the conservation target at a limited portion of the target</a:t>
            </a:r>
            <a:r>
              <a:rPr lang="ja-JP" altLang="en-US"/>
              <a:t>’</a:t>
            </a:r>
            <a:r>
              <a:rPr lang="en-US" altLang="ja-JP"/>
              <a:t>s location at the site. </a:t>
            </a:r>
          </a:p>
          <a:p>
            <a:r>
              <a:rPr lang="en-US" b="1"/>
              <a:t> </a:t>
            </a:r>
            <a:endParaRPr lang="en-US"/>
          </a:p>
          <a:p>
            <a:r>
              <a:rPr lang="en-US" b="1"/>
              <a:t>Severity</a:t>
            </a:r>
            <a:r>
              <a:rPr lang="en-US"/>
              <a:t> – The level of damage to the conservation target that can reasonably be expected within 10 years under current circumstances (i.e., given the continuation of the existing situation). </a:t>
            </a:r>
          </a:p>
          <a:p>
            <a:r>
              <a:rPr lang="en-US" b="1"/>
              <a:t>Very High:</a:t>
            </a:r>
            <a:r>
              <a:rPr lang="en-US"/>
              <a:t> The direct threat is likely to </a:t>
            </a:r>
            <a:r>
              <a:rPr lang="en-US" u="sng"/>
              <a:t>destroy or eliminate</a:t>
            </a:r>
            <a:r>
              <a:rPr lang="en-US"/>
              <a:t> the conservation target over some portion of the target</a:t>
            </a:r>
            <a:r>
              <a:rPr lang="ja-JP" altLang="en-US"/>
              <a:t>’</a:t>
            </a:r>
            <a:r>
              <a:rPr lang="en-US" altLang="ja-JP"/>
              <a:t>s occurrence at the site. </a:t>
            </a:r>
          </a:p>
          <a:p>
            <a:r>
              <a:rPr lang="en-US" b="1"/>
              <a:t>High:</a:t>
            </a:r>
            <a:r>
              <a:rPr lang="en-US"/>
              <a:t> The direct threat is likely to </a:t>
            </a:r>
            <a:r>
              <a:rPr lang="en-US" u="sng"/>
              <a:t>seriously degrade</a:t>
            </a:r>
            <a:r>
              <a:rPr lang="en-US"/>
              <a:t> the conservation target over some portion of the target</a:t>
            </a:r>
            <a:r>
              <a:rPr lang="ja-JP" altLang="en-US"/>
              <a:t>’</a:t>
            </a:r>
            <a:r>
              <a:rPr lang="en-US" altLang="ja-JP"/>
              <a:t>s occurrence at the site. </a:t>
            </a:r>
          </a:p>
          <a:p>
            <a:r>
              <a:rPr lang="en-US" b="1"/>
              <a:t>Medium:</a:t>
            </a:r>
            <a:r>
              <a:rPr lang="en-US"/>
              <a:t> The direct threat is likely to </a:t>
            </a:r>
            <a:r>
              <a:rPr lang="en-US" u="sng"/>
              <a:t>moderately degrade</a:t>
            </a:r>
            <a:r>
              <a:rPr lang="en-US"/>
              <a:t> the conservation target over some portion of the target</a:t>
            </a:r>
            <a:r>
              <a:rPr lang="ja-JP" altLang="en-US"/>
              <a:t>’</a:t>
            </a:r>
            <a:r>
              <a:rPr lang="en-US" altLang="ja-JP"/>
              <a:t>s occurrence at the site. </a:t>
            </a:r>
          </a:p>
          <a:p>
            <a:r>
              <a:rPr lang="en-US" b="1"/>
              <a:t>Low:</a:t>
            </a:r>
            <a:r>
              <a:rPr lang="en-US"/>
              <a:t> The direct threat is likely to only </a:t>
            </a:r>
            <a:r>
              <a:rPr lang="en-US" u="sng"/>
              <a:t>slightly impair</a:t>
            </a:r>
            <a:r>
              <a:rPr lang="en-US"/>
              <a:t> the conservation target over some portion of the target</a:t>
            </a:r>
            <a:r>
              <a:rPr lang="ja-JP" altLang="en-US"/>
              <a:t>’</a:t>
            </a:r>
            <a:r>
              <a:rPr lang="en-US" altLang="ja-JP"/>
              <a:t>s occurrence at the site. </a:t>
            </a:r>
          </a:p>
          <a:p>
            <a:r>
              <a:rPr lang="en-US" b="1"/>
              <a:t> </a:t>
            </a:r>
            <a:endParaRPr lang="en-US"/>
          </a:p>
          <a:p>
            <a:r>
              <a:rPr lang="en-US" b="1"/>
              <a:t>Irreversibility</a:t>
            </a:r>
            <a:r>
              <a:rPr lang="en-US"/>
              <a:t> – The degree to which the effects of a direct threat can be restored. Note that irreversibility refers to the "effects of the direct threat on the target" not the direct threat itself – you can think of it as the "recoverability" of the target from the effects of the threat. </a:t>
            </a:r>
          </a:p>
          <a:p>
            <a:r>
              <a:rPr lang="en-US" b="1"/>
              <a:t>Very High:</a:t>
            </a:r>
            <a:r>
              <a:rPr lang="en-US"/>
              <a:t> The effects of the direct threat are </a:t>
            </a:r>
            <a:r>
              <a:rPr lang="en-US" u="sng"/>
              <a:t>not reversible</a:t>
            </a:r>
            <a:r>
              <a:rPr lang="en-US"/>
              <a:t> (e.g., wetlands converted to a shopping center). </a:t>
            </a:r>
          </a:p>
          <a:p>
            <a:r>
              <a:rPr lang="en-US" b="1"/>
              <a:t>High:</a:t>
            </a:r>
            <a:r>
              <a:rPr lang="en-US"/>
              <a:t> The effects of the direct threat are </a:t>
            </a:r>
            <a:r>
              <a:rPr lang="en-US" u="sng"/>
              <a:t>reversible, but not practically affordable</a:t>
            </a:r>
            <a:r>
              <a:rPr lang="en-US"/>
              <a:t> (e.g., wetland converted to agriculture). </a:t>
            </a:r>
          </a:p>
          <a:p>
            <a:r>
              <a:rPr lang="en-US" b="1"/>
              <a:t>Medium:</a:t>
            </a:r>
            <a:r>
              <a:rPr lang="en-US"/>
              <a:t> The effects of the direct threat are </a:t>
            </a:r>
            <a:r>
              <a:rPr lang="en-US" u="sng"/>
              <a:t>reversible with a reasonable commitment of resources</a:t>
            </a:r>
            <a:r>
              <a:rPr lang="en-US"/>
              <a:t> (e.g., ditching and draining of wetland). </a:t>
            </a:r>
          </a:p>
          <a:p>
            <a:r>
              <a:rPr lang="en-US" b="1"/>
              <a:t>Low:</a:t>
            </a:r>
            <a:r>
              <a:rPr lang="en-US"/>
              <a:t> The effects of the direct threat are </a:t>
            </a:r>
            <a:r>
              <a:rPr lang="en-US" u="sng"/>
              <a:t>easily reversible</a:t>
            </a:r>
            <a:r>
              <a:rPr lang="en-US"/>
              <a:t> at relatively low cost (e.g., off-road vehicles trespassing in wetland). </a:t>
            </a:r>
          </a:p>
        </p:txBody>
      </p:sp>
    </p:spTree>
    <p:extLst>
      <p:ext uri="{BB962C8B-B14F-4D97-AF65-F5344CB8AC3E}">
        <p14:creationId xmlns:p14="http://schemas.microsoft.com/office/powerpoint/2010/main" val="3193550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AE7F7FE-4EDF-4745-8D7E-82CBD8F278FF}" type="slidenum">
              <a:rPr lang="en-US" smtClean="0"/>
              <a:pPr/>
              <a:t>3</a:t>
            </a:fld>
            <a:endParaRPr lang="en-US" smtClean="0"/>
          </a:p>
        </p:txBody>
      </p:sp>
      <p:sp>
        <p:nvSpPr>
          <p:cNvPr id="30723" name="Rectangle 2"/>
          <p:cNvSpPr>
            <a:spLocks noGrp="1" noRot="1" noChangeAspect="1" noChangeArrowheads="1" noTextEdit="1"/>
          </p:cNvSpPr>
          <p:nvPr>
            <p:ph type="sldImg"/>
          </p:nvPr>
        </p:nvSpPr>
        <p:spPr>
          <a:ln/>
        </p:spPr>
      </p:sp>
      <p:sp>
        <p:nvSpPr>
          <p:cNvPr id="30724" name="Notes Placeholder 4"/>
          <p:cNvSpPr>
            <a:spLocks noGrp="1"/>
          </p:cNvSpPr>
          <p:nvPr>
            <p:ph type="body" idx="1"/>
          </p:nvPr>
        </p:nvSpPr>
        <p:spPr>
          <a:noFill/>
          <a:ln/>
        </p:spPr>
        <p:txBody>
          <a:bodyPr/>
          <a:lstStyle/>
          <a:p>
            <a:r>
              <a:rPr lang="en-US" dirty="0" smtClean="0"/>
              <a:t>Tribal leaders and local people across adjacent 2 million acres of communal lands are coming together to develop a shared approach to managing the precious forage, wildlife resources and water that they all depend on using this method.  And as one tribal leader said “The </a:t>
            </a:r>
            <a:r>
              <a:rPr lang="en-US" dirty="0" smtClean="0"/>
              <a:t>CAP [Open Standards] </a:t>
            </a:r>
            <a:r>
              <a:rPr lang="en-US" dirty="0" smtClean="0"/>
              <a:t>workshop has shown us how to move forward.  By setting priorities with our neighboring conservancies, there is real hope that we can make progress.”  (they call their collectives “land conservancies”.)</a:t>
            </a:r>
          </a:p>
        </p:txBody>
      </p:sp>
    </p:spTree>
    <p:extLst>
      <p:ext uri="{BB962C8B-B14F-4D97-AF65-F5344CB8AC3E}">
        <p14:creationId xmlns:p14="http://schemas.microsoft.com/office/powerpoint/2010/main" val="766869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8E431E-E99D-0048-814D-9F1591F84062}" type="slidenum">
              <a:rPr lang="en-US" sz="1200"/>
              <a:pPr eaLnBrk="1" hangingPunct="1"/>
              <a:t>30</a:t>
            </a:fld>
            <a:endParaRPr lang="en-US" sz="1200"/>
          </a:p>
        </p:txBody>
      </p:sp>
    </p:spTree>
    <p:extLst>
      <p:ext uri="{BB962C8B-B14F-4D97-AF65-F5344CB8AC3E}">
        <p14:creationId xmlns:p14="http://schemas.microsoft.com/office/powerpoint/2010/main" val="1884363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Tree>
    <p:extLst>
      <p:ext uri="{BB962C8B-B14F-4D97-AF65-F5344CB8AC3E}">
        <p14:creationId xmlns:p14="http://schemas.microsoft.com/office/powerpoint/2010/main" val="537907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36974068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387789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4199860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Don’t forget about opportunities</a:t>
            </a:r>
            <a:r>
              <a:rPr lang="en-US" baseline="0" dirty="0" smtClean="0"/>
              <a:t> – factors that can contribute to reducing your direct threat.  </a:t>
            </a:r>
            <a:r>
              <a:rPr lang="en-US" dirty="0" smtClean="0"/>
              <a:t>These are examples of certification programs that are responding to the opportunity.</a:t>
            </a:r>
            <a:endParaRPr lang="en-US" dirty="0"/>
          </a:p>
        </p:txBody>
      </p:sp>
    </p:spTree>
    <p:extLst>
      <p:ext uri="{BB962C8B-B14F-4D97-AF65-F5344CB8AC3E}">
        <p14:creationId xmlns:p14="http://schemas.microsoft.com/office/powerpoint/2010/main" val="4251533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4400">
                <a:solidFill>
                  <a:schemeClr val="tx1"/>
                </a:solidFill>
                <a:latin typeface="Tahoma" charset="0"/>
                <a:ea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eaLnBrk="1" hangingPunct="1"/>
            <a:fld id="{211D949D-C147-8E48-B617-90BACF7FF88B}" type="slidenum">
              <a:rPr lang="en-US" sz="1200">
                <a:latin typeface="Times New Roman" charset="0"/>
              </a:rPr>
              <a:pPr eaLnBrk="1" hangingPunct="1"/>
              <a:t>36</a:t>
            </a:fld>
            <a:endParaRPr lang="en-US" sz="1200">
              <a:latin typeface="Times New Roman"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Times New Roman" charset="0"/>
              </a:rPr>
              <a:t>An</a:t>
            </a:r>
            <a:r>
              <a:rPr lang="en-US" baseline="0" dirty="0" smtClean="0">
                <a:latin typeface="Times New Roman" charset="0"/>
              </a:rPr>
              <a:t> example of a full conceptual model </a:t>
            </a:r>
            <a:endParaRPr lang="en-US" dirty="0">
              <a:latin typeface="Times New Roman" charset="0"/>
            </a:endParaRPr>
          </a:p>
        </p:txBody>
      </p:sp>
    </p:spTree>
    <p:extLst>
      <p:ext uri="{BB962C8B-B14F-4D97-AF65-F5344CB8AC3E}">
        <p14:creationId xmlns:p14="http://schemas.microsoft.com/office/powerpoint/2010/main" val="1641796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8E431E-E99D-0048-814D-9F1591F84062}" type="slidenum">
              <a:rPr lang="en-US" sz="1200"/>
              <a:pPr eaLnBrk="1" hangingPunct="1"/>
              <a:t>37</a:t>
            </a:fld>
            <a:endParaRPr lang="en-US" sz="1200"/>
          </a:p>
        </p:txBody>
      </p:sp>
    </p:spTree>
    <p:extLst>
      <p:ext uri="{BB962C8B-B14F-4D97-AF65-F5344CB8AC3E}">
        <p14:creationId xmlns:p14="http://schemas.microsoft.com/office/powerpoint/2010/main" val="677742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6681270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819680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3F63EFA-A030-48FA-A01F-3D91C90F1C6B}" type="slidenum">
              <a:rPr lang="en-US" smtClean="0"/>
              <a:pPr/>
              <a:t>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sz="1800" b="1" u="sng" dirty="0" smtClean="0"/>
              <a:t>In the </a:t>
            </a:r>
            <a:r>
              <a:rPr lang="en-US" sz="1800" b="1" u="sng" dirty="0" err="1" smtClean="0"/>
              <a:t>Peconic</a:t>
            </a:r>
            <a:r>
              <a:rPr lang="en-US" sz="1800" b="1" u="sng" dirty="0" smtClean="0"/>
              <a:t> Estuary, </a:t>
            </a:r>
          </a:p>
          <a:p>
            <a:endParaRPr lang="en-US" sz="1800" b="1" u="sng" dirty="0" smtClean="0"/>
          </a:p>
          <a:p>
            <a:endParaRPr lang="en-US" sz="1800" dirty="0" smtClean="0"/>
          </a:p>
          <a:p>
            <a:r>
              <a:rPr lang="en-US" sz="1800" dirty="0" smtClean="0"/>
              <a:t>Oystermen, fishermen, Town councilors, NGOs got together using </a:t>
            </a:r>
            <a:r>
              <a:rPr lang="en-US" sz="1800" dirty="0" smtClean="0"/>
              <a:t>CAP [Open Standards] </a:t>
            </a:r>
            <a:r>
              <a:rPr lang="en-US" sz="1800" dirty="0" smtClean="0"/>
              <a:t>to forge a plan for their estuary and now …..new scallop spawning sanctuaries have been created and scallop harvest regulations have been modified.</a:t>
            </a:r>
          </a:p>
          <a:p>
            <a:endParaRPr lang="en-US" sz="1800" dirty="0" smtClean="0"/>
          </a:p>
          <a:p>
            <a:r>
              <a:rPr lang="en-US" sz="1800" dirty="0" err="1" smtClean="0"/>
              <a:t>Baymen</a:t>
            </a:r>
            <a:r>
              <a:rPr lang="en-US" sz="1800" dirty="0" smtClean="0"/>
              <a:t> and Long Island towns have banded together to fund the purchase of clams to release into the new sanctuaries</a:t>
            </a:r>
          </a:p>
          <a:p>
            <a:endParaRPr lang="en-US" sz="1800" dirty="0" smtClean="0"/>
          </a:p>
          <a:p>
            <a:r>
              <a:rPr lang="en-US" sz="1800" dirty="0" smtClean="0"/>
              <a:t>And the Scallop and hard clam populations are increasing in the Estuary.</a:t>
            </a:r>
          </a:p>
        </p:txBody>
      </p:sp>
    </p:spTree>
    <p:extLst>
      <p:ext uri="{BB962C8B-B14F-4D97-AF65-F5344CB8AC3E}">
        <p14:creationId xmlns:p14="http://schemas.microsoft.com/office/powerpoint/2010/main" val="8685241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8E431E-E99D-0048-814D-9F1591F84062}" type="slidenum">
              <a:rPr lang="en-US" sz="1200"/>
              <a:pPr eaLnBrk="1" hangingPunct="1"/>
              <a:t>40</a:t>
            </a:fld>
            <a:endParaRPr lang="en-US" sz="1200"/>
          </a:p>
        </p:txBody>
      </p:sp>
    </p:spTree>
    <p:extLst>
      <p:ext uri="{BB962C8B-B14F-4D97-AF65-F5344CB8AC3E}">
        <p14:creationId xmlns:p14="http://schemas.microsoft.com/office/powerpoint/2010/main" val="41719240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6EBE13-2235-1B4D-877A-3C2B4DA72513}" type="slidenum">
              <a:rPr lang="en-US" sz="1200"/>
              <a:pPr eaLnBrk="1" hangingPunct="1"/>
              <a:t>41</a:t>
            </a:fld>
            <a:endParaRPr lang="en-US"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s-GT"/>
          </a:p>
        </p:txBody>
      </p:sp>
    </p:spTree>
    <p:extLst>
      <p:ext uri="{BB962C8B-B14F-4D97-AF65-F5344CB8AC3E}">
        <p14:creationId xmlns:p14="http://schemas.microsoft.com/office/powerpoint/2010/main" val="2451764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395540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692195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6703074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288AA-579F-794A-83F1-3864F28D4B32}" type="slidenum">
              <a:rPr lang="en-US" sz="1200"/>
              <a:pPr eaLnBrk="1" hangingPunct="1"/>
              <a:t>45</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056501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288AA-579F-794A-83F1-3864F28D4B32}" type="slidenum">
              <a:rPr lang="en-US" sz="1200"/>
              <a:pPr eaLnBrk="1" hangingPunct="1"/>
              <a:t>46</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15903539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288AA-579F-794A-83F1-3864F28D4B32}" type="slidenum">
              <a:rPr lang="en-US" sz="1200"/>
              <a:pPr eaLnBrk="1" hangingPunct="1"/>
              <a:t>47</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32213882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288AA-579F-794A-83F1-3864F28D4B32}" type="slidenum">
              <a:rPr lang="en-US" sz="1200"/>
              <a:pPr eaLnBrk="1" hangingPunct="1"/>
              <a:t>48</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41585234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288AA-579F-794A-83F1-3864F28D4B32}" type="slidenum">
              <a:rPr lang="en-US" sz="1200"/>
              <a:pPr eaLnBrk="1" hangingPunct="1"/>
              <a:t>49</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572346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dirty="0" smtClean="0"/>
              <a:t>At the </a:t>
            </a:r>
            <a:r>
              <a:rPr lang="en-US" dirty="0" err="1" smtClean="0"/>
              <a:t>Cayos</a:t>
            </a:r>
            <a:r>
              <a:rPr lang="en-US" dirty="0" smtClean="0"/>
              <a:t> </a:t>
            </a:r>
            <a:r>
              <a:rPr lang="en-US" dirty="0" err="1" smtClean="0"/>
              <a:t>Cochinos</a:t>
            </a:r>
            <a:r>
              <a:rPr lang="en-US" dirty="0" smtClean="0"/>
              <a:t> National Monument, Fisherman, tourism operators, government and NGO representatives hadn’t even finished their Protected Area plan which used the CAP </a:t>
            </a:r>
            <a:r>
              <a:rPr lang="en-US" dirty="0" smtClean="0"/>
              <a:t>[Open Standards] framework </a:t>
            </a:r>
            <a:r>
              <a:rPr lang="en-US" dirty="0" smtClean="0"/>
              <a:t>and the group had all agreed to and pushed for expansion of the sanctuary boundaries to include four critical spawning areas.  </a:t>
            </a:r>
          </a:p>
          <a:p>
            <a:endParaRPr lang="en-US" dirty="0" smtClean="0"/>
          </a:p>
          <a:p>
            <a:r>
              <a:rPr lang="en-US" dirty="0" smtClean="0"/>
              <a:t>The process revealed clearly for all to see that it was in all of their best interest to protect his additional area in the sanctuary. </a:t>
            </a:r>
          </a:p>
        </p:txBody>
      </p:sp>
      <p:sp>
        <p:nvSpPr>
          <p:cNvPr id="32772" name="Slide Number Placeholder 3"/>
          <p:cNvSpPr>
            <a:spLocks noGrp="1"/>
          </p:cNvSpPr>
          <p:nvPr>
            <p:ph type="sldNum" sz="quarter" idx="5"/>
          </p:nvPr>
        </p:nvSpPr>
        <p:spPr>
          <a:noFill/>
        </p:spPr>
        <p:txBody>
          <a:bodyPr/>
          <a:lstStyle/>
          <a:p>
            <a:fld id="{33D65C0D-B4C1-4740-B0F4-7185190EF2B3}" type="slidenum">
              <a:rPr lang="en-US" smtClean="0"/>
              <a:pPr/>
              <a:t>5</a:t>
            </a:fld>
            <a:endParaRPr lang="en-US" smtClean="0"/>
          </a:p>
        </p:txBody>
      </p:sp>
    </p:spTree>
    <p:extLst>
      <p:ext uri="{BB962C8B-B14F-4D97-AF65-F5344CB8AC3E}">
        <p14:creationId xmlns:p14="http://schemas.microsoft.com/office/powerpoint/2010/main" val="26184119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288AA-579F-794A-83F1-3864F28D4B32}" type="slidenum">
              <a:rPr lang="en-US" sz="1200"/>
              <a:pPr eaLnBrk="1" hangingPunct="1"/>
              <a:t>50</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extLst>
      <p:ext uri="{BB962C8B-B14F-4D97-AF65-F5344CB8AC3E}">
        <p14:creationId xmlns:p14="http://schemas.microsoft.com/office/powerpoint/2010/main" val="29463398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8E431E-E99D-0048-814D-9F1591F84062}" type="slidenum">
              <a:rPr lang="en-US" sz="1200"/>
              <a:pPr eaLnBrk="1" hangingPunct="1"/>
              <a:t>51</a:t>
            </a:fld>
            <a:endParaRPr lang="en-US" sz="1200"/>
          </a:p>
        </p:txBody>
      </p:sp>
    </p:spTree>
    <p:extLst>
      <p:ext uri="{BB962C8B-B14F-4D97-AF65-F5344CB8AC3E}">
        <p14:creationId xmlns:p14="http://schemas.microsoft.com/office/powerpoint/2010/main" val="3280851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p>
        </p:txBody>
      </p:sp>
      <p:sp>
        <p:nvSpPr>
          <p:cNvPr id="737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8E431E-E99D-0048-814D-9F1591F84062}" type="slidenum">
              <a:rPr lang="en-US" sz="1200"/>
              <a:pPr eaLnBrk="1" hangingPunct="1"/>
              <a:t>52</a:t>
            </a:fld>
            <a:endParaRPr lang="en-US" sz="1200"/>
          </a:p>
        </p:txBody>
      </p:sp>
    </p:spTree>
    <p:extLst>
      <p:ext uri="{BB962C8B-B14F-4D97-AF65-F5344CB8AC3E}">
        <p14:creationId xmlns:p14="http://schemas.microsoft.com/office/powerpoint/2010/main" val="3354349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fld id="{35459ABA-77B2-3D4E-98DA-1FA45A84EDAD}" type="slidenum">
              <a:rPr lang="en-US" sz="1200" b="0">
                <a:solidFill>
                  <a:schemeClr val="tx1"/>
                </a:solidFill>
                <a:latin typeface="Times New Roman" charset="0"/>
              </a:rPr>
              <a:pPr eaLnBrk="1" hangingPunct="1"/>
              <a:t>53</a:t>
            </a:fld>
            <a:endParaRPr lang="en-US" sz="1200" b="0">
              <a:solidFill>
                <a:schemeClr val="tx1"/>
              </a:solidFill>
              <a:latin typeface="Times New Roman"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3158171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introductory</a:t>
            </a:r>
            <a:r>
              <a:rPr lang="en-US" baseline="0" dirty="0" smtClean="0"/>
              <a:t> slide, to introduce the next few slides.</a:t>
            </a:r>
            <a:endParaRPr lang="en-US" dirty="0"/>
          </a:p>
        </p:txBody>
      </p:sp>
      <p:sp>
        <p:nvSpPr>
          <p:cNvPr id="4" name="Slide Number Placeholder 3"/>
          <p:cNvSpPr>
            <a:spLocks noGrp="1"/>
          </p:cNvSpPr>
          <p:nvPr>
            <p:ph type="sldNum" sz="quarter" idx="10"/>
          </p:nvPr>
        </p:nvSpPr>
        <p:spPr/>
        <p:txBody>
          <a:bodyPr/>
          <a:lstStyle/>
          <a:p>
            <a:fld id="{2302BD96-D319-4908-8D01-FC3C041B04EE}" type="slidenum">
              <a:rPr lang="en-US" smtClean="0"/>
              <a:pPr/>
              <a:t>54</a:t>
            </a:fld>
            <a:endParaRPr lang="en-US"/>
          </a:p>
        </p:txBody>
      </p:sp>
    </p:spTree>
    <p:extLst>
      <p:ext uri="{BB962C8B-B14F-4D97-AF65-F5344CB8AC3E}">
        <p14:creationId xmlns:p14="http://schemas.microsoft.com/office/powerpoint/2010/main" val="21262367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E698D666-2D79-4BD4-8D37-2C13A0031C90}" type="slidenum">
              <a:rPr lang="en-US" smtClean="0"/>
              <a:pPr/>
              <a:t>55</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spcBef>
                <a:spcPct val="0"/>
              </a:spcBef>
            </a:pPr>
            <a:endParaRPr lang="en-US" smtClean="0">
              <a:ea typeface="ＭＳ Ｐゴシック" pitchFamily="87" charset="-128"/>
            </a:endParaRPr>
          </a:p>
        </p:txBody>
      </p:sp>
    </p:spTree>
    <p:extLst>
      <p:ext uri="{BB962C8B-B14F-4D97-AF65-F5344CB8AC3E}">
        <p14:creationId xmlns:p14="http://schemas.microsoft.com/office/powerpoint/2010/main" val="34667520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1D263544-DD50-4689-8175-1364338D8288}" type="slidenum">
              <a:rPr lang="en-US" smtClean="0"/>
              <a:pPr/>
              <a:t>56</a:t>
            </a:fld>
            <a:endParaRPr lang="en-US" smtClean="0"/>
          </a:p>
        </p:txBody>
      </p:sp>
      <p:sp>
        <p:nvSpPr>
          <p:cNvPr id="193539" name="Rectangle 2"/>
          <p:cNvSpPr>
            <a:spLocks noGrp="1" noRot="1" noChangeAspect="1" noChangeArrowheads="1" noTextEdit="1"/>
          </p:cNvSpPr>
          <p:nvPr>
            <p:ph type="sldImg"/>
          </p:nvPr>
        </p:nvSpPr>
        <p:spPr>
          <a:xfrm>
            <a:off x="1150938" y="687388"/>
            <a:ext cx="4567237" cy="3425825"/>
          </a:xfrm>
          <a:ln/>
        </p:spPr>
      </p:sp>
      <p:sp>
        <p:nvSpPr>
          <p:cNvPr id="193540" name="Rectangle 3"/>
          <p:cNvSpPr>
            <a:spLocks noGrp="1" noChangeArrowheads="1"/>
          </p:cNvSpPr>
          <p:nvPr>
            <p:ph type="body" idx="1"/>
          </p:nvPr>
        </p:nvSpPr>
        <p:spPr>
          <a:xfrm>
            <a:off x="912813" y="4343400"/>
            <a:ext cx="5032375" cy="4114800"/>
          </a:xfrm>
          <a:noFill/>
          <a:ln/>
        </p:spPr>
        <p:txBody>
          <a:bodyPr/>
          <a:lstStyle/>
          <a:p>
            <a:pPr eaLnBrk="1" hangingPunct="1"/>
            <a:r>
              <a:rPr lang="en-US" dirty="0" smtClean="0"/>
              <a:t>Just as doctors have standard terms to describe illnesses,</a:t>
            </a:r>
            <a:r>
              <a:rPr lang="en-US" baseline="0" dirty="0" smtClean="0"/>
              <a:t> conservation practitioners need standard terms to describe threats to biodiversity and conservation strategies.</a:t>
            </a:r>
          </a:p>
          <a:p>
            <a:pPr eaLnBrk="1" hangingPunct="1"/>
            <a:r>
              <a:rPr lang="en-US" dirty="0" smtClean="0"/>
              <a:t>If we use different terms to describe the threats we are</a:t>
            </a:r>
            <a:r>
              <a:rPr lang="en-US" baseline="0" dirty="0" smtClean="0"/>
              <a:t> addressing and the strategies we are implementing, then it will be harder for people who are working on the same threats / implementing the same strategies to find one another and learn from one another.  For example, if I call the threat cattle ranching and you call it grazing, then it will be harder for us to find another</a:t>
            </a:r>
          </a:p>
          <a:p>
            <a:pPr eaLnBrk="1" hangingPunct="1"/>
            <a:endParaRPr lang="en-US" dirty="0" smtClean="0"/>
          </a:p>
        </p:txBody>
      </p:sp>
    </p:spTree>
    <p:extLst>
      <p:ext uri="{BB962C8B-B14F-4D97-AF65-F5344CB8AC3E}">
        <p14:creationId xmlns:p14="http://schemas.microsoft.com/office/powerpoint/2010/main" val="34353261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latin typeface="Times New Roman" charset="0"/>
              </a:rPr>
              <a:t>To meet this</a:t>
            </a:r>
            <a:r>
              <a:rPr lang="en-US" baseline="0" dirty="0" smtClean="0">
                <a:latin typeface="Times New Roman" charset="0"/>
              </a:rPr>
              <a:t> need, CMP and IUCN have worked together to develop a Taxonomy of Conservation Actions and a Taxonomy of Direct Threats to Biodiversity.  In using this taxonomy of conservation actions, conservation teams use their own name for a strategy (e.g., translocation of endangered species) but then use the taxonomy to CLASSIFY their strategy as an example of Species Management.</a:t>
            </a:r>
            <a:endParaRPr lang="en-US" dirty="0">
              <a:latin typeface="Times New Roman"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fld id="{9ADE2462-714F-1E45-BA46-A32F5FD019CF}" type="slidenum">
              <a:rPr lang="en-US" sz="1200" b="0">
                <a:solidFill>
                  <a:schemeClr val="tx1"/>
                </a:solidFill>
                <a:latin typeface="Times New Roman" charset="0"/>
              </a:rPr>
              <a:pPr eaLnBrk="1" hangingPunct="1"/>
              <a:t>57</a:t>
            </a:fld>
            <a:endParaRPr lang="en-US" sz="1200" b="0">
              <a:solidFill>
                <a:schemeClr val="tx1"/>
              </a:solidFill>
              <a:latin typeface="Times New Roman" charset="0"/>
            </a:endParaRPr>
          </a:p>
        </p:txBody>
      </p:sp>
    </p:spTree>
    <p:extLst>
      <p:ext uri="{BB962C8B-B14F-4D97-AF65-F5344CB8AC3E}">
        <p14:creationId xmlns:p14="http://schemas.microsoft.com/office/powerpoint/2010/main" val="12948241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cs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fld id="{5138E719-486A-2545-8C10-006DE5FCEEAC}" type="slidenum">
              <a:rPr lang="en-US" sz="1200" b="0">
                <a:solidFill>
                  <a:schemeClr val="tx1"/>
                </a:solidFill>
                <a:latin typeface="Times New Roman" charset="0"/>
              </a:rPr>
              <a:pPr eaLnBrk="1" hangingPunct="1"/>
              <a:t>58</a:t>
            </a:fld>
            <a:endParaRPr lang="en-US" sz="1200" b="0">
              <a:solidFill>
                <a:schemeClr val="tx1"/>
              </a:solidFill>
              <a:latin typeface="Times New Roman" charset="0"/>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charset="0"/>
              </a:rPr>
              <a:t>The </a:t>
            </a:r>
            <a:r>
              <a:rPr lang="en-US" dirty="0" err="1" smtClean="0">
                <a:latin typeface="Times New Roman" charset="0"/>
              </a:rPr>
              <a:t>Miradi</a:t>
            </a:r>
            <a:r>
              <a:rPr lang="en-US" dirty="0" smtClean="0">
                <a:latin typeface="Times New Roman" charset="0"/>
              </a:rPr>
              <a:t> software was developed as</a:t>
            </a:r>
            <a:r>
              <a:rPr lang="en-US" baseline="0" dirty="0" smtClean="0">
                <a:latin typeface="Times New Roman" charset="0"/>
              </a:rPr>
              <a:t> a tool for implementing the Open Standards.  It was developed </a:t>
            </a:r>
            <a:r>
              <a:rPr lang="en-US" dirty="0" smtClean="0">
                <a:latin typeface="Times New Roman" charset="0"/>
              </a:rPr>
              <a:t>by CMP in partnership with </a:t>
            </a:r>
            <a:r>
              <a:rPr lang="en-US" dirty="0" err="1" smtClean="0">
                <a:latin typeface="Times New Roman" charset="0"/>
              </a:rPr>
              <a:t>Benetech</a:t>
            </a:r>
            <a:r>
              <a:rPr lang="en-US" dirty="0" smtClean="0">
                <a:latin typeface="Times New Roman" charset="0"/>
              </a:rPr>
              <a:t>, a</a:t>
            </a:r>
            <a:r>
              <a:rPr lang="en-US" baseline="0" dirty="0" smtClean="0">
                <a:latin typeface="Times New Roman" charset="0"/>
              </a:rPr>
              <a:t> software non-profit.</a:t>
            </a:r>
            <a:endParaRPr lang="en-US" dirty="0">
              <a:latin typeface="Times New Roman" charset="0"/>
            </a:endParaRPr>
          </a:p>
        </p:txBody>
      </p:sp>
    </p:spTree>
    <p:extLst>
      <p:ext uri="{BB962C8B-B14F-4D97-AF65-F5344CB8AC3E}">
        <p14:creationId xmlns:p14="http://schemas.microsoft.com/office/powerpoint/2010/main" val="24421142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Conservation Coaches Network (</a:t>
            </a:r>
            <a:r>
              <a:rPr lang="en-US" dirty="0" err="1" smtClean="0"/>
              <a:t>CCNet</a:t>
            </a:r>
            <a:r>
              <a:rPr lang="en-US" dirty="0" smtClean="0"/>
              <a:t>) is a very important resource.  It is a network</a:t>
            </a:r>
            <a:r>
              <a:rPr lang="en-US" baseline="0" dirty="0" smtClean="0"/>
              <a:t> of conservation practitioners who help conservation teams to apply the Open Standards.</a:t>
            </a:r>
            <a:endParaRPr lang="en-US" dirty="0"/>
          </a:p>
        </p:txBody>
      </p:sp>
      <p:sp>
        <p:nvSpPr>
          <p:cNvPr id="4" name="Slide Number Placeholder 3"/>
          <p:cNvSpPr>
            <a:spLocks noGrp="1"/>
          </p:cNvSpPr>
          <p:nvPr>
            <p:ph type="sldNum" sz="quarter" idx="10"/>
          </p:nvPr>
        </p:nvSpPr>
        <p:spPr/>
        <p:txBody>
          <a:bodyPr/>
          <a:lstStyle/>
          <a:p>
            <a:fld id="{2DDDC432-48C8-471A-A50E-AF0C27EDB5A0}" type="slidenum">
              <a:rPr lang="en-US" smtClean="0"/>
              <a:pPr/>
              <a:t>59</a:t>
            </a:fld>
            <a:endParaRPr lang="en-US"/>
          </a:p>
        </p:txBody>
      </p:sp>
    </p:spTree>
    <p:extLst>
      <p:ext uri="{BB962C8B-B14F-4D97-AF65-F5344CB8AC3E}">
        <p14:creationId xmlns:p14="http://schemas.microsoft.com/office/powerpoint/2010/main" val="3777295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dirty="0" smtClean="0"/>
              <a:t>When you now think about developing a shared conservation plan for this magnificent species --- what are some of the things you would want to have in your plan of action?</a:t>
            </a:r>
          </a:p>
          <a:p>
            <a:endParaRPr lang="en-US" dirty="0" smtClean="0"/>
          </a:p>
          <a:p>
            <a:r>
              <a:rPr lang="en-US" dirty="0" smtClean="0"/>
              <a:t>Let participants brain storm some components of a good action plan…..</a:t>
            </a:r>
          </a:p>
        </p:txBody>
      </p:sp>
      <p:sp>
        <p:nvSpPr>
          <p:cNvPr id="33796" name="Slide Number Placeholder 3"/>
          <p:cNvSpPr>
            <a:spLocks noGrp="1"/>
          </p:cNvSpPr>
          <p:nvPr>
            <p:ph type="sldNum" sz="quarter" idx="5"/>
          </p:nvPr>
        </p:nvSpPr>
        <p:spPr>
          <a:noFill/>
        </p:spPr>
        <p:txBody>
          <a:bodyPr/>
          <a:lstStyle/>
          <a:p>
            <a:fld id="{10B6E770-D5F7-45BB-A8E1-47970E4F3238}" type="slidenum">
              <a:rPr lang="en-US" smtClean="0"/>
              <a:pPr/>
              <a:t>6</a:t>
            </a:fld>
            <a:endParaRPr lang="en-US" smtClean="0"/>
          </a:p>
        </p:txBody>
      </p:sp>
    </p:spTree>
    <p:extLst>
      <p:ext uri="{BB962C8B-B14F-4D97-AF65-F5344CB8AC3E}">
        <p14:creationId xmlns:p14="http://schemas.microsoft.com/office/powerpoint/2010/main" val="2412112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DDDC432-48C8-471A-A50E-AF0C27EDB5A0}" type="slidenum">
              <a:rPr lang="en-US" smtClean="0"/>
              <a:pPr/>
              <a:t>60</a:t>
            </a:fld>
            <a:endParaRPr lang="en-US"/>
          </a:p>
        </p:txBody>
      </p:sp>
    </p:spTree>
    <p:extLst>
      <p:ext uri="{BB962C8B-B14F-4D97-AF65-F5344CB8AC3E}">
        <p14:creationId xmlns:p14="http://schemas.microsoft.com/office/powerpoint/2010/main" val="13644059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spcBef>
                <a:spcPct val="20000"/>
              </a:spcBef>
              <a:defRPr/>
            </a:pPr>
            <a:r>
              <a:rPr lang="en-US" dirty="0" smtClean="0">
                <a:solidFill>
                  <a:srgbClr val="008000"/>
                </a:solidFill>
              </a:rPr>
              <a:t>Conservation Coaches Network – engaged board</a:t>
            </a:r>
          </a:p>
          <a:p>
            <a:pPr marL="342900" lvl="0" indent="-342900">
              <a:spcBef>
                <a:spcPct val="20000"/>
              </a:spcBef>
              <a:defRPr/>
            </a:pPr>
            <a:r>
              <a:rPr lang="en-US" dirty="0" smtClean="0">
                <a:solidFill>
                  <a:srgbClr val="0033CC"/>
                </a:solidFill>
              </a:rPr>
              <a:t>Active list serve</a:t>
            </a:r>
          </a:p>
          <a:p>
            <a:pPr marL="342900" lvl="0" indent="-342900">
              <a:spcBef>
                <a:spcPct val="20000"/>
              </a:spcBef>
              <a:defRPr/>
            </a:pPr>
            <a:r>
              <a:rPr lang="en-US" sz="1100" dirty="0" smtClean="0">
                <a:solidFill>
                  <a:srgbClr val="008000"/>
                </a:solidFill>
              </a:rPr>
              <a:t>Materials accessed and downloaded -  8000 hits/month</a:t>
            </a:r>
            <a:endParaRPr lang="en-US" sz="1000" dirty="0" smtClean="0">
              <a:solidFill>
                <a:srgbClr val="008000"/>
              </a:solidFill>
            </a:endParaRPr>
          </a:p>
          <a:p>
            <a:endParaRPr lang="en-US" dirty="0"/>
          </a:p>
        </p:txBody>
      </p:sp>
      <p:sp>
        <p:nvSpPr>
          <p:cNvPr id="4" name="Slide Number Placeholder 3"/>
          <p:cNvSpPr>
            <a:spLocks noGrp="1"/>
          </p:cNvSpPr>
          <p:nvPr>
            <p:ph type="sldNum" sz="quarter" idx="10"/>
          </p:nvPr>
        </p:nvSpPr>
        <p:spPr/>
        <p:txBody>
          <a:bodyPr/>
          <a:lstStyle/>
          <a:p>
            <a:fld id="{2DDDC432-48C8-471A-A50E-AF0C27EDB5A0}" type="slidenum">
              <a:rPr lang="en-US" smtClean="0"/>
              <a:pPr/>
              <a:t>61</a:t>
            </a:fld>
            <a:endParaRPr lang="en-US"/>
          </a:p>
        </p:txBody>
      </p:sp>
    </p:spTree>
    <p:extLst>
      <p:ext uri="{BB962C8B-B14F-4D97-AF65-F5344CB8AC3E}">
        <p14:creationId xmlns:p14="http://schemas.microsoft.com/office/powerpoint/2010/main" val="18386574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4C137A-AFF1-479B-A5F0-BA040329EFA6}" type="slidenum">
              <a:rPr lang="en-US" smtClean="0"/>
              <a:pPr/>
              <a:t>62</a:t>
            </a:fld>
            <a:endParaRPr lang="en-US" dirty="0"/>
          </a:p>
        </p:txBody>
      </p:sp>
    </p:spTree>
    <p:extLst>
      <p:ext uri="{BB962C8B-B14F-4D97-AF65-F5344CB8AC3E}">
        <p14:creationId xmlns:p14="http://schemas.microsoft.com/office/powerpoint/2010/main" val="33992857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Academic</a:t>
            </a:r>
            <a:r>
              <a:rPr lang="en-US" baseline="0" dirty="0" smtClean="0"/>
              <a:t> courses based on the Open Standards have been </a:t>
            </a:r>
            <a:r>
              <a:rPr lang="en-US" dirty="0" smtClean="0"/>
              <a:t>developed at all of these universities,</a:t>
            </a:r>
            <a:r>
              <a:rPr lang="en-US" baseline="0" dirty="0" smtClean="0"/>
              <a:t> to give graduate students (and in some cases undergraduates) the opportunity to learn how to design, plan and monitor conservation projects, as they are just beginning their careers in conservation.</a:t>
            </a: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C7B887-9DB7-4B7C-A842-B63B7FD9BA62}" type="slidenum">
              <a:rPr lang="en-US"/>
              <a:pPr fontAlgn="base">
                <a:spcBef>
                  <a:spcPct val="0"/>
                </a:spcBef>
                <a:spcAft>
                  <a:spcPct val="0"/>
                </a:spcAft>
              </a:pPr>
              <a:t>63</a:t>
            </a:fld>
            <a:endParaRPr lang="en-US"/>
          </a:p>
        </p:txBody>
      </p:sp>
    </p:spTree>
    <p:extLst>
      <p:ext uri="{BB962C8B-B14F-4D97-AF65-F5344CB8AC3E}">
        <p14:creationId xmlns:p14="http://schemas.microsoft.com/office/powerpoint/2010/main" val="40114667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Teaching Adaptive Management (TAM) network is a resource for</a:t>
            </a:r>
            <a:r>
              <a:rPr lang="en-US" baseline="0" dirty="0" smtClean="0"/>
              <a:t> people who are working to develop academic courses based on the Open Standards.  TAM has a website with curricula from past and existing courses.</a:t>
            </a:r>
            <a:endParaRPr lang="en-US" dirty="0" smtClean="0"/>
          </a:p>
          <a:p>
            <a:pPr>
              <a:spcBef>
                <a:spcPct val="0"/>
              </a:spcBef>
            </a:pPr>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F7C437-2C4E-4283-BE1F-AC5B266D9A8F}" type="slidenum">
              <a:rPr lang="en-US"/>
              <a:pPr fontAlgn="base">
                <a:spcBef>
                  <a:spcPct val="0"/>
                </a:spcBef>
                <a:spcAft>
                  <a:spcPct val="0"/>
                </a:spcAft>
              </a:pPr>
              <a:t>64</a:t>
            </a:fld>
            <a:endParaRPr lang="en-US"/>
          </a:p>
        </p:txBody>
      </p:sp>
    </p:spTree>
    <p:extLst>
      <p:ext uri="{BB962C8B-B14F-4D97-AF65-F5344CB8AC3E}">
        <p14:creationId xmlns:p14="http://schemas.microsoft.com/office/powerpoint/2010/main" val="35863078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D2B1A4C-A417-43EB-B652-7AB20A78090E}" type="slidenum">
              <a:rPr lang="en-US" smtClean="0"/>
              <a:pPr/>
              <a:t>65</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This process has one aim and one aim only – to get conservation work done in real places on this earth.</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2254947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a:ln/>
        </p:spPr>
      </p:sp>
      <p:sp>
        <p:nvSpPr>
          <p:cNvPr id="1024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latin typeface="Times New Roman" charset="0"/>
              </a:rPr>
              <a:t>What all of these projects – and many more – have in common is the use of the Conservation Measures Partnership’s Open Standards for the Practice of Conservation.</a:t>
            </a:r>
            <a:endParaRPr lang="en-US" dirty="0">
              <a:latin typeface="Times New Roman" charset="0"/>
            </a:endParaRPr>
          </a:p>
        </p:txBody>
      </p:sp>
      <p:sp>
        <p:nvSpPr>
          <p:cNvPr id="1024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ED69EECA-8198-2347-82EE-3EF3D58EFC51}" type="slidenum">
              <a:rPr lang="en-US" sz="1200">
                <a:latin typeface="Times New Roman" charset="0"/>
                <a:cs typeface="Arial" charset="0"/>
              </a:rPr>
              <a:pPr eaLnBrk="1" hangingPunct="1"/>
              <a:t>7</a:t>
            </a:fld>
            <a:endParaRPr lang="en-US" sz="1200">
              <a:latin typeface="Times New Roman" charset="0"/>
              <a:cs typeface="Arial" charset="0"/>
            </a:endParaRPr>
          </a:p>
        </p:txBody>
      </p:sp>
    </p:spTree>
    <p:extLst>
      <p:ext uri="{BB962C8B-B14F-4D97-AF65-F5344CB8AC3E}">
        <p14:creationId xmlns:p14="http://schemas.microsoft.com/office/powerpoint/2010/main" val="4112960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fld id="{35459ABA-77B2-3D4E-98DA-1FA45A84EDAD}" type="slidenum">
              <a:rPr lang="en-US" sz="1200" b="0">
                <a:solidFill>
                  <a:schemeClr val="tx1"/>
                </a:solidFill>
                <a:latin typeface="Times New Roman" charset="0"/>
              </a:rPr>
              <a:pPr eaLnBrk="1" hangingPunct="1"/>
              <a:t>8</a:t>
            </a:fld>
            <a:endParaRPr lang="en-US" sz="1200" b="0">
              <a:solidFill>
                <a:schemeClr val="tx1"/>
              </a:solidFill>
              <a:latin typeface="Times New Roman"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706290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fld id="{63115A82-7EFB-0047-9688-CD64F8437362}" type="slidenum">
              <a:rPr lang="en-US" sz="1200" b="0">
                <a:solidFill>
                  <a:schemeClr val="tx1"/>
                </a:solidFill>
                <a:latin typeface="Times New Roman" charset="0"/>
              </a:rPr>
              <a:pPr eaLnBrk="1" hangingPunct="1"/>
              <a:t>9</a:t>
            </a:fld>
            <a:endParaRPr lang="en-US" sz="1200" b="0">
              <a:solidFill>
                <a:schemeClr val="tx1"/>
              </a:solidFill>
              <a:latin typeface="Times New Roman"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charset="0"/>
              </a:rPr>
              <a:t>Many conservation professionals are asking these questions.  Adaptive management is designed to help answer these questions.</a:t>
            </a:r>
            <a:endParaRPr lang="en-US" dirty="0">
              <a:latin typeface="Times New Roman" charset="0"/>
            </a:endParaRPr>
          </a:p>
        </p:txBody>
      </p:sp>
    </p:spTree>
    <p:extLst>
      <p:ext uri="{BB962C8B-B14F-4D97-AF65-F5344CB8AC3E}">
        <p14:creationId xmlns:p14="http://schemas.microsoft.com/office/powerpoint/2010/main" val="2889284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CNet PP header blank-0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0835" name="Rectangle 3"/>
          <p:cNvSpPr>
            <a:spLocks noGrp="1" noChangeArrowheads="1"/>
          </p:cNvSpPr>
          <p:nvPr>
            <p:ph type="ctrTitle"/>
          </p:nvPr>
        </p:nvSpPr>
        <p:spPr>
          <a:xfrm>
            <a:off x="304800" y="2819400"/>
            <a:ext cx="6477000" cy="1524000"/>
          </a:xfrm>
        </p:spPr>
        <p:txBody>
          <a:bodyPr/>
          <a:lstStyle>
            <a:lvl1pPr>
              <a:defRPr sz="4800" b="0"/>
            </a:lvl1pPr>
          </a:lstStyle>
          <a:p>
            <a:r>
              <a:rPr lang="en-US"/>
              <a:t>Click to edit Master title style</a:t>
            </a:r>
          </a:p>
        </p:txBody>
      </p:sp>
      <p:sp>
        <p:nvSpPr>
          <p:cNvPr id="120836" name="Rectangle 4"/>
          <p:cNvSpPr>
            <a:spLocks noGrp="1" noChangeArrowheads="1"/>
          </p:cNvSpPr>
          <p:nvPr>
            <p:ph type="subTitle" idx="1"/>
          </p:nvPr>
        </p:nvSpPr>
        <p:spPr>
          <a:xfrm>
            <a:off x="3886200" y="5715000"/>
            <a:ext cx="5105400" cy="1066800"/>
          </a:xfrm>
        </p:spPr>
        <p:txBody>
          <a:bodyPr/>
          <a:lstStyle>
            <a:lvl1pPr marL="0" indent="0">
              <a:buFontTx/>
              <a:buNone/>
              <a:defRPr sz="3200">
                <a:latin typeface="Garamond" pitchFamily="18" charset="0"/>
              </a:defRPr>
            </a:lvl1pPr>
          </a:lstStyle>
          <a:p>
            <a:r>
              <a:rPr lang="en-US"/>
              <a:t>Click to edit Master subtitle style</a:t>
            </a:r>
          </a:p>
        </p:txBody>
      </p:sp>
    </p:spTree>
    <p:extLst>
      <p:ext uri="{BB962C8B-B14F-4D97-AF65-F5344CB8AC3E}">
        <p14:creationId xmlns:p14="http://schemas.microsoft.com/office/powerpoint/2010/main" val="990593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960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418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71600"/>
            <a:ext cx="6019800" cy="4418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2206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667000"/>
            <a:ext cx="3659188" cy="312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2667000"/>
            <a:ext cx="3660775" cy="312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2778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7038" y="206375"/>
            <a:ext cx="8356600" cy="332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8206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81013" y="22225"/>
            <a:ext cx="8302625" cy="9794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7038" y="1266825"/>
            <a:ext cx="4067175" cy="226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266825"/>
            <a:ext cx="4068762"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2473325"/>
            <a:ext cx="4068762"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2273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2590800"/>
            <a:ext cx="3659188" cy="1484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7388" y="2590800"/>
            <a:ext cx="3660775" cy="1484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227513"/>
            <a:ext cx="7472363" cy="148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7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467600" cy="1371600"/>
          </a:xfrm>
        </p:spPr>
        <p:txBody>
          <a:bodyPr/>
          <a:lstStyle>
            <a:lvl1pPr>
              <a:defRPr sz="3600">
                <a:solidFill>
                  <a:schemeClr val="bg1"/>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214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9700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667000"/>
            <a:ext cx="3659188"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2667000"/>
            <a:ext cx="3660775"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231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3430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p:spPr>
        <p:txBody>
          <a:bodyPr/>
          <a:lstStyle>
            <a:lvl1pPr>
              <a:defRPr sz="3600">
                <a:solidFill>
                  <a:srgbClr val="FFFFFF"/>
                </a:solidFill>
                <a:latin typeface="+mn-lt"/>
              </a:defRPr>
            </a:lvl1pPr>
          </a:lstStyle>
          <a:p>
            <a:r>
              <a:rPr lang="en-US" smtClean="0"/>
              <a:t>Click to edit Master title style</a:t>
            </a:r>
            <a:endParaRPr lang="en-US"/>
          </a:p>
        </p:txBody>
      </p:sp>
    </p:spTree>
    <p:extLst>
      <p:ext uri="{BB962C8B-B14F-4D97-AF65-F5344CB8AC3E}">
        <p14:creationId xmlns:p14="http://schemas.microsoft.com/office/powerpoint/2010/main" val="1973384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31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872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809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914400" y="2286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838200" y="1828800"/>
            <a:ext cx="7472363"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5"/>
          <p:cNvSpPr>
            <a:spLocks noChangeArrowheads="1"/>
          </p:cNvSpPr>
          <p:nvPr/>
        </p:nvSpPr>
        <p:spPr bwMode="auto">
          <a:xfrm>
            <a:off x="3276600" y="228600"/>
            <a:ext cx="55626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fontAlgn="base">
              <a:spcBef>
                <a:spcPct val="0"/>
              </a:spcBef>
              <a:spcAft>
                <a:spcPct val="0"/>
              </a:spcAft>
            </a:pPr>
            <a:endParaRPr lang="en-US" sz="4000" b="1">
              <a:solidFill>
                <a:srgbClr val="000000"/>
              </a:solidFill>
              <a:latin typeface="Garamond" pitchFamily="18" charset="0"/>
              <a:ea typeface="MS PGothic" pitchFamily="34" charset="-128"/>
            </a:endParaRPr>
          </a:p>
        </p:txBody>
      </p:sp>
      <p:pic>
        <p:nvPicPr>
          <p:cNvPr id="1029" name="Picture 7" descr="CCNet PP header blank-02.jp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0"/>
            <a:ext cx="9144000"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2637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Lst>
  <p:txStyles>
    <p:titleStyle>
      <a:lvl1pPr algn="l" rtl="0" eaLnBrk="0" fontAlgn="base" hangingPunct="0">
        <a:spcBef>
          <a:spcPct val="0"/>
        </a:spcBef>
        <a:spcAft>
          <a:spcPct val="0"/>
        </a:spcAft>
        <a:defRPr sz="4000" b="1">
          <a:solidFill>
            <a:schemeClr val="tx1"/>
          </a:solidFill>
          <a:latin typeface="+mj-lt"/>
          <a:ea typeface="MS PGothic" charset="0"/>
          <a:cs typeface="MS PGothic" charset="0"/>
        </a:defRPr>
      </a:lvl1pPr>
      <a:lvl2pPr algn="l" rtl="0" eaLnBrk="0" fontAlgn="base" hangingPunct="0">
        <a:spcBef>
          <a:spcPct val="0"/>
        </a:spcBef>
        <a:spcAft>
          <a:spcPct val="0"/>
        </a:spcAft>
        <a:defRPr sz="4000" b="1">
          <a:solidFill>
            <a:schemeClr val="tx1"/>
          </a:solidFill>
          <a:latin typeface="Garamond" pitchFamily="18" charset="0"/>
          <a:ea typeface="MS PGothic" charset="0"/>
          <a:cs typeface="MS PGothic" charset="0"/>
        </a:defRPr>
      </a:lvl2pPr>
      <a:lvl3pPr algn="l" rtl="0" eaLnBrk="0" fontAlgn="base" hangingPunct="0">
        <a:spcBef>
          <a:spcPct val="0"/>
        </a:spcBef>
        <a:spcAft>
          <a:spcPct val="0"/>
        </a:spcAft>
        <a:defRPr sz="4000" b="1">
          <a:solidFill>
            <a:schemeClr val="tx1"/>
          </a:solidFill>
          <a:latin typeface="Garamond" pitchFamily="18" charset="0"/>
          <a:ea typeface="MS PGothic" charset="0"/>
          <a:cs typeface="MS PGothic" charset="0"/>
        </a:defRPr>
      </a:lvl3pPr>
      <a:lvl4pPr algn="l" rtl="0" eaLnBrk="0" fontAlgn="base" hangingPunct="0">
        <a:spcBef>
          <a:spcPct val="0"/>
        </a:spcBef>
        <a:spcAft>
          <a:spcPct val="0"/>
        </a:spcAft>
        <a:defRPr sz="4000" b="1">
          <a:solidFill>
            <a:schemeClr val="tx1"/>
          </a:solidFill>
          <a:latin typeface="Garamond" pitchFamily="18" charset="0"/>
          <a:ea typeface="MS PGothic" charset="0"/>
          <a:cs typeface="MS PGothic" charset="0"/>
        </a:defRPr>
      </a:lvl4pPr>
      <a:lvl5pPr algn="l" rtl="0" eaLnBrk="0" fontAlgn="base" hangingPunct="0">
        <a:spcBef>
          <a:spcPct val="0"/>
        </a:spcBef>
        <a:spcAft>
          <a:spcPct val="0"/>
        </a:spcAft>
        <a:defRPr sz="4000" b="1">
          <a:solidFill>
            <a:schemeClr val="tx1"/>
          </a:solidFill>
          <a:latin typeface="Garamond" pitchFamily="18" charset="0"/>
          <a:ea typeface="MS PGothic" charset="0"/>
          <a:cs typeface="MS PGothic" charset="0"/>
        </a:defRPr>
      </a:lvl5pPr>
      <a:lvl6pPr marL="457200" algn="l" rtl="0" fontAlgn="base">
        <a:spcBef>
          <a:spcPct val="0"/>
        </a:spcBef>
        <a:spcAft>
          <a:spcPct val="0"/>
        </a:spcAft>
        <a:defRPr sz="4000" b="1">
          <a:solidFill>
            <a:schemeClr val="tx1"/>
          </a:solidFill>
          <a:latin typeface="Garamond" pitchFamily="18" charset="0"/>
        </a:defRPr>
      </a:lvl6pPr>
      <a:lvl7pPr marL="914400" algn="l" rtl="0" fontAlgn="base">
        <a:spcBef>
          <a:spcPct val="0"/>
        </a:spcBef>
        <a:spcAft>
          <a:spcPct val="0"/>
        </a:spcAft>
        <a:defRPr sz="4000" b="1">
          <a:solidFill>
            <a:schemeClr val="tx1"/>
          </a:solidFill>
          <a:latin typeface="Garamond" pitchFamily="18" charset="0"/>
        </a:defRPr>
      </a:lvl7pPr>
      <a:lvl8pPr marL="1371600" algn="l" rtl="0" fontAlgn="base">
        <a:spcBef>
          <a:spcPct val="0"/>
        </a:spcBef>
        <a:spcAft>
          <a:spcPct val="0"/>
        </a:spcAft>
        <a:defRPr sz="4000" b="1">
          <a:solidFill>
            <a:schemeClr val="tx1"/>
          </a:solidFill>
          <a:latin typeface="Garamond" pitchFamily="18" charset="0"/>
        </a:defRPr>
      </a:lvl8pPr>
      <a:lvl9pPr marL="1828800" algn="l" rtl="0" fontAlgn="base">
        <a:spcBef>
          <a:spcPct val="0"/>
        </a:spcBef>
        <a:spcAft>
          <a:spcPct val="0"/>
        </a:spcAft>
        <a:defRPr sz="4000" b="1">
          <a:solidFill>
            <a:schemeClr val="tx1"/>
          </a:solidFill>
          <a:latin typeface="Garamond"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15.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emf"/><Relationship Id="rId10" Type="http://schemas.openxmlformats.org/officeDocument/2006/relationships/image" Target="../media/image18.png"/><Relationship Id="rId4" Type="http://schemas.openxmlformats.org/officeDocument/2006/relationships/oleObject" Target="../embeddings/oleObject5.bin"/><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2.png"/><Relationship Id="rId3" Type="http://schemas.openxmlformats.org/officeDocument/2006/relationships/notesSlide" Target="../notesSlides/notesSlide16.xml"/><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1.png"/><Relationship Id="rId2" Type="http://schemas.openxmlformats.org/officeDocument/2006/relationships/slideLayout" Target="../slideLayouts/slideLayout2.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tags" Target="../tags/tag1.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conservationmeasures.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nservationmeasures.org/CMP/Site_Docs/CMP_Open_Standards_Version_2.0.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4.emf"/><Relationship Id="rId5" Type="http://schemas.openxmlformats.org/officeDocument/2006/relationships/oleObject" Target="../embeddings/oleObject6.bin"/><Relationship Id="rId4" Type="http://schemas.openxmlformats.org/officeDocument/2006/relationships/image" Target="../media/image75.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74.emf"/><Relationship Id="rId5" Type="http://schemas.openxmlformats.org/officeDocument/2006/relationships/oleObject" Target="../embeddings/oleObject7.bin"/><Relationship Id="rId4" Type="http://schemas.openxmlformats.org/officeDocument/2006/relationships/image" Target="../media/image7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79.jpeg"/><Relationship Id="rId5" Type="http://schemas.openxmlformats.org/officeDocument/2006/relationships/image" Target="../media/image78.emf"/><Relationship Id="rId4" Type="http://schemas.openxmlformats.org/officeDocument/2006/relationships/oleObject" Target="../embeddings/oleObject8.bin"/></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82.jpeg"/><Relationship Id="rId4" Type="http://schemas.openxmlformats.org/officeDocument/2006/relationships/image" Target="../media/image77.jpeg"/></Relationships>
</file>

<file path=ppt/slides/_rels/slide4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84.jpe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86.jpeg"/></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86.jpeg"/></Relationships>
</file>

<file path=ppt/slides/_rels/slide4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86.jpeg"/></Relationships>
</file>

<file path=ppt/slides/_rels/slide4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86.jpeg"/></Relationships>
</file>

<file path=ppt/slides/_rels/slide4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8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86.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96.jpeg"/><Relationship Id="rId5" Type="http://schemas.openxmlformats.org/officeDocument/2006/relationships/image" Target="../media/image95.emf"/><Relationship Id="rId4" Type="http://schemas.openxmlformats.org/officeDocument/2006/relationships/oleObject" Target="../embeddings/oleObject9.bin"/></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hyperlink" Target="mailto:info@Miradi.org" TargetMode="External"/><Relationship Id="rId4" Type="http://schemas.openxmlformats.org/officeDocument/2006/relationships/hyperlink" Target="http://www.miradi.or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100.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103.jpeg"/></Relationships>
</file>

<file path=ppt/slides/_rels/slide6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3" Type="http://schemas.openxmlformats.org/officeDocument/2006/relationships/notesSlide" Target="../notesSlides/notesSlide63.xml"/><Relationship Id="rId7" Type="http://schemas.openxmlformats.org/officeDocument/2006/relationships/image" Target="../media/image109.png"/><Relationship Id="rId12" Type="http://schemas.openxmlformats.org/officeDocument/2006/relationships/image" Target="../media/image114.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107.png"/><Relationship Id="rId15" Type="http://schemas.openxmlformats.org/officeDocument/2006/relationships/image" Target="../media/image117.png"/><Relationship Id="rId10" Type="http://schemas.openxmlformats.org/officeDocument/2006/relationships/image" Target="../media/image112.png"/><Relationship Id="rId4" Type="http://schemas.openxmlformats.org/officeDocument/2006/relationships/image" Target="../media/image106.png"/><Relationship Id="rId9" Type="http://schemas.openxmlformats.org/officeDocument/2006/relationships/image" Target="../media/image111.png"/><Relationship Id="rId14" Type="http://schemas.openxmlformats.org/officeDocument/2006/relationships/image" Target="../media/image116.png"/></Relationships>
</file>

<file path=ppt/slides/_rels/slide6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124.jpeg"/><Relationship Id="rId3" Type="http://schemas.openxmlformats.org/officeDocument/2006/relationships/image" Target="../media/image119.jpeg"/><Relationship Id="rId7" Type="http://schemas.openxmlformats.org/officeDocument/2006/relationships/image" Target="../media/image123.jpeg"/><Relationship Id="rId12" Type="http://schemas.openxmlformats.org/officeDocument/2006/relationships/image" Target="../media/image128.jpe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22.jpeg"/><Relationship Id="rId11" Type="http://schemas.openxmlformats.org/officeDocument/2006/relationships/image" Target="../media/image127.jpeg"/><Relationship Id="rId5" Type="http://schemas.openxmlformats.org/officeDocument/2006/relationships/image" Target="../media/image121.jpeg"/><Relationship Id="rId10" Type="http://schemas.openxmlformats.org/officeDocument/2006/relationships/image" Target="../media/image126.jpeg"/><Relationship Id="rId4" Type="http://schemas.openxmlformats.org/officeDocument/2006/relationships/image" Target="../media/image120.jpeg"/><Relationship Id="rId9" Type="http://schemas.openxmlformats.org/officeDocument/2006/relationships/image" Target="../media/image12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conservationmeasures.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0" y="5842000"/>
            <a:ext cx="9144000" cy="1033463"/>
          </a:xfrm>
          <a:prstGeom prst="rect">
            <a:avLst/>
          </a:prstGeom>
          <a:noFill/>
          <a:ln w="9525">
            <a:noFill/>
            <a:miter lim="800000"/>
            <a:headEnd/>
            <a:tailEnd/>
          </a:ln>
        </p:spPr>
        <p:txBody>
          <a:bodyPr/>
          <a:lstStyle/>
          <a:p>
            <a:pPr algn="ctr" eaLnBrk="0" fontAlgn="base" hangingPunct="0">
              <a:lnSpc>
                <a:spcPct val="80000"/>
              </a:lnSpc>
              <a:spcBef>
                <a:spcPct val="20000"/>
              </a:spcBef>
              <a:spcAft>
                <a:spcPct val="0"/>
              </a:spcAft>
              <a:buSzPct val="130000"/>
              <a:defRPr/>
            </a:pPr>
            <a:endParaRPr lang="en-US" sz="2000" b="1" kern="0" dirty="0">
              <a:solidFill>
                <a:srgbClr val="FFFFFF"/>
              </a:solidFill>
              <a:ea typeface="ＭＳ Ｐゴシック" pitchFamily="87" charset="-128"/>
            </a:endParaRPr>
          </a:p>
        </p:txBody>
      </p:sp>
      <p:sp>
        <p:nvSpPr>
          <p:cNvPr id="4" name="TextBox 5"/>
          <p:cNvSpPr txBox="1">
            <a:spLocks noChangeArrowheads="1"/>
          </p:cNvSpPr>
          <p:nvPr/>
        </p:nvSpPr>
        <p:spPr bwMode="auto">
          <a:xfrm>
            <a:off x="1828800" y="152400"/>
            <a:ext cx="73152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eaLnBrk="1" hangingPunct="1">
              <a:defRPr/>
            </a:pPr>
            <a:r>
              <a:rPr lang="en-US" sz="3600" b="1" dirty="0">
                <a:solidFill>
                  <a:schemeClr val="bg1"/>
                </a:solidFill>
              </a:rPr>
              <a:t>Conservation Coaches Network Workshop Presentation</a:t>
            </a:r>
          </a:p>
        </p:txBody>
      </p:sp>
      <p:sp>
        <p:nvSpPr>
          <p:cNvPr id="2" name="Rectangle 1"/>
          <p:cNvSpPr/>
          <p:nvPr/>
        </p:nvSpPr>
        <p:spPr>
          <a:xfrm>
            <a:off x="457200" y="1981200"/>
            <a:ext cx="7924800" cy="3600986"/>
          </a:xfrm>
          <a:prstGeom prst="rect">
            <a:avLst/>
          </a:prstGeom>
        </p:spPr>
        <p:txBody>
          <a:bodyPr wrap="square">
            <a:spAutoFit/>
          </a:bodyPr>
          <a:lstStyle/>
          <a:p>
            <a:pPr algn="ctr"/>
            <a:r>
              <a:rPr lang="en-US" sz="4400" b="1" dirty="0">
                <a:solidFill>
                  <a:srgbClr val="000090"/>
                </a:solidFill>
              </a:rPr>
              <a:t>The Open Standards for the </a:t>
            </a:r>
            <a:br>
              <a:rPr lang="en-US" sz="4400" b="1" dirty="0">
                <a:solidFill>
                  <a:srgbClr val="000090"/>
                </a:solidFill>
              </a:rPr>
            </a:br>
            <a:r>
              <a:rPr lang="en-US" sz="4400" b="1" dirty="0">
                <a:solidFill>
                  <a:srgbClr val="000090"/>
                </a:solidFill>
              </a:rPr>
              <a:t>Practice of Conservation </a:t>
            </a:r>
            <a:r>
              <a:rPr lang="en-US" sz="4400" b="1" i="1" dirty="0">
                <a:solidFill>
                  <a:srgbClr val="000090"/>
                </a:solidFill>
              </a:rPr>
              <a:t/>
            </a:r>
            <a:br>
              <a:rPr lang="en-US" sz="4400" b="1" i="1" dirty="0">
                <a:solidFill>
                  <a:srgbClr val="000090"/>
                </a:solidFill>
              </a:rPr>
            </a:br>
            <a:r>
              <a:rPr lang="en-US" sz="4400" b="1" i="1" dirty="0">
                <a:solidFill>
                  <a:srgbClr val="000090"/>
                </a:solidFill>
              </a:rPr>
              <a:t/>
            </a:r>
            <a:br>
              <a:rPr lang="en-US" sz="4400" b="1" i="1" dirty="0">
                <a:solidFill>
                  <a:srgbClr val="000090"/>
                </a:solidFill>
              </a:rPr>
            </a:br>
            <a:r>
              <a:rPr lang="en-US" sz="3200" i="1" dirty="0">
                <a:solidFill>
                  <a:srgbClr val="000090"/>
                </a:solidFill>
              </a:rPr>
              <a:t> Planning, Managing, Monitoring, and Learning from Projects (and Programs</a:t>
            </a:r>
            <a:r>
              <a:rPr lang="en-US" sz="3200" i="1" dirty="0" smtClean="0">
                <a:solidFill>
                  <a:srgbClr val="000090"/>
                </a:solidFill>
              </a:rPr>
              <a:t>)    at </a:t>
            </a:r>
            <a:r>
              <a:rPr lang="en-US" sz="3200" i="1" dirty="0">
                <a:solidFill>
                  <a:srgbClr val="000090"/>
                </a:solidFill>
              </a:rPr>
              <a:t>All </a:t>
            </a:r>
            <a:r>
              <a:rPr lang="en-US" sz="3200" i="1" dirty="0" smtClean="0">
                <a:solidFill>
                  <a:srgbClr val="000090"/>
                </a:solidFill>
              </a:rPr>
              <a:t>Scales</a:t>
            </a:r>
            <a:endParaRPr lang="en-US" sz="4400" b="1" dirty="0"/>
          </a:p>
        </p:txBody>
      </p:sp>
    </p:spTree>
    <p:extLst>
      <p:ext uri="{BB962C8B-B14F-4D97-AF65-F5344CB8AC3E}">
        <p14:creationId xmlns:p14="http://schemas.microsoft.com/office/powerpoint/2010/main" val="3262124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eaLnBrk="1" hangingPunct="1"/>
            <a:r>
              <a:rPr lang="en-US">
                <a:latin typeface="Arial" charset="0"/>
              </a:rPr>
              <a:t>What is Adaptive Management?</a:t>
            </a:r>
          </a:p>
        </p:txBody>
      </p:sp>
      <p:sp>
        <p:nvSpPr>
          <p:cNvPr id="28675" name="Rectangle 5"/>
          <p:cNvSpPr>
            <a:spLocks noGrp="1" noChangeArrowheads="1"/>
          </p:cNvSpPr>
          <p:nvPr>
            <p:ph type="body" idx="1"/>
          </p:nvPr>
        </p:nvSpPr>
        <p:spPr/>
        <p:txBody>
          <a:bodyPr/>
          <a:lstStyle/>
          <a:p>
            <a:pPr marL="0" eaLnBrk="1" hangingPunct="1">
              <a:buFont typeface="Arial" charset="0"/>
              <a:buNone/>
            </a:pPr>
            <a:r>
              <a:rPr lang="en-US" dirty="0">
                <a:solidFill>
                  <a:schemeClr val="accent2"/>
                </a:solidFill>
                <a:latin typeface="Arial" charset="0"/>
              </a:rPr>
              <a:t>The integration of project or program planning, management, and monitoring to provide a framework for:</a:t>
            </a:r>
          </a:p>
          <a:p>
            <a:pPr lvl="1" eaLnBrk="1" hangingPunct="1">
              <a:buFontTx/>
              <a:buChar char="•"/>
            </a:pPr>
            <a:r>
              <a:rPr lang="en-US" dirty="0">
                <a:solidFill>
                  <a:srgbClr val="008000"/>
                </a:solidFill>
                <a:latin typeface="Arial" charset="0"/>
              </a:rPr>
              <a:t>Testing assumptions</a:t>
            </a:r>
          </a:p>
          <a:p>
            <a:pPr lvl="1" eaLnBrk="1" hangingPunct="1">
              <a:buFontTx/>
              <a:buChar char="•"/>
            </a:pPr>
            <a:r>
              <a:rPr lang="en-US" dirty="0">
                <a:solidFill>
                  <a:schemeClr val="accent2"/>
                </a:solidFill>
                <a:latin typeface="Arial" charset="0"/>
              </a:rPr>
              <a:t>Learning</a:t>
            </a:r>
          </a:p>
          <a:p>
            <a:pPr lvl="1" eaLnBrk="1" hangingPunct="1">
              <a:buFontTx/>
              <a:buChar char="•"/>
            </a:pPr>
            <a:r>
              <a:rPr lang="en-US" dirty="0">
                <a:solidFill>
                  <a:srgbClr val="008000"/>
                </a:solidFill>
                <a:latin typeface="Arial" charset="0"/>
              </a:rPr>
              <a:t>Adapting</a:t>
            </a:r>
          </a:p>
          <a:p>
            <a:pPr lvl="1" eaLnBrk="1" hangingPunct="1"/>
            <a:endParaRPr lang="en-US" dirty="0">
              <a:latin typeface="Arial" charset="0"/>
            </a:endParaRPr>
          </a:p>
        </p:txBody>
      </p:sp>
    </p:spTree>
    <p:extLst>
      <p:ext uri="{BB962C8B-B14F-4D97-AF65-F5344CB8AC3E}">
        <p14:creationId xmlns:p14="http://schemas.microsoft.com/office/powerpoint/2010/main" val="202242284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ChangeAspect="1"/>
          </p:cNvGraphicFramePr>
          <p:nvPr/>
        </p:nvGraphicFramePr>
        <p:xfrm>
          <a:off x="744538" y="2133600"/>
          <a:ext cx="7375525" cy="3735388"/>
        </p:xfrm>
        <a:graphic>
          <a:graphicData uri="http://schemas.openxmlformats.org/presentationml/2006/ole">
            <mc:AlternateContent xmlns:mc="http://schemas.openxmlformats.org/markup-compatibility/2006">
              <mc:Choice xmlns:v="urn:schemas-microsoft-com:vml" Requires="v">
                <p:oleObj spid="_x0000_s84011" name="Visio" r:id="rId4" imgW="8294827" imgH="3735019" progId="">
                  <p:embed/>
                </p:oleObj>
              </mc:Choice>
              <mc:Fallback>
                <p:oleObj name="Visio" r:id="rId4" imgW="8294827" imgH="3735019" progId="">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538" y="2133600"/>
                        <a:ext cx="7375525" cy="3735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051" name="Rectangle 2"/>
          <p:cNvSpPr>
            <a:spLocks noGrp="1" noChangeArrowheads="1"/>
          </p:cNvSpPr>
          <p:nvPr>
            <p:ph type="title"/>
          </p:nvPr>
        </p:nvSpPr>
        <p:spPr/>
        <p:txBody>
          <a:bodyPr/>
          <a:lstStyle/>
          <a:p>
            <a:r>
              <a:rPr lang="en-US">
                <a:latin typeface="Arial" charset="0"/>
              </a:rPr>
              <a:t>Adaptive Management</a:t>
            </a:r>
            <a:br>
              <a:rPr lang="en-US">
                <a:latin typeface="Arial" charset="0"/>
              </a:rPr>
            </a:br>
            <a:r>
              <a:rPr lang="en-US">
                <a:latin typeface="Arial" charset="0"/>
              </a:rPr>
              <a:t>Combines Action and Research</a:t>
            </a:r>
          </a:p>
        </p:txBody>
      </p:sp>
    </p:spTree>
    <p:extLst>
      <p:ext uri="{BB962C8B-B14F-4D97-AF65-F5344CB8AC3E}">
        <p14:creationId xmlns:p14="http://schemas.microsoft.com/office/powerpoint/2010/main" val="107536882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p:cNvGraphicFramePr>
            <a:graphicFrameLocks noChangeAspect="1"/>
          </p:cNvGraphicFramePr>
          <p:nvPr/>
        </p:nvGraphicFramePr>
        <p:xfrm>
          <a:off x="744538" y="2133600"/>
          <a:ext cx="7375525" cy="3735388"/>
        </p:xfrm>
        <a:graphic>
          <a:graphicData uri="http://schemas.openxmlformats.org/presentationml/2006/ole">
            <mc:AlternateContent xmlns:mc="http://schemas.openxmlformats.org/markup-compatibility/2006">
              <mc:Choice xmlns:v="urn:schemas-microsoft-com:vml" Requires="v">
                <p:oleObj spid="_x0000_s86059" name="Visio" r:id="rId4" imgW="8294827" imgH="3735019" progId="">
                  <p:embed/>
                </p:oleObj>
              </mc:Choice>
              <mc:Fallback>
                <p:oleObj name="Visio" r:id="rId4" imgW="8294827" imgH="3735019" progId="">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538" y="2133600"/>
                        <a:ext cx="7375525" cy="3735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3075" name="Rectangle 2"/>
          <p:cNvSpPr>
            <a:spLocks noGrp="1" noChangeArrowheads="1"/>
          </p:cNvSpPr>
          <p:nvPr>
            <p:ph type="title"/>
          </p:nvPr>
        </p:nvSpPr>
        <p:spPr/>
        <p:txBody>
          <a:bodyPr/>
          <a:lstStyle/>
          <a:p>
            <a:r>
              <a:rPr lang="en-US">
                <a:latin typeface="Arial" charset="0"/>
              </a:rPr>
              <a:t>Adaptive Management</a:t>
            </a:r>
            <a:br>
              <a:rPr lang="en-US">
                <a:latin typeface="Arial" charset="0"/>
              </a:rPr>
            </a:br>
            <a:r>
              <a:rPr lang="en-US">
                <a:latin typeface="Arial" charset="0"/>
              </a:rPr>
              <a:t>Combines Action and Research</a:t>
            </a:r>
          </a:p>
        </p:txBody>
      </p:sp>
    </p:spTree>
    <p:extLst>
      <p:ext uri="{BB962C8B-B14F-4D97-AF65-F5344CB8AC3E}">
        <p14:creationId xmlns:p14="http://schemas.microsoft.com/office/powerpoint/2010/main" val="70945177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3"/>
          <p:cNvGraphicFramePr>
            <a:graphicFrameLocks noChangeAspect="1"/>
          </p:cNvGraphicFramePr>
          <p:nvPr/>
        </p:nvGraphicFramePr>
        <p:xfrm>
          <a:off x="744538" y="2133600"/>
          <a:ext cx="7375525" cy="3735388"/>
        </p:xfrm>
        <a:graphic>
          <a:graphicData uri="http://schemas.openxmlformats.org/presentationml/2006/ole">
            <mc:AlternateContent xmlns:mc="http://schemas.openxmlformats.org/markup-compatibility/2006">
              <mc:Choice xmlns:v="urn:schemas-microsoft-com:vml" Requires="v">
                <p:oleObj spid="_x0000_s88107" name="Visio" r:id="rId4" imgW="8294827" imgH="3735019" progId="">
                  <p:embed/>
                </p:oleObj>
              </mc:Choice>
              <mc:Fallback>
                <p:oleObj name="Visio" r:id="rId4" imgW="8294827" imgH="3735019" progId="">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538" y="2133600"/>
                        <a:ext cx="7375525" cy="3735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4099" name="Rectangle 2"/>
          <p:cNvSpPr>
            <a:spLocks noGrp="1" noChangeArrowheads="1"/>
          </p:cNvSpPr>
          <p:nvPr>
            <p:ph type="title"/>
          </p:nvPr>
        </p:nvSpPr>
        <p:spPr/>
        <p:txBody>
          <a:bodyPr/>
          <a:lstStyle/>
          <a:p>
            <a:r>
              <a:rPr lang="en-US">
                <a:latin typeface="Arial" charset="0"/>
              </a:rPr>
              <a:t>Adaptive Management</a:t>
            </a:r>
            <a:br>
              <a:rPr lang="en-US">
                <a:latin typeface="Arial" charset="0"/>
              </a:rPr>
            </a:br>
            <a:r>
              <a:rPr lang="en-US">
                <a:latin typeface="Arial" charset="0"/>
              </a:rPr>
              <a:t>Combines Action and Research</a:t>
            </a:r>
          </a:p>
        </p:txBody>
      </p:sp>
    </p:spTree>
    <p:extLst>
      <p:ext uri="{BB962C8B-B14F-4D97-AF65-F5344CB8AC3E}">
        <p14:creationId xmlns:p14="http://schemas.microsoft.com/office/powerpoint/2010/main" val="347360237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extLst>
              <p:ext uri="{D42A27DB-BD31-4B8C-83A1-F6EECF244321}">
                <p14:modId xmlns:p14="http://schemas.microsoft.com/office/powerpoint/2010/main" val="646756532"/>
              </p:ext>
            </p:extLst>
          </p:nvPr>
        </p:nvGraphicFramePr>
        <p:xfrm>
          <a:off x="1685925" y="1422400"/>
          <a:ext cx="6124575" cy="5435600"/>
        </p:xfrm>
        <a:graphic>
          <a:graphicData uri="http://schemas.openxmlformats.org/presentationml/2006/ole">
            <mc:AlternateContent xmlns:mc="http://schemas.openxmlformats.org/markup-compatibility/2006">
              <mc:Choice xmlns:v="urn:schemas-microsoft-com:vml" Requires="v">
                <p:oleObj spid="_x0000_s92203" name="Visio" r:id="rId4" imgW="7618857" imgH="6761607" progId="">
                  <p:embed/>
                </p:oleObj>
              </mc:Choice>
              <mc:Fallback>
                <p:oleObj name="Visio" r:id="rId4" imgW="7618857" imgH="6761607" progId="">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5925" y="1422400"/>
                        <a:ext cx="6124575" cy="543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5123" name="Title 1"/>
          <p:cNvSpPr>
            <a:spLocks noGrp="1"/>
          </p:cNvSpPr>
          <p:nvPr>
            <p:ph type="title"/>
          </p:nvPr>
        </p:nvSpPr>
        <p:spPr/>
        <p:txBody>
          <a:bodyPr/>
          <a:lstStyle/>
          <a:p>
            <a:r>
              <a:rPr lang="en-US" dirty="0" smtClean="0">
                <a:latin typeface="Arial" charset="0"/>
              </a:rPr>
              <a:t>The Basic Project Management Cycle</a:t>
            </a:r>
            <a:endParaRPr lang="en-US" dirty="0">
              <a:latin typeface="Arial" charset="0"/>
            </a:endParaRPr>
          </a:p>
        </p:txBody>
      </p:sp>
    </p:spTree>
    <p:extLst>
      <p:ext uri="{BB962C8B-B14F-4D97-AF65-F5344CB8AC3E}">
        <p14:creationId xmlns:p14="http://schemas.microsoft.com/office/powerpoint/2010/main" val="656320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2"/>
          <p:cNvSpPr>
            <a:spLocks noGrp="1" noChangeArrowheads="1"/>
          </p:cNvSpPr>
          <p:nvPr>
            <p:ph type="title"/>
          </p:nvPr>
        </p:nvSpPr>
        <p:spPr/>
        <p:txBody>
          <a:bodyPr/>
          <a:lstStyle/>
          <a:p>
            <a:pPr eaLnBrk="1" hangingPunct="1"/>
            <a:r>
              <a:rPr lang="en-US">
                <a:latin typeface="Arial" charset="0"/>
              </a:rPr>
              <a:t>Many Versions of Adaptive Management in Practice</a:t>
            </a:r>
          </a:p>
        </p:txBody>
      </p:sp>
      <p:graphicFrame>
        <p:nvGraphicFramePr>
          <p:cNvPr id="6146" name="Object 10"/>
          <p:cNvGraphicFramePr>
            <a:graphicFrameLocks noGrp="1" noChangeAspect="1"/>
          </p:cNvGraphicFramePr>
          <p:nvPr>
            <p:ph idx="1"/>
            <p:extLst>
              <p:ext uri="{D42A27DB-BD31-4B8C-83A1-F6EECF244321}">
                <p14:modId xmlns:p14="http://schemas.microsoft.com/office/powerpoint/2010/main" val="2273791547"/>
              </p:ext>
            </p:extLst>
          </p:nvPr>
        </p:nvGraphicFramePr>
        <p:xfrm>
          <a:off x="3200401" y="3961361"/>
          <a:ext cx="2667000" cy="2515639"/>
        </p:xfrm>
        <a:graphic>
          <a:graphicData uri="http://schemas.openxmlformats.org/presentationml/2006/ole">
            <mc:AlternateContent xmlns:mc="http://schemas.openxmlformats.org/markup-compatibility/2006">
              <mc:Choice xmlns:v="urn:schemas-microsoft-com:vml" Requires="v">
                <p:oleObj spid="_x0000_s94251" name="Visio" r:id="rId4" imgW="7482459" imgH="7058406" progId="">
                  <p:embed/>
                </p:oleObj>
              </mc:Choice>
              <mc:Fallback>
                <p:oleObj name="Visio" r:id="rId4" imgW="7482459" imgH="7058406" progId="">
                  <p:embed/>
                  <p:pic>
                    <p:nvPicPr>
                      <p:cNvPr id="0" name="Picture 2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1" y="3961361"/>
                        <a:ext cx="2667000" cy="2515639"/>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6148" name="Picture 3" descr="Project_Cyc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8938" y="1485900"/>
            <a:ext cx="2387600" cy="1931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4" descr="90ch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66000" y="2879725"/>
            <a:ext cx="16256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Picture 5" descr="cyc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59512" y="4481056"/>
            <a:ext cx="2884488"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1" name="Rectangle 6"/>
          <p:cNvSpPr>
            <a:spLocks noChangeArrowheads="1"/>
          </p:cNvSpPr>
          <p:nvPr/>
        </p:nvSpPr>
        <p:spPr bwMode="auto">
          <a:xfrm>
            <a:off x="2379663" y="21955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p>
            <a:pPr algn="ctr"/>
            <a:endParaRPr lang="en-US"/>
          </a:p>
        </p:txBody>
      </p:sp>
      <p:pic>
        <p:nvPicPr>
          <p:cNvPr id="6152" name="Picture 7" descr="diagra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67375" y="1339850"/>
            <a:ext cx="2309813" cy="177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3" name="Picture 8" descr="cycl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600" y="1524000"/>
            <a:ext cx="2554288" cy="2063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4" name="Picture 9" descr="AMCycl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1000" y="3886200"/>
            <a:ext cx="2543175"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6918442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ea typeface="ＭＳ Ｐゴシック" pitchFamily="34" charset="-128"/>
              </a:rPr>
              <a:t>The Conservation Measures Partnership (CMP)</a:t>
            </a:r>
          </a:p>
        </p:txBody>
      </p:sp>
      <p:pic>
        <p:nvPicPr>
          <p:cNvPr id="11267" name="Picture 2" descr="TNCLogoPrimary_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802" y="1818610"/>
            <a:ext cx="1716087"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8" name="Picture 1" descr="FOS log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3878" y="1782762"/>
            <a:ext cx="12065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3063" y="4852987"/>
            <a:ext cx="1885950"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03788" y="5873750"/>
            <a:ext cx="1395412"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pic>
      <p:pic>
        <p:nvPicPr>
          <p:cNvPr id="11271"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1013" y="5902325"/>
            <a:ext cx="17811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2" name="Picture 2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94595" y="1975754"/>
            <a:ext cx="1866900" cy="49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3" name="Picture 2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31946" y="3016250"/>
            <a:ext cx="1328738" cy="669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4" name="Picture 2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24084" y="3022660"/>
            <a:ext cx="1244600"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5" name="Picture 2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63819" y="1912876"/>
            <a:ext cx="757237"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6" name="Picture 22"/>
          <p:cNvPicPr>
            <a:picLocks noChangeAspect="1" noChangeArrowheads="1"/>
          </p:cNvPicPr>
          <p:nvPr/>
        </p:nvPicPr>
        <p:blipFill>
          <a:blip r:embed="rId13" cstate="print">
            <a:extLst>
              <a:ext uri="{28A0092B-C50C-407E-A947-70E740481C1C}">
                <a14:useLocalDpi xmlns:a14="http://schemas.microsoft.com/office/drawing/2010/main" val="0"/>
              </a:ext>
            </a:extLst>
          </a:blip>
          <a:srcRect l="15141" t="10410" r="14195" b="10095"/>
          <a:stretch>
            <a:fillRect/>
          </a:stretch>
        </p:blipFill>
        <p:spPr bwMode="auto">
          <a:xfrm>
            <a:off x="7305926" y="1830930"/>
            <a:ext cx="511175"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7" name="Picture 2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4106" y="2832020"/>
            <a:ext cx="936625" cy="89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8"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65675" y="4835525"/>
            <a:ext cx="1422400" cy="57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9" name="Picture 3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49877" y="2843212"/>
            <a:ext cx="1247775"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80" name="Picture 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1813" y="5827712"/>
            <a:ext cx="1649412" cy="649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81" name="Picture 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89238" y="4708525"/>
            <a:ext cx="1441450" cy="763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82" name="Picture 2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13038" y="5857875"/>
            <a:ext cx="1658937" cy="58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83"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34988" y="4846637"/>
            <a:ext cx="1719262" cy="517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84" name="Picture 24"/>
          <p:cNvPicPr>
            <a:picLocks noChangeAspect="1" noChangeArrowheads="1"/>
          </p:cNvPicPr>
          <p:nvPr/>
        </p:nvPicPr>
        <p:blipFill>
          <a:blip r:embed="rId21" cstate="print">
            <a:extLst>
              <a:ext uri="{28A0092B-C50C-407E-A947-70E740481C1C}">
                <a14:useLocalDpi xmlns:a14="http://schemas.microsoft.com/office/drawing/2010/main" val="0"/>
              </a:ext>
            </a:extLst>
          </a:blip>
          <a:srcRect l="9708"/>
          <a:stretch>
            <a:fillRect/>
          </a:stretch>
        </p:blipFill>
        <p:spPr bwMode="auto">
          <a:xfrm>
            <a:off x="7754740" y="2954699"/>
            <a:ext cx="835025" cy="70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85" name="Picture 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154081" y="1965325"/>
            <a:ext cx="1843087" cy="58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86" name="Picture 4"/>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19350" y="4011612"/>
            <a:ext cx="1731963" cy="504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1287" name="Group 1"/>
          <p:cNvGrpSpPr>
            <a:grpSpLocks/>
          </p:cNvGrpSpPr>
          <p:nvPr/>
        </p:nvGrpSpPr>
        <p:grpSpPr bwMode="auto">
          <a:xfrm>
            <a:off x="282575" y="3927475"/>
            <a:ext cx="1946275" cy="671512"/>
            <a:chOff x="219075" y="-739776"/>
            <a:chExt cx="2917825" cy="981076"/>
          </a:xfrm>
        </p:grpSpPr>
        <p:pic>
          <p:nvPicPr>
            <p:cNvPr id="11290" name="Picture 24" descr="Elap"/>
            <p:cNvPicPr>
              <a:picLocks noChangeAspect="1" noChangeArrowheads="1"/>
            </p:cNvPicPr>
            <p:nvPr/>
          </p:nvPicPr>
          <p:blipFill>
            <a:blip r:embed="rId24" cstate="print">
              <a:extLst>
                <a:ext uri="{28A0092B-C50C-407E-A947-70E740481C1C}">
                  <a14:useLocalDpi xmlns:a14="http://schemas.microsoft.com/office/drawing/2010/main" val="0"/>
                </a:ext>
              </a:extLst>
            </a:blip>
            <a:srcRect r="60712"/>
            <a:stretch>
              <a:fillRect/>
            </a:stretch>
          </p:blipFill>
          <p:spPr bwMode="auto">
            <a:xfrm>
              <a:off x="219075" y="-739775"/>
              <a:ext cx="2701925"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91" name="Picture 24" descr="Elap"/>
            <p:cNvPicPr>
              <a:picLocks noChangeAspect="1" noChangeArrowheads="1"/>
            </p:cNvPicPr>
            <p:nvPr/>
          </p:nvPicPr>
          <p:blipFill>
            <a:blip r:embed="rId24" cstate="print">
              <a:extLst>
                <a:ext uri="{28A0092B-C50C-407E-A947-70E740481C1C}">
                  <a14:useLocalDpi xmlns:a14="http://schemas.microsoft.com/office/drawing/2010/main" val="0"/>
                </a:ext>
              </a:extLst>
            </a:blip>
            <a:srcRect l="84650"/>
            <a:stretch>
              <a:fillRect/>
            </a:stretch>
          </p:blipFill>
          <p:spPr bwMode="auto">
            <a:xfrm>
              <a:off x="2081213" y="-739776"/>
              <a:ext cx="1055687"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1288" name="Picture 26" descr="http://www.catie.ac.cr/BANCOMEDIOS/IMAGENES/LOGOAZUL.GIF"/>
          <p:cNvPicPr>
            <a:picLocks noChangeAspect="1" noChangeArrowheads="1"/>
          </p:cNvPicPr>
          <p:nvPr/>
        </p:nvPicPr>
        <p:blipFill>
          <a:blip r:embed="rId25" cstate="print">
            <a:extLst>
              <a:ext uri="{28A0092B-C50C-407E-A947-70E740481C1C}">
                <a14:useLocalDpi xmlns:a14="http://schemas.microsoft.com/office/drawing/2010/main" val="0"/>
              </a:ext>
            </a:extLst>
          </a:blip>
          <a:srcRect l="8493" r="29796"/>
          <a:stretch>
            <a:fillRect/>
          </a:stretch>
        </p:blipFill>
        <p:spPr bwMode="auto">
          <a:xfrm>
            <a:off x="4341813" y="4049712"/>
            <a:ext cx="1828800" cy="42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89" name="Picture 28" descr="Wildlife Conservation Network"/>
          <p:cNvPicPr>
            <a:picLocks noChangeAspect="1" noChangeArrowheads="1"/>
          </p:cNvPicPr>
          <p:nvPr/>
        </p:nvPicPr>
        <p:blipFill>
          <a:blip r:embed="rId26" cstate="print">
            <a:extLst>
              <a:ext uri="{28A0092B-C50C-407E-A947-70E740481C1C}">
                <a14:useLocalDpi xmlns:a14="http://schemas.microsoft.com/office/drawing/2010/main" val="0"/>
              </a:ext>
            </a:extLst>
          </a:blip>
          <a:srcRect l="5289" t="20959" b="14276"/>
          <a:stretch>
            <a:fillRect/>
          </a:stretch>
        </p:blipFill>
        <p:spPr bwMode="auto">
          <a:xfrm>
            <a:off x="6361113" y="4000500"/>
            <a:ext cx="2559050" cy="525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46640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ea typeface="ＭＳ Ｐゴシック" pitchFamily="34" charset="-128"/>
              </a:rPr>
              <a:t>Open Standards for the Practice of Conservation</a:t>
            </a:r>
          </a:p>
        </p:txBody>
      </p:sp>
      <p:sp>
        <p:nvSpPr>
          <p:cNvPr id="28675" name="Content Placeholder 2"/>
          <p:cNvSpPr>
            <a:spLocks noGrp="1"/>
          </p:cNvSpPr>
          <p:nvPr>
            <p:ph idx="1"/>
          </p:nvPr>
        </p:nvSpPr>
        <p:spPr>
          <a:xfrm>
            <a:off x="4322763" y="1798637"/>
            <a:ext cx="4668837" cy="4525963"/>
          </a:xfrm>
        </p:spPr>
        <p:txBody>
          <a:bodyPr/>
          <a:lstStyle/>
          <a:p>
            <a:r>
              <a:rPr lang="en-US" dirty="0" smtClean="0">
                <a:solidFill>
                  <a:schemeClr val="accent2"/>
                </a:solidFill>
                <a:ea typeface="ＭＳ Ｐゴシック" pitchFamily="34" charset="-128"/>
              </a:rPr>
              <a:t>Developed by leading orgs &amp; agencies </a:t>
            </a:r>
          </a:p>
          <a:p>
            <a:r>
              <a:rPr lang="en-US" dirty="0" smtClean="0">
                <a:solidFill>
                  <a:srgbClr val="008000"/>
                </a:solidFill>
                <a:ea typeface="ＭＳ Ｐゴシック" pitchFamily="34" charset="-128"/>
              </a:rPr>
              <a:t>Draws on many fields</a:t>
            </a:r>
          </a:p>
          <a:p>
            <a:r>
              <a:rPr lang="en-US" dirty="0" smtClean="0">
                <a:solidFill>
                  <a:schemeClr val="accent2"/>
                </a:solidFill>
                <a:ea typeface="ＭＳ Ｐゴシック" pitchFamily="34" charset="-128"/>
              </a:rPr>
              <a:t>Open source &amp;</a:t>
            </a:r>
            <a:br>
              <a:rPr lang="en-US" dirty="0" smtClean="0">
                <a:solidFill>
                  <a:schemeClr val="accent2"/>
                </a:solidFill>
                <a:ea typeface="ＭＳ Ｐゴシック" pitchFamily="34" charset="-128"/>
              </a:rPr>
            </a:br>
            <a:r>
              <a:rPr lang="en-US" dirty="0" smtClean="0">
                <a:solidFill>
                  <a:schemeClr val="accent2"/>
                </a:solidFill>
                <a:ea typeface="ＭＳ Ｐゴシック" pitchFamily="34" charset="-128"/>
              </a:rPr>
              <a:t> common language</a:t>
            </a:r>
          </a:p>
          <a:p>
            <a:r>
              <a:rPr lang="en-US" dirty="0" smtClean="0">
                <a:solidFill>
                  <a:srgbClr val="008000"/>
                </a:solidFill>
                <a:ea typeface="ＭＳ Ｐゴシック" pitchFamily="34" charset="-128"/>
              </a:rPr>
              <a:t>Used around the world</a:t>
            </a:r>
          </a:p>
          <a:p>
            <a:pPr lvl="1">
              <a:spcBef>
                <a:spcPct val="0"/>
              </a:spcBef>
              <a:buFont typeface="Arial" pitchFamily="34" charset="0"/>
              <a:buChar char="•"/>
            </a:pPr>
            <a:r>
              <a:rPr lang="en-US" sz="2000" dirty="0" smtClean="0">
                <a:solidFill>
                  <a:srgbClr val="008000"/>
                </a:solidFill>
                <a:ea typeface="ＭＳ Ｐゴシック" pitchFamily="34" charset="-128"/>
              </a:rPr>
              <a:t>State Wildlife Agencies</a:t>
            </a:r>
          </a:p>
          <a:p>
            <a:pPr lvl="1">
              <a:spcBef>
                <a:spcPct val="0"/>
              </a:spcBef>
              <a:buFont typeface="Arial" pitchFamily="34" charset="0"/>
              <a:buChar char="•"/>
            </a:pPr>
            <a:r>
              <a:rPr lang="en-US" sz="2000" dirty="0" smtClean="0">
                <a:solidFill>
                  <a:srgbClr val="008000"/>
                </a:solidFill>
                <a:ea typeface="ＭＳ Ｐゴシック" pitchFamily="34" charset="-128"/>
              </a:rPr>
              <a:t>National Park Systems</a:t>
            </a:r>
          </a:p>
          <a:p>
            <a:pPr lvl="1">
              <a:spcBef>
                <a:spcPct val="0"/>
              </a:spcBef>
              <a:buFont typeface="Arial" pitchFamily="34" charset="0"/>
              <a:buChar char="•"/>
            </a:pPr>
            <a:r>
              <a:rPr lang="en-US" sz="2000" dirty="0" smtClean="0">
                <a:solidFill>
                  <a:srgbClr val="008000"/>
                </a:solidFill>
                <a:ea typeface="ＭＳ Ｐゴシック" pitchFamily="34" charset="-128"/>
              </a:rPr>
              <a:t>Donor Funding Programs</a:t>
            </a:r>
          </a:p>
          <a:p>
            <a:pPr lvl="1">
              <a:spcBef>
                <a:spcPct val="0"/>
              </a:spcBef>
              <a:buFont typeface="Arial" pitchFamily="34" charset="0"/>
              <a:buChar char="•"/>
            </a:pPr>
            <a:r>
              <a:rPr lang="en-US" sz="2000" dirty="0" smtClean="0">
                <a:solidFill>
                  <a:srgbClr val="008000"/>
                </a:solidFill>
                <a:ea typeface="ＭＳ Ｐゴシック" pitchFamily="34" charset="-128"/>
              </a:rPr>
              <a:t>Academic Training</a:t>
            </a: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a:p>
            <a:endParaRPr lang="en-US" dirty="0" smtClean="0">
              <a:ea typeface="ＭＳ Ｐゴシック" pitchFamily="34" charset="-128"/>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9" y="1752600"/>
            <a:ext cx="3670129" cy="4724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3972359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9" descr="OS V 3.0 with title.jpg"/>
          <p:cNvPicPr>
            <a:picLocks noChangeAspect="1"/>
          </p:cNvPicPr>
          <p:nvPr/>
        </p:nvPicPr>
        <p:blipFill>
          <a:blip r:embed="rId3" cstate="print">
            <a:extLst>
              <a:ext uri="{28A0092B-C50C-407E-A947-70E740481C1C}">
                <a14:useLocalDpi xmlns:a14="http://schemas.microsoft.com/office/drawing/2010/main" val="0"/>
              </a:ext>
            </a:extLst>
          </a:blip>
          <a:srcRect t="8565" b="5788"/>
          <a:stretch>
            <a:fillRect/>
          </a:stretch>
        </p:blipFill>
        <p:spPr bwMode="auto">
          <a:xfrm>
            <a:off x="1428749" y="1524000"/>
            <a:ext cx="6298938" cy="5394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6" name="Title 1"/>
          <p:cNvSpPr>
            <a:spLocks noGrp="1"/>
          </p:cNvSpPr>
          <p:nvPr>
            <p:ph type="title"/>
          </p:nvPr>
        </p:nvSpPr>
        <p:spPr/>
        <p:txBody>
          <a:bodyPr/>
          <a:lstStyle/>
          <a:p>
            <a:pPr>
              <a:defRPr/>
            </a:pPr>
            <a:r>
              <a:rPr lang="en-US" dirty="0" smtClean="0">
                <a:ea typeface="MS PGothic" pitchFamily="34" charset="-128"/>
              </a:rPr>
              <a:t>What is Our Approach to Adaptive Management?</a:t>
            </a:r>
          </a:p>
        </p:txBody>
      </p:sp>
      <p:sp>
        <p:nvSpPr>
          <p:cNvPr id="9" name="Text Box 2"/>
          <p:cNvSpPr txBox="1">
            <a:spLocks noChangeArrowheads="1"/>
          </p:cNvSpPr>
          <p:nvPr/>
        </p:nvSpPr>
        <p:spPr bwMode="auto">
          <a:xfrm>
            <a:off x="0" y="6400800"/>
            <a:ext cx="4114800" cy="461665"/>
          </a:xfrm>
          <a:prstGeom prst="rect">
            <a:avLst/>
          </a:prstGeom>
          <a:solidFill>
            <a:schemeClr val="bg1"/>
          </a:solidFill>
          <a:ln w="9525">
            <a:noFill/>
            <a:miter lim="800000"/>
            <a:headEnd/>
            <a:tailEnd/>
          </a:ln>
        </p:spPr>
        <p:txBody>
          <a:bodyPr wrap="square">
            <a:spAutoFit/>
          </a:bodyPr>
          <a:lstStyle/>
          <a:p>
            <a:pPr eaLnBrk="0" hangingPunct="0">
              <a:spcBef>
                <a:spcPct val="50000"/>
              </a:spcBef>
            </a:pPr>
            <a:r>
              <a:rPr lang="en-US" sz="2400" dirty="0">
                <a:latin typeface="Times" pitchFamily="18" charset="0"/>
                <a:hlinkClick r:id="rId4"/>
              </a:rPr>
              <a:t>www.conservationmeasures.org</a:t>
            </a:r>
            <a:endParaRPr lang="en-US" sz="2400" dirty="0">
              <a:latin typeface="Times" pitchFamily="18" charset="0"/>
            </a:endParaRPr>
          </a:p>
        </p:txBody>
      </p:sp>
      <p:sp>
        <p:nvSpPr>
          <p:cNvPr id="5" name="Rounded Rectangle 4"/>
          <p:cNvSpPr>
            <a:spLocks noChangeArrowheads="1"/>
          </p:cNvSpPr>
          <p:nvPr/>
        </p:nvSpPr>
        <p:spPr bwMode="auto">
          <a:xfrm>
            <a:off x="3657599" y="1600200"/>
            <a:ext cx="2133601" cy="1097280"/>
          </a:xfrm>
          <a:prstGeom prst="roundRect">
            <a:avLst>
              <a:gd name="adj" fmla="val 16667"/>
            </a:avLst>
          </a:prstGeom>
          <a:noFill/>
          <a:ln w="571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en-US"/>
          </a:p>
        </p:txBody>
      </p:sp>
      <p:sp>
        <p:nvSpPr>
          <p:cNvPr id="6" name="Rounded Rectangle 5"/>
          <p:cNvSpPr>
            <a:spLocks noChangeArrowheads="1"/>
          </p:cNvSpPr>
          <p:nvPr/>
        </p:nvSpPr>
        <p:spPr bwMode="auto">
          <a:xfrm>
            <a:off x="5486400" y="3124200"/>
            <a:ext cx="1981200" cy="1097280"/>
          </a:xfrm>
          <a:prstGeom prst="roundRect">
            <a:avLst>
              <a:gd name="adj" fmla="val 16667"/>
            </a:avLst>
          </a:prstGeom>
          <a:noFill/>
          <a:ln w="571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nchor="ctr"/>
          <a:lstStyle/>
          <a:p>
            <a:pPr algn="ctr"/>
            <a:endParaRPr lang="en-US"/>
          </a:p>
        </p:txBody>
      </p:sp>
    </p:spTree>
    <p:extLst>
      <p:ext uri="{BB962C8B-B14F-4D97-AF65-F5344CB8AC3E}">
        <p14:creationId xmlns:p14="http://schemas.microsoft.com/office/powerpoint/2010/main" val="278861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s-AR" dirty="0">
                <a:latin typeface="Arial" charset="0"/>
              </a:rPr>
              <a:t>This Presentation</a:t>
            </a:r>
            <a:endParaRPr lang="en-US" dirty="0">
              <a:latin typeface="Arial" charset="0"/>
            </a:endParaRPr>
          </a:p>
        </p:txBody>
      </p:sp>
      <p:sp>
        <p:nvSpPr>
          <p:cNvPr id="20483" name="Rectangle 5"/>
          <p:cNvSpPr>
            <a:spLocks noGrp="1" noChangeArrowheads="1"/>
          </p:cNvSpPr>
          <p:nvPr>
            <p:ph idx="1"/>
          </p:nvPr>
        </p:nvSpPr>
        <p:spPr/>
        <p:txBody>
          <a:bodyPr/>
          <a:lstStyle/>
          <a:p>
            <a:pPr eaLnBrk="1" hangingPunct="1"/>
            <a:r>
              <a:rPr lang="es-ES" dirty="0" err="1" smtClean="0">
                <a:solidFill>
                  <a:schemeClr val="accent2"/>
                </a:solidFill>
                <a:latin typeface="Arial" charset="0"/>
              </a:rPr>
              <a:t>What</a:t>
            </a:r>
            <a:r>
              <a:rPr lang="es-ES" dirty="0" smtClean="0">
                <a:solidFill>
                  <a:schemeClr val="accent2"/>
                </a:solidFill>
                <a:latin typeface="Arial" charset="0"/>
              </a:rPr>
              <a:t> </a:t>
            </a:r>
            <a:r>
              <a:rPr lang="es-ES" dirty="0" err="1">
                <a:solidFill>
                  <a:schemeClr val="accent2"/>
                </a:solidFill>
                <a:latin typeface="Arial" charset="0"/>
              </a:rPr>
              <a:t>is</a:t>
            </a:r>
            <a:r>
              <a:rPr lang="es-ES" dirty="0">
                <a:solidFill>
                  <a:schemeClr val="accent2"/>
                </a:solidFill>
                <a:latin typeface="Arial" charset="0"/>
              </a:rPr>
              <a:t> </a:t>
            </a:r>
            <a:r>
              <a:rPr lang="es-ES" dirty="0" err="1">
                <a:solidFill>
                  <a:schemeClr val="accent2"/>
                </a:solidFill>
                <a:latin typeface="Arial" charset="0"/>
              </a:rPr>
              <a:t>adaptive</a:t>
            </a:r>
            <a:r>
              <a:rPr lang="es-ES" dirty="0">
                <a:solidFill>
                  <a:schemeClr val="accent2"/>
                </a:solidFill>
                <a:latin typeface="Arial" charset="0"/>
              </a:rPr>
              <a:t> </a:t>
            </a:r>
            <a:r>
              <a:rPr lang="es-ES" dirty="0" err="1">
                <a:solidFill>
                  <a:schemeClr val="accent2"/>
                </a:solidFill>
                <a:latin typeface="Arial" charset="0"/>
              </a:rPr>
              <a:t>management</a:t>
            </a:r>
            <a:r>
              <a:rPr lang="es-ES" dirty="0">
                <a:solidFill>
                  <a:schemeClr val="accent2"/>
                </a:solidFill>
                <a:latin typeface="Arial" charset="0"/>
              </a:rPr>
              <a:t>?</a:t>
            </a:r>
          </a:p>
          <a:p>
            <a:pPr eaLnBrk="1" hangingPunct="1"/>
            <a:r>
              <a:rPr lang="es-ES" b="1" dirty="0" err="1" smtClean="0">
                <a:solidFill>
                  <a:srgbClr val="008000"/>
                </a:solidFill>
                <a:latin typeface="Arial" charset="0"/>
              </a:rPr>
              <a:t>Brief</a:t>
            </a:r>
            <a:r>
              <a:rPr lang="es-ES" b="1" dirty="0" smtClean="0">
                <a:solidFill>
                  <a:srgbClr val="008000"/>
                </a:solidFill>
                <a:latin typeface="Arial" charset="0"/>
              </a:rPr>
              <a:t> </a:t>
            </a:r>
            <a:r>
              <a:rPr lang="es-ES" b="1" dirty="0" err="1" smtClean="0">
                <a:solidFill>
                  <a:srgbClr val="008000"/>
                </a:solidFill>
                <a:latin typeface="Arial" charset="0"/>
              </a:rPr>
              <a:t>summary</a:t>
            </a:r>
            <a:r>
              <a:rPr lang="es-ES" b="1" dirty="0" smtClean="0">
                <a:solidFill>
                  <a:srgbClr val="008000"/>
                </a:solidFill>
                <a:latin typeface="Arial" charset="0"/>
              </a:rPr>
              <a:t> of </a:t>
            </a:r>
            <a:r>
              <a:rPr lang="es-ES" b="1" dirty="0" err="1" smtClean="0">
                <a:solidFill>
                  <a:srgbClr val="008000"/>
                </a:solidFill>
                <a:latin typeface="Arial" charset="0"/>
              </a:rPr>
              <a:t>the</a:t>
            </a:r>
            <a:r>
              <a:rPr lang="es-ES" b="1" dirty="0" smtClean="0">
                <a:solidFill>
                  <a:srgbClr val="008000"/>
                </a:solidFill>
                <a:latin typeface="Arial" charset="0"/>
              </a:rPr>
              <a:t> </a:t>
            </a:r>
            <a:r>
              <a:rPr lang="es-ES" b="1" dirty="0" err="1" smtClean="0">
                <a:solidFill>
                  <a:srgbClr val="008000"/>
                </a:solidFill>
                <a:latin typeface="Arial" charset="0"/>
              </a:rPr>
              <a:t>Conservation</a:t>
            </a:r>
            <a:r>
              <a:rPr lang="es-ES" b="1" dirty="0" smtClean="0">
                <a:solidFill>
                  <a:srgbClr val="008000"/>
                </a:solidFill>
                <a:latin typeface="Arial" charset="0"/>
              </a:rPr>
              <a:t> </a:t>
            </a:r>
            <a:r>
              <a:rPr lang="es-ES" b="1" dirty="0" err="1">
                <a:solidFill>
                  <a:srgbClr val="008000"/>
                </a:solidFill>
                <a:latin typeface="Arial" charset="0"/>
              </a:rPr>
              <a:t>Measures</a:t>
            </a:r>
            <a:r>
              <a:rPr lang="es-ES" b="1" dirty="0">
                <a:solidFill>
                  <a:srgbClr val="008000"/>
                </a:solidFill>
                <a:latin typeface="Arial" charset="0"/>
              </a:rPr>
              <a:t> </a:t>
            </a:r>
            <a:r>
              <a:rPr lang="es-ES" b="1" dirty="0" err="1" smtClean="0">
                <a:solidFill>
                  <a:srgbClr val="008000"/>
                </a:solidFill>
                <a:latin typeface="Arial" charset="0"/>
              </a:rPr>
              <a:t>Partnership’s</a:t>
            </a:r>
            <a:r>
              <a:rPr lang="es-ES" b="1" dirty="0" smtClean="0">
                <a:solidFill>
                  <a:srgbClr val="008000"/>
                </a:solidFill>
                <a:latin typeface="Arial" charset="0"/>
              </a:rPr>
              <a:t> </a:t>
            </a:r>
            <a:r>
              <a:rPr lang="es-ES" b="1" i="1" dirty="0">
                <a:solidFill>
                  <a:srgbClr val="008000"/>
                </a:solidFill>
                <a:latin typeface="Arial" charset="0"/>
              </a:rPr>
              <a:t>Open </a:t>
            </a:r>
            <a:r>
              <a:rPr lang="es-ES" b="1" i="1" dirty="0" err="1">
                <a:solidFill>
                  <a:srgbClr val="008000"/>
                </a:solidFill>
                <a:latin typeface="Arial" charset="0"/>
              </a:rPr>
              <a:t>Standards</a:t>
            </a:r>
            <a:r>
              <a:rPr lang="es-ES" b="1" i="1" dirty="0">
                <a:solidFill>
                  <a:srgbClr val="008000"/>
                </a:solidFill>
                <a:latin typeface="Arial" charset="0"/>
              </a:rPr>
              <a:t> </a:t>
            </a:r>
            <a:r>
              <a:rPr lang="es-ES" b="1" i="1" dirty="0" err="1">
                <a:solidFill>
                  <a:srgbClr val="008000"/>
                </a:solidFill>
                <a:latin typeface="Arial" charset="0"/>
              </a:rPr>
              <a:t>for</a:t>
            </a:r>
            <a:r>
              <a:rPr lang="es-ES" b="1" i="1" dirty="0">
                <a:solidFill>
                  <a:srgbClr val="008000"/>
                </a:solidFill>
                <a:latin typeface="Arial" charset="0"/>
              </a:rPr>
              <a:t> </a:t>
            </a:r>
            <a:r>
              <a:rPr lang="es-ES" b="1" i="1" dirty="0" err="1">
                <a:solidFill>
                  <a:srgbClr val="008000"/>
                </a:solidFill>
                <a:latin typeface="Arial" charset="0"/>
              </a:rPr>
              <a:t>the</a:t>
            </a:r>
            <a:r>
              <a:rPr lang="es-ES" b="1" i="1" dirty="0">
                <a:solidFill>
                  <a:srgbClr val="008000"/>
                </a:solidFill>
                <a:latin typeface="Arial" charset="0"/>
              </a:rPr>
              <a:t> </a:t>
            </a:r>
            <a:r>
              <a:rPr lang="es-ES" b="1" i="1" dirty="0" err="1">
                <a:solidFill>
                  <a:srgbClr val="008000"/>
                </a:solidFill>
                <a:latin typeface="Arial" charset="0"/>
              </a:rPr>
              <a:t>Practice</a:t>
            </a:r>
            <a:r>
              <a:rPr lang="es-ES" b="1" i="1" dirty="0">
                <a:solidFill>
                  <a:srgbClr val="008000"/>
                </a:solidFill>
                <a:latin typeface="Arial" charset="0"/>
              </a:rPr>
              <a:t> of </a:t>
            </a:r>
            <a:r>
              <a:rPr lang="es-ES" b="1" i="1" dirty="0" err="1" smtClean="0">
                <a:solidFill>
                  <a:srgbClr val="008000"/>
                </a:solidFill>
                <a:latin typeface="Arial" charset="0"/>
              </a:rPr>
              <a:t>Conservation</a:t>
            </a:r>
            <a:endParaRPr lang="es-ES" b="1" dirty="0">
              <a:solidFill>
                <a:srgbClr val="008000"/>
              </a:solidFill>
              <a:latin typeface="Arial" charset="0"/>
            </a:endParaRPr>
          </a:p>
          <a:p>
            <a:pPr eaLnBrk="1" hangingPunct="1"/>
            <a:r>
              <a:rPr lang="es-ES" dirty="0" err="1">
                <a:solidFill>
                  <a:schemeClr val="accent2"/>
                </a:solidFill>
                <a:latin typeface="Arial" charset="0"/>
              </a:rPr>
              <a:t>Resources</a:t>
            </a:r>
            <a:r>
              <a:rPr lang="es-ES" dirty="0">
                <a:solidFill>
                  <a:schemeClr val="accent2"/>
                </a:solidFill>
                <a:latin typeface="Arial" charset="0"/>
              </a:rPr>
              <a:t> </a:t>
            </a:r>
            <a:r>
              <a:rPr lang="es-ES" dirty="0" err="1">
                <a:solidFill>
                  <a:schemeClr val="accent2"/>
                </a:solidFill>
                <a:latin typeface="Arial" charset="0"/>
              </a:rPr>
              <a:t>available</a:t>
            </a:r>
            <a:r>
              <a:rPr lang="es-ES" dirty="0">
                <a:solidFill>
                  <a:schemeClr val="accent2"/>
                </a:solidFill>
                <a:latin typeface="Arial" charset="0"/>
              </a:rPr>
              <a:t> </a:t>
            </a:r>
            <a:r>
              <a:rPr lang="es-ES" dirty="0" err="1">
                <a:solidFill>
                  <a:schemeClr val="accent2"/>
                </a:solidFill>
                <a:latin typeface="Arial" charset="0"/>
              </a:rPr>
              <a:t>to</a:t>
            </a:r>
            <a:r>
              <a:rPr lang="es-ES" dirty="0">
                <a:solidFill>
                  <a:schemeClr val="accent2"/>
                </a:solidFill>
                <a:latin typeface="Arial" charset="0"/>
              </a:rPr>
              <a:t> </a:t>
            </a:r>
            <a:r>
              <a:rPr lang="es-ES" dirty="0" err="1">
                <a:solidFill>
                  <a:schemeClr val="accent2"/>
                </a:solidFill>
                <a:latin typeface="Arial" charset="0"/>
              </a:rPr>
              <a:t>support</a:t>
            </a:r>
            <a:r>
              <a:rPr lang="es-ES" dirty="0">
                <a:solidFill>
                  <a:schemeClr val="accent2"/>
                </a:solidFill>
                <a:latin typeface="Arial" charset="0"/>
              </a:rPr>
              <a:t> </a:t>
            </a:r>
            <a:r>
              <a:rPr lang="es-ES" dirty="0" err="1">
                <a:solidFill>
                  <a:schemeClr val="accent2"/>
                </a:solidFill>
                <a:latin typeface="Arial" charset="0"/>
              </a:rPr>
              <a:t>implementation</a:t>
            </a:r>
            <a:r>
              <a:rPr lang="es-ES" dirty="0">
                <a:solidFill>
                  <a:schemeClr val="accent2"/>
                </a:solidFill>
                <a:latin typeface="Arial" charset="0"/>
              </a:rPr>
              <a:t> of </a:t>
            </a:r>
            <a:r>
              <a:rPr lang="es-ES" dirty="0" err="1">
                <a:solidFill>
                  <a:schemeClr val="accent2"/>
                </a:solidFill>
                <a:latin typeface="Arial" charset="0"/>
              </a:rPr>
              <a:t>the</a:t>
            </a:r>
            <a:r>
              <a:rPr lang="es-ES" dirty="0">
                <a:solidFill>
                  <a:schemeClr val="accent2"/>
                </a:solidFill>
                <a:latin typeface="Arial" charset="0"/>
              </a:rPr>
              <a:t> Open </a:t>
            </a:r>
            <a:r>
              <a:rPr lang="es-ES" dirty="0" err="1">
                <a:solidFill>
                  <a:schemeClr val="accent2"/>
                </a:solidFill>
                <a:latin typeface="Arial" charset="0"/>
              </a:rPr>
              <a:t>Standards</a:t>
            </a:r>
            <a:endParaRPr lang="es-ES" dirty="0">
              <a:solidFill>
                <a:schemeClr val="accent2"/>
              </a:solidFill>
              <a:latin typeface="Arial" charset="0"/>
            </a:endParaRPr>
          </a:p>
          <a:p>
            <a:pPr eaLnBrk="1" hangingPunct="1">
              <a:buFont typeface="Arial" charset="0"/>
              <a:buNone/>
            </a:pPr>
            <a:endParaRPr lang="es-ES" dirty="0">
              <a:latin typeface="Arial" charset="0"/>
            </a:endParaRPr>
          </a:p>
        </p:txBody>
      </p:sp>
    </p:spTree>
    <p:extLst>
      <p:ext uri="{BB962C8B-B14F-4D97-AF65-F5344CB8AC3E}">
        <p14:creationId xmlns:p14="http://schemas.microsoft.com/office/powerpoint/2010/main" val="1406443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smtClean="0">
                <a:ea typeface="MS PGothic" pitchFamily="34" charset="-128"/>
              </a:rPr>
              <a:t>Attribution</a:t>
            </a:r>
          </a:p>
        </p:txBody>
      </p:sp>
      <p:sp>
        <p:nvSpPr>
          <p:cNvPr id="7170" name="Rectangle 9"/>
          <p:cNvSpPr>
            <a:spLocks noChangeArrowheads="1"/>
          </p:cNvSpPr>
          <p:nvPr/>
        </p:nvSpPr>
        <p:spPr bwMode="auto">
          <a:xfrm>
            <a:off x="561975" y="1219200"/>
            <a:ext cx="8296275" cy="425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342900" indent="-342900" eaLnBrk="0" hangingPunct="0">
              <a:lnSpc>
                <a:spcPct val="80000"/>
              </a:lnSpc>
              <a:spcBef>
                <a:spcPct val="20000"/>
              </a:spcBef>
              <a:buSzPct val="130000"/>
            </a:pPr>
            <a:endParaRPr lang="en-US" sz="2400"/>
          </a:p>
          <a:p>
            <a:pPr marL="342900" indent="-342900" eaLnBrk="0" hangingPunct="0">
              <a:lnSpc>
                <a:spcPct val="80000"/>
              </a:lnSpc>
              <a:spcBef>
                <a:spcPct val="20000"/>
              </a:spcBef>
              <a:buSzPct val="130000"/>
            </a:pPr>
            <a:r>
              <a:rPr lang="en-US" altLang="zh-CN" sz="2400">
                <a:cs typeface="Arial" pitchFamily="34" charset="0"/>
              </a:rPr>
              <a:t>Product of the Conservation Coaches Network, 2012</a:t>
            </a:r>
          </a:p>
          <a:p>
            <a:pPr marL="342900" indent="-342900" eaLnBrk="0" hangingPunct="0">
              <a:lnSpc>
                <a:spcPct val="80000"/>
              </a:lnSpc>
              <a:spcBef>
                <a:spcPct val="20000"/>
              </a:spcBef>
              <a:buSzPct val="130000"/>
            </a:pPr>
            <a:endParaRPr lang="en-US" i="1"/>
          </a:p>
          <a:p>
            <a:pPr marL="342900" indent="-342900" eaLnBrk="0" hangingPunct="0">
              <a:lnSpc>
                <a:spcPct val="80000"/>
              </a:lnSpc>
              <a:spcBef>
                <a:spcPct val="20000"/>
              </a:spcBef>
              <a:buSzPct val="130000"/>
            </a:pPr>
            <a:r>
              <a:rPr lang="en-US" i="1"/>
              <a:t>These presentations were developed based on materials from Foundations of Success (FOS), The Nature Conservancy (TNC), and World Wildlife Fund (WWF).  </a:t>
            </a:r>
          </a:p>
          <a:p>
            <a:pPr marL="342900" indent="-342900" eaLnBrk="0" hangingPunct="0">
              <a:lnSpc>
                <a:spcPct val="80000"/>
              </a:lnSpc>
              <a:spcBef>
                <a:spcPct val="20000"/>
              </a:spcBef>
              <a:buSzPct val="130000"/>
            </a:pPr>
            <a:endParaRPr lang="en-US" i="1"/>
          </a:p>
          <a:p>
            <a:pPr marL="342900" indent="-342900" eaLnBrk="0" hangingPunct="0">
              <a:lnSpc>
                <a:spcPct val="80000"/>
              </a:lnSpc>
              <a:spcBef>
                <a:spcPct val="20000"/>
              </a:spcBef>
              <a:buSzPct val="130000"/>
            </a:pPr>
            <a:r>
              <a:rPr lang="en-US" i="1"/>
              <a:t>CCNet strongly recommends that this presentation is given by experts familiar with the adaptive management process presented by the Conservation Measures Partnership</a:t>
            </a:r>
            <a:r>
              <a:rPr lang="ja-JP" altLang="en-US" i="1"/>
              <a:t>’</a:t>
            </a:r>
            <a:r>
              <a:rPr lang="en-US" altLang="ja-JP" i="1"/>
              <a:t>s </a:t>
            </a:r>
            <a:r>
              <a:rPr lang="en-US" altLang="ja-JP">
                <a:hlinkClick r:id="rId3"/>
              </a:rPr>
              <a:t>Open Standards for the Practice of Conservation</a:t>
            </a:r>
            <a:r>
              <a:rPr lang="en-US" altLang="ja-JP"/>
              <a:t>.</a:t>
            </a:r>
          </a:p>
          <a:p>
            <a:pPr marL="342900" indent="-342900" eaLnBrk="0" hangingPunct="0">
              <a:lnSpc>
                <a:spcPct val="80000"/>
              </a:lnSpc>
              <a:spcBef>
                <a:spcPct val="20000"/>
              </a:spcBef>
              <a:buSzPct val="130000"/>
            </a:pPr>
            <a:endParaRPr lang="en-US"/>
          </a:p>
          <a:p>
            <a:pPr marL="342900" indent="-342900" eaLnBrk="0" hangingPunct="0">
              <a:lnSpc>
                <a:spcPct val="80000"/>
              </a:lnSpc>
              <a:spcBef>
                <a:spcPct val="20000"/>
              </a:spcBef>
              <a:buSzPct val="130000"/>
            </a:pPr>
            <a:r>
              <a:rPr lang="en-US"/>
              <a:t>You are free to share this presentation and adapt it for your use.  Please attribute the work to CCNet or FOS, TNC and WWF.   If you significantly alter, transform, or build upon this work, it may be appropriate to remove the CCNet logo.</a:t>
            </a:r>
          </a:p>
          <a:p>
            <a:pPr marL="342900" indent="-342900" eaLnBrk="0" hangingPunct="0">
              <a:lnSpc>
                <a:spcPct val="80000"/>
              </a:lnSpc>
              <a:spcBef>
                <a:spcPct val="20000"/>
              </a:spcBef>
              <a:buSzPct val="130000"/>
            </a:pPr>
            <a:endParaRPr lang="en-US"/>
          </a:p>
        </p:txBody>
      </p:sp>
    </p:spTree>
    <p:extLst>
      <p:ext uri="{BB962C8B-B14F-4D97-AF65-F5344CB8AC3E}">
        <p14:creationId xmlns:p14="http://schemas.microsoft.com/office/powerpoint/2010/main" val="281218133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a:latin typeface="Arial" charset="0"/>
              </a:rPr>
              <a:t>Brief Summary of the Open Standards</a:t>
            </a:r>
          </a:p>
        </p:txBody>
      </p:sp>
      <p:sp>
        <p:nvSpPr>
          <p:cNvPr id="3" name="Content Placeholder 2"/>
          <p:cNvSpPr>
            <a:spLocks noGrp="1"/>
          </p:cNvSpPr>
          <p:nvPr>
            <p:ph idx="1"/>
          </p:nvPr>
        </p:nvSpPr>
        <p:spPr/>
        <p:txBody>
          <a:bodyPr>
            <a:normAutofit fontScale="70000" lnSpcReduction="20000"/>
          </a:bodyPr>
          <a:lstStyle/>
          <a:p>
            <a:pPr marL="457200" indent="-457200">
              <a:buFontTx/>
              <a:buAutoNum type="arabicPeriod"/>
              <a:defRPr/>
            </a:pPr>
            <a:r>
              <a:rPr lang="en-US" dirty="0" smtClean="0">
                <a:solidFill>
                  <a:schemeClr val="accent2"/>
                </a:solidFill>
                <a:ea typeface="+mn-ea"/>
                <a:cs typeface="+mn-cs"/>
              </a:rPr>
              <a:t>Summarize what you want to conserve</a:t>
            </a:r>
          </a:p>
          <a:p>
            <a:pPr marL="457200" indent="-457200">
              <a:buFontTx/>
              <a:buAutoNum type="arabicPeriod"/>
              <a:defRPr/>
            </a:pPr>
            <a:endParaRPr lang="en-US" dirty="0" smtClean="0">
              <a:ea typeface="+mn-ea"/>
              <a:cs typeface="+mn-cs"/>
            </a:endParaRPr>
          </a:p>
          <a:p>
            <a:pPr marL="457200" indent="-457200">
              <a:buFontTx/>
              <a:buAutoNum type="arabicPeriod"/>
              <a:defRPr/>
            </a:pPr>
            <a:r>
              <a:rPr lang="en-US" dirty="0" smtClean="0">
                <a:solidFill>
                  <a:srgbClr val="008000"/>
                </a:solidFill>
                <a:ea typeface="+mn-ea"/>
                <a:cs typeface="+mn-cs"/>
              </a:rPr>
              <a:t>Understand current &amp; desired condition</a:t>
            </a:r>
          </a:p>
          <a:p>
            <a:pPr marL="457200" indent="-457200">
              <a:buFontTx/>
              <a:buAutoNum type="arabicPeriod"/>
              <a:defRPr/>
            </a:pPr>
            <a:endParaRPr lang="en-US" dirty="0" smtClean="0">
              <a:ea typeface="+mn-ea"/>
              <a:cs typeface="+mn-cs"/>
            </a:endParaRPr>
          </a:p>
          <a:p>
            <a:pPr marL="457200" indent="-457200">
              <a:buFontTx/>
              <a:buAutoNum type="arabicPeriod"/>
              <a:defRPr/>
            </a:pPr>
            <a:r>
              <a:rPr lang="en-US" dirty="0" smtClean="0">
                <a:solidFill>
                  <a:schemeClr val="accent2"/>
                </a:solidFill>
                <a:ea typeface="+mn-ea"/>
                <a:cs typeface="+mn-cs"/>
              </a:rPr>
              <a:t>Identify and rank threats</a:t>
            </a:r>
          </a:p>
          <a:p>
            <a:pPr marL="457200" indent="-457200">
              <a:buFontTx/>
              <a:buAutoNum type="arabicPeriod"/>
              <a:defRPr/>
            </a:pPr>
            <a:endParaRPr lang="en-US" dirty="0" smtClean="0">
              <a:ea typeface="+mn-ea"/>
              <a:cs typeface="+mn-cs"/>
            </a:endParaRPr>
          </a:p>
          <a:p>
            <a:pPr marL="457200" indent="-457200">
              <a:buFontTx/>
              <a:buAutoNum type="arabicPeriod"/>
              <a:defRPr/>
            </a:pPr>
            <a:r>
              <a:rPr lang="en-US" dirty="0" smtClean="0">
                <a:solidFill>
                  <a:srgbClr val="008000"/>
                </a:solidFill>
                <a:ea typeface="+mn-ea"/>
                <a:cs typeface="+mn-cs"/>
              </a:rPr>
              <a:t>Develop a general model of socioeconomic-ecological system</a:t>
            </a:r>
          </a:p>
          <a:p>
            <a:pPr marL="457200" indent="-457200">
              <a:buFontTx/>
              <a:buAutoNum type="arabicPeriod"/>
              <a:defRPr/>
            </a:pPr>
            <a:endParaRPr lang="en-US" dirty="0" smtClean="0">
              <a:ea typeface="+mn-ea"/>
              <a:cs typeface="+mn-cs"/>
            </a:endParaRPr>
          </a:p>
          <a:p>
            <a:pPr marL="457200" indent="-457200">
              <a:buFontTx/>
              <a:buAutoNum type="arabicPeriod"/>
              <a:defRPr/>
            </a:pPr>
            <a:r>
              <a:rPr lang="en-US" dirty="0" smtClean="0">
                <a:solidFill>
                  <a:schemeClr val="accent2"/>
                </a:solidFill>
                <a:ea typeface="+mn-ea"/>
                <a:cs typeface="+mn-cs"/>
              </a:rPr>
              <a:t>Identify strategies based on the general model</a:t>
            </a:r>
          </a:p>
          <a:p>
            <a:pPr marL="457200" indent="-457200">
              <a:buFontTx/>
              <a:buAutoNum type="arabicPeriod"/>
              <a:defRPr/>
            </a:pPr>
            <a:endParaRPr lang="en-US" dirty="0" smtClean="0">
              <a:ea typeface="+mn-ea"/>
              <a:cs typeface="+mn-cs"/>
            </a:endParaRPr>
          </a:p>
          <a:p>
            <a:pPr marL="457200" indent="-457200">
              <a:buFontTx/>
              <a:buAutoNum type="arabicPeriod"/>
              <a:defRPr/>
            </a:pPr>
            <a:r>
              <a:rPr lang="en-US" dirty="0" smtClean="0">
                <a:solidFill>
                  <a:srgbClr val="008000"/>
                </a:solidFill>
                <a:ea typeface="+mn-ea"/>
                <a:cs typeface="+mn-cs"/>
              </a:rPr>
              <a:t>Define theories of change to show how strategies will work</a:t>
            </a:r>
          </a:p>
          <a:p>
            <a:pPr marL="457200" indent="-457200">
              <a:buFontTx/>
              <a:buAutoNum type="arabicPeriod"/>
              <a:defRPr/>
            </a:pPr>
            <a:endParaRPr lang="en-US" dirty="0" smtClean="0">
              <a:ea typeface="+mn-ea"/>
              <a:cs typeface="+mn-cs"/>
            </a:endParaRPr>
          </a:p>
          <a:p>
            <a:pPr marL="457200" indent="-457200">
              <a:buFontTx/>
              <a:buAutoNum type="arabicPeriod"/>
              <a:defRPr/>
            </a:pPr>
            <a:r>
              <a:rPr lang="en-US" dirty="0" smtClean="0">
                <a:solidFill>
                  <a:schemeClr val="accent2"/>
                </a:solidFill>
                <a:ea typeface="+mn-ea"/>
                <a:cs typeface="+mn-cs"/>
              </a:rPr>
              <a:t>Implement the strategies, checking as you go</a:t>
            </a:r>
          </a:p>
          <a:p>
            <a:pPr marL="457200" indent="-457200">
              <a:buFontTx/>
              <a:buAutoNum type="arabicPeriod"/>
              <a:defRPr/>
            </a:pPr>
            <a:endParaRPr lang="en-US" dirty="0" smtClean="0">
              <a:ea typeface="+mn-ea"/>
              <a:cs typeface="+mn-cs"/>
            </a:endParaRPr>
          </a:p>
          <a:p>
            <a:pPr marL="457200" indent="-457200">
              <a:buFontTx/>
              <a:buAutoNum type="arabicPeriod"/>
              <a:defRPr/>
            </a:pPr>
            <a:r>
              <a:rPr lang="en-US" dirty="0" smtClean="0">
                <a:solidFill>
                  <a:srgbClr val="008000"/>
                </a:solidFill>
                <a:ea typeface="+mn-ea"/>
                <a:cs typeface="+mn-cs"/>
              </a:rPr>
              <a:t>Adjust</a:t>
            </a:r>
          </a:p>
        </p:txBody>
      </p:sp>
      <p:pic>
        <p:nvPicPr>
          <p:cNvPr id="4" name="Picture 14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9700" y="2743200"/>
            <a:ext cx="1579563" cy="7889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nvGrpSpPr>
          <p:cNvPr id="2" name="Group 28"/>
          <p:cNvGrpSpPr>
            <a:grpSpLocks/>
          </p:cNvGrpSpPr>
          <p:nvPr/>
        </p:nvGrpSpPr>
        <p:grpSpPr bwMode="auto">
          <a:xfrm>
            <a:off x="7491413" y="2297113"/>
            <a:ext cx="852487" cy="228600"/>
            <a:chOff x="214313" y="1935163"/>
            <a:chExt cx="8153400" cy="1174750"/>
          </a:xfrm>
        </p:grpSpPr>
        <p:sp>
          <p:nvSpPr>
            <p:cNvPr id="15535" name="Text Box 3"/>
            <p:cNvSpPr txBox="1">
              <a:spLocks noChangeArrowheads="1"/>
            </p:cNvSpPr>
            <p:nvPr/>
          </p:nvSpPr>
          <p:spPr bwMode="auto">
            <a:xfrm>
              <a:off x="579438" y="1935163"/>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3600"/>
            </a:p>
          </p:txBody>
        </p:sp>
        <p:sp>
          <p:nvSpPr>
            <p:cNvPr id="15536" name="Rectangle 4"/>
            <p:cNvSpPr>
              <a:spLocks noChangeArrowheads="1"/>
            </p:cNvSpPr>
            <p:nvPr/>
          </p:nvSpPr>
          <p:spPr bwMode="auto">
            <a:xfrm>
              <a:off x="214313" y="2500313"/>
              <a:ext cx="8153400" cy="609600"/>
            </a:xfrm>
            <a:prstGeom prst="rect">
              <a:avLst/>
            </a:prstGeom>
            <a:solidFill>
              <a:srgbClr val="00FF00"/>
            </a:solidFill>
            <a:ln w="9525">
              <a:solidFill>
                <a:schemeClr val="tx1"/>
              </a:solidFill>
              <a:miter lim="800000"/>
              <a:headEnd/>
              <a:tailEnd/>
            </a:ln>
          </p:spPr>
          <p:txBody>
            <a:bodyPr wrap="none" anchor="ctr"/>
            <a:lstStyle/>
            <a:p>
              <a:pPr defTabSz="912813"/>
              <a:endParaRPr lang="en-US"/>
            </a:p>
          </p:txBody>
        </p:sp>
        <p:sp>
          <p:nvSpPr>
            <p:cNvPr id="15537" name="Rectangle 5"/>
            <p:cNvSpPr>
              <a:spLocks noChangeArrowheads="1"/>
            </p:cNvSpPr>
            <p:nvPr/>
          </p:nvSpPr>
          <p:spPr bwMode="auto">
            <a:xfrm>
              <a:off x="6234113" y="2497138"/>
              <a:ext cx="2125662" cy="609600"/>
            </a:xfrm>
            <a:prstGeom prst="rect">
              <a:avLst/>
            </a:prstGeom>
            <a:solidFill>
              <a:srgbClr val="003300"/>
            </a:solidFill>
            <a:ln w="9525">
              <a:solidFill>
                <a:schemeClr val="tx1"/>
              </a:solidFill>
              <a:miter lim="800000"/>
              <a:headEnd/>
              <a:tailEnd/>
            </a:ln>
          </p:spPr>
          <p:txBody>
            <a:bodyPr wrap="none" anchor="ctr"/>
            <a:lstStyle/>
            <a:p>
              <a:pPr defTabSz="912813"/>
              <a:endParaRPr lang="en-US"/>
            </a:p>
          </p:txBody>
        </p:sp>
        <p:sp>
          <p:nvSpPr>
            <p:cNvPr id="15538" name="Rectangle 6"/>
            <p:cNvSpPr>
              <a:spLocks noChangeArrowheads="1"/>
            </p:cNvSpPr>
            <p:nvPr/>
          </p:nvSpPr>
          <p:spPr bwMode="auto">
            <a:xfrm>
              <a:off x="214313" y="2500313"/>
              <a:ext cx="4038600" cy="609600"/>
            </a:xfrm>
            <a:prstGeom prst="rect">
              <a:avLst/>
            </a:prstGeom>
            <a:solidFill>
              <a:srgbClr val="FFFF00"/>
            </a:solidFill>
            <a:ln w="9525">
              <a:solidFill>
                <a:schemeClr val="tx1"/>
              </a:solidFill>
              <a:miter lim="800000"/>
              <a:headEnd/>
              <a:tailEnd/>
            </a:ln>
          </p:spPr>
          <p:txBody>
            <a:bodyPr wrap="none" anchor="ctr"/>
            <a:lstStyle/>
            <a:p>
              <a:pPr defTabSz="912813"/>
              <a:endParaRPr lang="en-US"/>
            </a:p>
          </p:txBody>
        </p:sp>
        <p:sp>
          <p:nvSpPr>
            <p:cNvPr id="15539" name="Rectangle 7"/>
            <p:cNvSpPr>
              <a:spLocks noChangeArrowheads="1"/>
            </p:cNvSpPr>
            <p:nvPr/>
          </p:nvSpPr>
          <p:spPr bwMode="auto">
            <a:xfrm>
              <a:off x="214313" y="2500313"/>
              <a:ext cx="2133600" cy="609600"/>
            </a:xfrm>
            <a:prstGeom prst="rect">
              <a:avLst/>
            </a:prstGeom>
            <a:solidFill>
              <a:srgbClr val="B00000"/>
            </a:solidFill>
            <a:ln w="9525">
              <a:solidFill>
                <a:schemeClr val="tx1"/>
              </a:solidFill>
              <a:miter lim="800000"/>
              <a:headEnd/>
              <a:tailEnd/>
            </a:ln>
          </p:spPr>
          <p:txBody>
            <a:bodyPr wrap="none" anchor="ctr"/>
            <a:lstStyle/>
            <a:p>
              <a:pPr defTabSz="912813"/>
              <a:endParaRPr lang="en-US"/>
            </a:p>
          </p:txBody>
        </p:sp>
      </p:grpSp>
      <p:grpSp>
        <p:nvGrpSpPr>
          <p:cNvPr id="5" name="Group 60"/>
          <p:cNvGrpSpPr>
            <a:grpSpLocks/>
          </p:cNvGrpSpPr>
          <p:nvPr/>
        </p:nvGrpSpPr>
        <p:grpSpPr bwMode="auto">
          <a:xfrm>
            <a:off x="4000500" y="2819400"/>
            <a:ext cx="850900" cy="674688"/>
            <a:chOff x="3873500" y="2220913"/>
            <a:chExt cx="3413125" cy="2968625"/>
          </a:xfrm>
        </p:grpSpPr>
        <p:sp>
          <p:nvSpPr>
            <p:cNvPr id="30" name="Freeform 4"/>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1" name="Freeform 5"/>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33" name="Freeform 7"/>
            <p:cNvSpPr>
              <a:spLocks/>
            </p:cNvSpPr>
            <p:nvPr/>
          </p:nvSpPr>
          <p:spPr bwMode="auto">
            <a:xfrm>
              <a:off x="5153424" y="3275649"/>
              <a:ext cx="649513" cy="6983"/>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34" name="Freeform 8"/>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5" name="Freeform 17"/>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6" name="Freeform 18"/>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9" name="Freeform 21"/>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0" name="Freeform 22"/>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43" name="Freeform 31"/>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4" name="Freeform 32"/>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47" name="Freeform 38"/>
            <p:cNvSpPr>
              <a:spLocks/>
            </p:cNvSpPr>
            <p:nvPr/>
          </p:nvSpPr>
          <p:spPr bwMode="auto">
            <a:xfrm>
              <a:off x="5350823" y="2577150"/>
              <a:ext cx="452114" cy="705482"/>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48" name="Freeform 39"/>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49" name="Freeform 43"/>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0" name="Freeform 44"/>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53" name="Freeform 47"/>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4" name="Freeform 48"/>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56" name="Line 50"/>
            <p:cNvSpPr>
              <a:spLocks noChangeShapeType="1"/>
            </p:cNvSpPr>
            <p:nvPr/>
          </p:nvSpPr>
          <p:spPr bwMode="auto">
            <a:xfrm>
              <a:off x="4835035" y="4623751"/>
              <a:ext cx="961531"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57" name="Freeform 51"/>
            <p:cNvSpPr>
              <a:spLocks/>
            </p:cNvSpPr>
            <p:nvPr/>
          </p:nvSpPr>
          <p:spPr bwMode="auto">
            <a:xfrm>
              <a:off x="5771096" y="4532948"/>
              <a:ext cx="216504" cy="188593"/>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58" name="Freeform 52"/>
            <p:cNvSpPr>
              <a:spLocks/>
            </p:cNvSpPr>
            <p:nvPr/>
          </p:nvSpPr>
          <p:spPr bwMode="auto">
            <a:xfrm>
              <a:off x="4669473" y="3562032"/>
              <a:ext cx="1127093" cy="1061719"/>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59" name="Freeform 53"/>
            <p:cNvSpPr>
              <a:spLocks/>
            </p:cNvSpPr>
            <p:nvPr/>
          </p:nvSpPr>
          <p:spPr bwMode="auto">
            <a:xfrm>
              <a:off x="5771096" y="4532948"/>
              <a:ext cx="216504" cy="18859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nvGrpSpPr>
          <p:cNvPr id="6" name="Group 167"/>
          <p:cNvGrpSpPr>
            <a:grpSpLocks/>
          </p:cNvGrpSpPr>
          <p:nvPr/>
        </p:nvGrpSpPr>
        <p:grpSpPr bwMode="auto">
          <a:xfrm>
            <a:off x="7885113" y="2946400"/>
            <a:ext cx="1068387" cy="750888"/>
            <a:chOff x="2436813" y="2220913"/>
            <a:chExt cx="4849812" cy="2968625"/>
          </a:xfrm>
        </p:grpSpPr>
        <p:sp>
          <p:nvSpPr>
            <p:cNvPr id="116" name="Freeform 4"/>
            <p:cNvSpPr>
              <a:spLocks/>
            </p:cNvSpPr>
            <p:nvPr/>
          </p:nvSpPr>
          <p:spPr bwMode="auto">
            <a:xfrm>
              <a:off x="5830960" y="2220913"/>
              <a:ext cx="145566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7" name="Freeform 5"/>
            <p:cNvSpPr>
              <a:spLocks/>
            </p:cNvSpPr>
            <p:nvPr/>
          </p:nvSpPr>
          <p:spPr bwMode="auto">
            <a:xfrm>
              <a:off x="5830960" y="2220913"/>
              <a:ext cx="145566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19" name="Freeform 7"/>
            <p:cNvSpPr>
              <a:spLocks/>
            </p:cNvSpPr>
            <p:nvPr/>
          </p:nvSpPr>
          <p:spPr bwMode="auto">
            <a:xfrm>
              <a:off x="5153571" y="3275308"/>
              <a:ext cx="648564" cy="6278"/>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20" name="Freeform 8"/>
            <p:cNvSpPr>
              <a:spLocks/>
            </p:cNvSpPr>
            <p:nvPr/>
          </p:nvSpPr>
          <p:spPr bwMode="auto">
            <a:xfrm>
              <a:off x="5773310"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1" name="Line 9"/>
            <p:cNvSpPr>
              <a:spLocks noChangeShapeType="1"/>
            </p:cNvSpPr>
            <p:nvPr/>
          </p:nvSpPr>
          <p:spPr bwMode="auto">
            <a:xfrm>
              <a:off x="3712319" y="3275308"/>
              <a:ext cx="295459" cy="6278"/>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22" name="Freeform 10"/>
            <p:cNvSpPr>
              <a:spLocks/>
            </p:cNvSpPr>
            <p:nvPr/>
          </p:nvSpPr>
          <p:spPr bwMode="auto">
            <a:xfrm>
              <a:off x="3978953" y="3181167"/>
              <a:ext cx="216188" cy="194559"/>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3" name="Freeform 13"/>
            <p:cNvSpPr>
              <a:spLocks/>
            </p:cNvSpPr>
            <p:nvPr/>
          </p:nvSpPr>
          <p:spPr bwMode="auto">
            <a:xfrm>
              <a:off x="3870857" y="3953133"/>
              <a:ext cx="482822" cy="219668"/>
            </a:xfrm>
            <a:custGeom>
              <a:avLst/>
              <a:gdLst>
                <a:gd name="T0" fmla="*/ 0 w 1152"/>
                <a:gd name="T1" fmla="*/ 0 h 603"/>
                <a:gd name="T2" fmla="*/ 2147483647 w 1152"/>
                <a:gd name="T3" fmla="*/ 0 h 603"/>
                <a:gd name="T4" fmla="*/ 2147483647 w 1152"/>
                <a:gd name="T5" fmla="*/ 2147483647 h 603"/>
                <a:gd name="T6" fmla="*/ 2147483647 w 1152"/>
                <a:gd name="T7" fmla="*/ 2147483647 h 603"/>
                <a:gd name="T8" fmla="*/ 2147483647 w 1152"/>
                <a:gd name="T9" fmla="*/ 2147483647 h 603"/>
                <a:gd name="T10" fmla="*/ 0 60000 65536"/>
                <a:gd name="T11" fmla="*/ 0 60000 65536"/>
                <a:gd name="T12" fmla="*/ 0 60000 65536"/>
                <a:gd name="T13" fmla="*/ 0 60000 65536"/>
                <a:gd name="T14" fmla="*/ 0 60000 65536"/>
                <a:gd name="T15" fmla="*/ 0 w 1152"/>
                <a:gd name="T16" fmla="*/ 0 h 603"/>
                <a:gd name="T17" fmla="*/ 1152 w 1152"/>
                <a:gd name="T18" fmla="*/ 603 h 603"/>
              </a:gdLst>
              <a:ahLst/>
              <a:cxnLst>
                <a:cxn ang="T10">
                  <a:pos x="T0" y="T1"/>
                </a:cxn>
                <a:cxn ang="T11">
                  <a:pos x="T2" y="T3"/>
                </a:cxn>
                <a:cxn ang="T12">
                  <a:pos x="T4" y="T5"/>
                </a:cxn>
                <a:cxn ang="T13">
                  <a:pos x="T6" y="T7"/>
                </a:cxn>
                <a:cxn ang="T14">
                  <a:pos x="T8" y="T9"/>
                </a:cxn>
              </a:cxnLst>
              <a:rect l="T15" t="T16" r="T17" b="T18"/>
              <a:pathLst>
                <a:path w="1152" h="603">
                  <a:moveTo>
                    <a:pt x="0" y="0"/>
                  </a:moveTo>
                  <a:lnTo>
                    <a:pt x="1056" y="0"/>
                  </a:lnTo>
                  <a:cubicBezTo>
                    <a:pt x="1109" y="0"/>
                    <a:pt x="1152" y="43"/>
                    <a:pt x="1152" y="96"/>
                  </a:cubicBezTo>
                  <a:cubicBezTo>
                    <a:pt x="1152" y="96"/>
                    <a:pt x="1152" y="96"/>
                    <a:pt x="1152" y="96"/>
                  </a:cubicBezTo>
                  <a:lnTo>
                    <a:pt x="1152" y="603"/>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24" name="Freeform 14"/>
            <p:cNvSpPr>
              <a:spLocks/>
            </p:cNvSpPr>
            <p:nvPr/>
          </p:nvSpPr>
          <p:spPr bwMode="auto">
            <a:xfrm>
              <a:off x="4245582" y="4153970"/>
              <a:ext cx="216188" cy="188285"/>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5" name="Line 15"/>
            <p:cNvSpPr>
              <a:spLocks noChangeShapeType="1"/>
            </p:cNvSpPr>
            <p:nvPr/>
          </p:nvSpPr>
          <p:spPr bwMode="auto">
            <a:xfrm>
              <a:off x="3395244" y="4624684"/>
              <a:ext cx="288250"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26" name="Freeform 16"/>
            <p:cNvSpPr>
              <a:spLocks/>
            </p:cNvSpPr>
            <p:nvPr/>
          </p:nvSpPr>
          <p:spPr bwMode="auto">
            <a:xfrm>
              <a:off x="3661878" y="4530539"/>
              <a:ext cx="208979"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7" name="Freeform 17"/>
            <p:cNvSpPr>
              <a:spLocks/>
            </p:cNvSpPr>
            <p:nvPr/>
          </p:nvSpPr>
          <p:spPr bwMode="auto">
            <a:xfrm>
              <a:off x="3870857" y="4342255"/>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28" name="Freeform 18"/>
            <p:cNvSpPr>
              <a:spLocks/>
            </p:cNvSpPr>
            <p:nvPr/>
          </p:nvSpPr>
          <p:spPr bwMode="auto">
            <a:xfrm>
              <a:off x="3870857" y="4342255"/>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31" name="Freeform 21"/>
            <p:cNvSpPr>
              <a:spLocks/>
            </p:cNvSpPr>
            <p:nvPr/>
          </p:nvSpPr>
          <p:spPr bwMode="auto">
            <a:xfrm>
              <a:off x="4195141"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2" name="Freeform 22"/>
            <p:cNvSpPr>
              <a:spLocks/>
            </p:cNvSpPr>
            <p:nvPr/>
          </p:nvSpPr>
          <p:spPr bwMode="auto">
            <a:xfrm>
              <a:off x="4195141"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35" name="Freeform 25"/>
            <p:cNvSpPr>
              <a:spLocks/>
            </p:cNvSpPr>
            <p:nvPr/>
          </p:nvSpPr>
          <p:spPr bwMode="auto">
            <a:xfrm>
              <a:off x="2436813" y="4342255"/>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6" name="Freeform 26"/>
            <p:cNvSpPr>
              <a:spLocks/>
            </p:cNvSpPr>
            <p:nvPr/>
          </p:nvSpPr>
          <p:spPr bwMode="auto">
            <a:xfrm>
              <a:off x="2436813" y="4342255"/>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38" name="Freeform 28"/>
            <p:cNvSpPr>
              <a:spLocks/>
            </p:cNvSpPr>
            <p:nvPr/>
          </p:nvSpPr>
          <p:spPr bwMode="auto">
            <a:xfrm>
              <a:off x="2753889"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9" name="Freeform 29"/>
            <p:cNvSpPr>
              <a:spLocks/>
            </p:cNvSpPr>
            <p:nvPr/>
          </p:nvSpPr>
          <p:spPr bwMode="auto">
            <a:xfrm>
              <a:off x="2753889"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41" name="Freeform 31"/>
            <p:cNvSpPr>
              <a:spLocks/>
            </p:cNvSpPr>
            <p:nvPr/>
          </p:nvSpPr>
          <p:spPr bwMode="auto">
            <a:xfrm>
              <a:off x="4389708" y="2296227"/>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42" name="Freeform 32"/>
            <p:cNvSpPr>
              <a:spLocks/>
            </p:cNvSpPr>
            <p:nvPr/>
          </p:nvSpPr>
          <p:spPr bwMode="auto">
            <a:xfrm>
              <a:off x="4389708" y="2296227"/>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45" name="Freeform 35"/>
            <p:cNvSpPr>
              <a:spLocks/>
            </p:cNvSpPr>
            <p:nvPr/>
          </p:nvSpPr>
          <p:spPr bwMode="auto">
            <a:xfrm>
              <a:off x="2919630" y="3670708"/>
              <a:ext cx="951227"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46" name="Freeform 36"/>
            <p:cNvSpPr>
              <a:spLocks/>
            </p:cNvSpPr>
            <p:nvPr/>
          </p:nvSpPr>
          <p:spPr bwMode="auto">
            <a:xfrm>
              <a:off x="2919630" y="3670708"/>
              <a:ext cx="951227"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48" name="Freeform 38"/>
            <p:cNvSpPr>
              <a:spLocks/>
            </p:cNvSpPr>
            <p:nvPr/>
          </p:nvSpPr>
          <p:spPr bwMode="auto">
            <a:xfrm>
              <a:off x="5348143" y="2578656"/>
              <a:ext cx="453992" cy="702930"/>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49" name="Freeform 39"/>
            <p:cNvSpPr>
              <a:spLocks/>
            </p:cNvSpPr>
            <p:nvPr/>
          </p:nvSpPr>
          <p:spPr bwMode="auto">
            <a:xfrm>
              <a:off x="5773310"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50" name="Freeform 43"/>
            <p:cNvSpPr>
              <a:spLocks/>
            </p:cNvSpPr>
            <p:nvPr/>
          </p:nvSpPr>
          <p:spPr bwMode="auto">
            <a:xfrm>
              <a:off x="5989498" y="2842255"/>
              <a:ext cx="1116973" cy="878662"/>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1" name="Freeform 44"/>
            <p:cNvSpPr>
              <a:spLocks/>
            </p:cNvSpPr>
            <p:nvPr/>
          </p:nvSpPr>
          <p:spPr bwMode="auto">
            <a:xfrm>
              <a:off x="5989498" y="2842255"/>
              <a:ext cx="1116973" cy="878662"/>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54" name="Freeform 47"/>
            <p:cNvSpPr>
              <a:spLocks/>
            </p:cNvSpPr>
            <p:nvPr/>
          </p:nvSpPr>
          <p:spPr bwMode="auto">
            <a:xfrm>
              <a:off x="5989498" y="4185353"/>
              <a:ext cx="1116973" cy="8849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5" name="Freeform 48"/>
            <p:cNvSpPr>
              <a:spLocks/>
            </p:cNvSpPr>
            <p:nvPr/>
          </p:nvSpPr>
          <p:spPr bwMode="auto">
            <a:xfrm>
              <a:off x="5989498" y="4185353"/>
              <a:ext cx="1116973" cy="8849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57" name="Line 50"/>
            <p:cNvSpPr>
              <a:spLocks noChangeShapeType="1"/>
            </p:cNvSpPr>
            <p:nvPr/>
          </p:nvSpPr>
          <p:spPr bwMode="auto">
            <a:xfrm>
              <a:off x="4829292" y="4624684"/>
              <a:ext cx="972843"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58" name="Freeform 51"/>
            <p:cNvSpPr>
              <a:spLocks/>
            </p:cNvSpPr>
            <p:nvPr/>
          </p:nvSpPr>
          <p:spPr bwMode="auto">
            <a:xfrm>
              <a:off x="5773310" y="4530539"/>
              <a:ext cx="216188" cy="188285"/>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59" name="Freeform 52"/>
            <p:cNvSpPr>
              <a:spLocks/>
            </p:cNvSpPr>
            <p:nvPr/>
          </p:nvSpPr>
          <p:spPr bwMode="auto">
            <a:xfrm>
              <a:off x="4670754" y="3557737"/>
              <a:ext cx="1131381" cy="106694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60" name="Freeform 53"/>
            <p:cNvSpPr>
              <a:spLocks/>
            </p:cNvSpPr>
            <p:nvPr/>
          </p:nvSpPr>
          <p:spPr bwMode="auto">
            <a:xfrm>
              <a:off x="5773310" y="4530539"/>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61" name="Freeform 67"/>
            <p:cNvSpPr>
              <a:spLocks/>
            </p:cNvSpPr>
            <p:nvPr/>
          </p:nvSpPr>
          <p:spPr bwMode="auto">
            <a:xfrm>
              <a:off x="4404120" y="2308779"/>
              <a:ext cx="122509"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2" name="Freeform 68"/>
            <p:cNvSpPr>
              <a:spLocks/>
            </p:cNvSpPr>
            <p:nvPr/>
          </p:nvSpPr>
          <p:spPr bwMode="auto">
            <a:xfrm>
              <a:off x="4404120" y="2308779"/>
              <a:ext cx="122509"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63" name="Freeform 69"/>
            <p:cNvSpPr>
              <a:spLocks/>
            </p:cNvSpPr>
            <p:nvPr/>
          </p:nvSpPr>
          <p:spPr bwMode="auto">
            <a:xfrm>
              <a:off x="4216757"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4" name="Freeform 70"/>
            <p:cNvSpPr>
              <a:spLocks/>
            </p:cNvSpPr>
            <p:nvPr/>
          </p:nvSpPr>
          <p:spPr bwMode="auto">
            <a:xfrm>
              <a:off x="4216757"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65" name="Freeform 72"/>
            <p:cNvSpPr>
              <a:spLocks/>
            </p:cNvSpPr>
            <p:nvPr/>
          </p:nvSpPr>
          <p:spPr bwMode="auto">
            <a:xfrm>
              <a:off x="3892478" y="4348533"/>
              <a:ext cx="122504"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6" name="Freeform 73"/>
            <p:cNvSpPr>
              <a:spLocks/>
            </p:cNvSpPr>
            <p:nvPr/>
          </p:nvSpPr>
          <p:spPr bwMode="auto">
            <a:xfrm>
              <a:off x="3892478" y="4348533"/>
              <a:ext cx="122504"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grpSp>
        <p:nvGrpSpPr>
          <p:cNvPr id="7" name="Group 179"/>
          <p:cNvGrpSpPr>
            <a:grpSpLocks/>
          </p:cNvGrpSpPr>
          <p:nvPr/>
        </p:nvGrpSpPr>
        <p:grpSpPr bwMode="auto">
          <a:xfrm>
            <a:off x="5867400" y="1433513"/>
            <a:ext cx="419100" cy="674687"/>
            <a:chOff x="5829300" y="2220913"/>
            <a:chExt cx="1457325" cy="2968625"/>
          </a:xfrm>
        </p:grpSpPr>
        <p:sp>
          <p:nvSpPr>
            <p:cNvPr id="169" name="Freeform 4"/>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0" name="Freeform 5"/>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72" name="Freeform 43"/>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3" name="Freeform 44"/>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76" name="Freeform 47"/>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7" name="Freeform 48"/>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grpSp>
        <p:nvGrpSpPr>
          <p:cNvPr id="8" name="Group 248"/>
          <p:cNvGrpSpPr>
            <a:grpSpLocks/>
          </p:cNvGrpSpPr>
          <p:nvPr/>
        </p:nvGrpSpPr>
        <p:grpSpPr bwMode="auto">
          <a:xfrm>
            <a:off x="7596188" y="4025900"/>
            <a:ext cx="1304925" cy="827088"/>
            <a:chOff x="904875" y="2220913"/>
            <a:chExt cx="6381750" cy="4375150"/>
          </a:xfrm>
        </p:grpSpPr>
        <p:grpSp>
          <p:nvGrpSpPr>
            <p:cNvPr id="15420" name="Group 242"/>
            <p:cNvGrpSpPr>
              <a:grpSpLocks/>
            </p:cNvGrpSpPr>
            <p:nvPr/>
          </p:nvGrpSpPr>
          <p:grpSpPr bwMode="auto">
            <a:xfrm>
              <a:off x="904875" y="2220913"/>
              <a:ext cx="6381750" cy="4162425"/>
              <a:chOff x="904875" y="2220913"/>
              <a:chExt cx="6381750" cy="4162425"/>
            </a:xfrm>
          </p:grpSpPr>
          <p:sp>
            <p:nvSpPr>
              <p:cNvPr id="181" name="Line 2"/>
              <p:cNvSpPr>
                <a:spLocks noChangeShapeType="1"/>
              </p:cNvSpPr>
              <p:nvPr/>
            </p:nvSpPr>
            <p:spPr bwMode="auto">
              <a:xfrm flipH="1">
                <a:off x="4359713" y="5109686"/>
                <a:ext cx="15527" cy="53744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182" name="Freeform 4"/>
              <p:cNvSpPr>
                <a:spLocks/>
              </p:cNvSpPr>
              <p:nvPr/>
            </p:nvSpPr>
            <p:spPr bwMode="auto">
              <a:xfrm>
                <a:off x="5827052" y="2220913"/>
                <a:ext cx="1459573" cy="2972749"/>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83" name="Freeform 5"/>
              <p:cNvSpPr>
                <a:spLocks/>
              </p:cNvSpPr>
              <p:nvPr/>
            </p:nvSpPr>
            <p:spPr bwMode="auto">
              <a:xfrm>
                <a:off x="5827052" y="2220913"/>
                <a:ext cx="1459573" cy="2972749"/>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85" name="Freeform 7"/>
              <p:cNvSpPr>
                <a:spLocks/>
              </p:cNvSpPr>
              <p:nvPr/>
            </p:nvSpPr>
            <p:spPr bwMode="auto">
              <a:xfrm>
                <a:off x="5151609" y="3279010"/>
                <a:ext cx="652150" cy="0"/>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86" name="Freeform 8"/>
              <p:cNvSpPr>
                <a:spLocks/>
              </p:cNvSpPr>
              <p:nvPr/>
            </p:nvSpPr>
            <p:spPr bwMode="auto">
              <a:xfrm>
                <a:off x="5772704" y="3186639"/>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87" name="Line 9"/>
              <p:cNvSpPr>
                <a:spLocks noChangeShapeType="1"/>
              </p:cNvSpPr>
              <p:nvPr/>
            </p:nvSpPr>
            <p:spPr bwMode="auto">
              <a:xfrm>
                <a:off x="3715329" y="3279010"/>
                <a:ext cx="287254"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88" name="Freeform 10"/>
              <p:cNvSpPr>
                <a:spLocks/>
              </p:cNvSpPr>
              <p:nvPr/>
            </p:nvSpPr>
            <p:spPr bwMode="auto">
              <a:xfrm>
                <a:off x="3979295" y="3186639"/>
                <a:ext cx="209617" cy="18474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89" name="Freeform 11"/>
              <p:cNvSpPr>
                <a:spLocks/>
              </p:cNvSpPr>
              <p:nvPr/>
            </p:nvSpPr>
            <p:spPr bwMode="auto">
              <a:xfrm>
                <a:off x="2372209" y="3279010"/>
                <a:ext cx="194095" cy="0"/>
              </a:xfrm>
              <a:custGeom>
                <a:avLst/>
                <a:gdLst>
                  <a:gd name="T0" fmla="*/ 0 w 471"/>
                  <a:gd name="T1" fmla="*/ 2147483647 h 6"/>
                  <a:gd name="T2" fmla="*/ 2147483647 w 471"/>
                  <a:gd name="T3" fmla="*/ 2147483647 h 6"/>
                  <a:gd name="T4" fmla="*/ 2147483647 w 471"/>
                  <a:gd name="T5" fmla="*/ 2147483647 h 6"/>
                  <a:gd name="T6" fmla="*/ 2147483647 w 471"/>
                  <a:gd name="T7" fmla="*/ 2147483647 h 6"/>
                  <a:gd name="T8" fmla="*/ 2147483647 w 471"/>
                  <a:gd name="T9" fmla="*/ 0 h 6"/>
                  <a:gd name="T10" fmla="*/ 2147483647 w 471"/>
                  <a:gd name="T11" fmla="*/ 0 h 6"/>
                  <a:gd name="T12" fmla="*/ 2147483647 w 471"/>
                  <a:gd name="T13" fmla="*/ 0 h 6"/>
                  <a:gd name="T14" fmla="*/ 0 60000 65536"/>
                  <a:gd name="T15" fmla="*/ 0 60000 65536"/>
                  <a:gd name="T16" fmla="*/ 0 60000 65536"/>
                  <a:gd name="T17" fmla="*/ 0 60000 65536"/>
                  <a:gd name="T18" fmla="*/ 0 60000 65536"/>
                  <a:gd name="T19" fmla="*/ 0 60000 65536"/>
                  <a:gd name="T20" fmla="*/ 0 60000 65536"/>
                  <a:gd name="T21" fmla="*/ 0 w 471"/>
                  <a:gd name="T22" fmla="*/ 0 h 6"/>
                  <a:gd name="T23" fmla="*/ 471 w 47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1" h="6">
                    <a:moveTo>
                      <a:pt x="0" y="6"/>
                    </a:moveTo>
                    <a:lnTo>
                      <a:pt x="285" y="6"/>
                    </a:lnTo>
                    <a:cubicBezTo>
                      <a:pt x="286" y="6"/>
                      <a:pt x="288" y="4"/>
                      <a:pt x="288" y="3"/>
                    </a:cubicBezTo>
                    <a:cubicBezTo>
                      <a:pt x="288" y="3"/>
                      <a:pt x="288" y="3"/>
                      <a:pt x="288" y="3"/>
                    </a:cubicBezTo>
                    <a:cubicBezTo>
                      <a:pt x="288" y="2"/>
                      <a:pt x="289" y="0"/>
                      <a:pt x="290" y="0"/>
                    </a:cubicBezTo>
                    <a:lnTo>
                      <a:pt x="471" y="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90" name="Freeform 12"/>
              <p:cNvSpPr>
                <a:spLocks/>
              </p:cNvSpPr>
              <p:nvPr/>
            </p:nvSpPr>
            <p:spPr bwMode="auto">
              <a:xfrm>
                <a:off x="2543010" y="3186639"/>
                <a:ext cx="209622" cy="18474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91" name="Freeform 13"/>
              <p:cNvSpPr>
                <a:spLocks/>
              </p:cNvSpPr>
              <p:nvPr/>
            </p:nvSpPr>
            <p:spPr bwMode="auto">
              <a:xfrm>
                <a:off x="3870603" y="3950818"/>
                <a:ext cx="481349" cy="226738"/>
              </a:xfrm>
              <a:custGeom>
                <a:avLst/>
                <a:gdLst>
                  <a:gd name="T0" fmla="*/ 0 w 1152"/>
                  <a:gd name="T1" fmla="*/ 0 h 603"/>
                  <a:gd name="T2" fmla="*/ 2147483647 w 1152"/>
                  <a:gd name="T3" fmla="*/ 0 h 603"/>
                  <a:gd name="T4" fmla="*/ 2147483647 w 1152"/>
                  <a:gd name="T5" fmla="*/ 2147483647 h 603"/>
                  <a:gd name="T6" fmla="*/ 2147483647 w 1152"/>
                  <a:gd name="T7" fmla="*/ 2147483647 h 603"/>
                  <a:gd name="T8" fmla="*/ 2147483647 w 1152"/>
                  <a:gd name="T9" fmla="*/ 2147483647 h 603"/>
                  <a:gd name="T10" fmla="*/ 0 60000 65536"/>
                  <a:gd name="T11" fmla="*/ 0 60000 65536"/>
                  <a:gd name="T12" fmla="*/ 0 60000 65536"/>
                  <a:gd name="T13" fmla="*/ 0 60000 65536"/>
                  <a:gd name="T14" fmla="*/ 0 60000 65536"/>
                  <a:gd name="T15" fmla="*/ 0 w 1152"/>
                  <a:gd name="T16" fmla="*/ 0 h 603"/>
                  <a:gd name="T17" fmla="*/ 1152 w 1152"/>
                  <a:gd name="T18" fmla="*/ 603 h 603"/>
                </a:gdLst>
                <a:ahLst/>
                <a:cxnLst>
                  <a:cxn ang="T10">
                    <a:pos x="T0" y="T1"/>
                  </a:cxn>
                  <a:cxn ang="T11">
                    <a:pos x="T2" y="T3"/>
                  </a:cxn>
                  <a:cxn ang="T12">
                    <a:pos x="T4" y="T5"/>
                  </a:cxn>
                  <a:cxn ang="T13">
                    <a:pos x="T6" y="T7"/>
                  </a:cxn>
                  <a:cxn ang="T14">
                    <a:pos x="T8" y="T9"/>
                  </a:cxn>
                </a:cxnLst>
                <a:rect l="T15" t="T16" r="T17" b="T18"/>
                <a:pathLst>
                  <a:path w="1152" h="603">
                    <a:moveTo>
                      <a:pt x="0" y="0"/>
                    </a:moveTo>
                    <a:lnTo>
                      <a:pt x="1056" y="0"/>
                    </a:lnTo>
                    <a:cubicBezTo>
                      <a:pt x="1109" y="0"/>
                      <a:pt x="1152" y="43"/>
                      <a:pt x="1152" y="96"/>
                    </a:cubicBezTo>
                    <a:cubicBezTo>
                      <a:pt x="1152" y="96"/>
                      <a:pt x="1152" y="96"/>
                      <a:pt x="1152" y="96"/>
                    </a:cubicBezTo>
                    <a:lnTo>
                      <a:pt x="1152" y="603"/>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92" name="Freeform 14"/>
              <p:cNvSpPr>
                <a:spLocks/>
              </p:cNvSpPr>
              <p:nvPr/>
            </p:nvSpPr>
            <p:spPr bwMode="auto">
              <a:xfrm>
                <a:off x="4243260" y="4152360"/>
                <a:ext cx="217383" cy="193147"/>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93" name="Line 15"/>
              <p:cNvSpPr>
                <a:spLocks noChangeShapeType="1"/>
              </p:cNvSpPr>
              <p:nvPr/>
            </p:nvSpPr>
            <p:spPr bwMode="auto">
              <a:xfrm>
                <a:off x="3397016" y="4622625"/>
                <a:ext cx="287259" cy="840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94" name="Freeform 16"/>
              <p:cNvSpPr>
                <a:spLocks/>
              </p:cNvSpPr>
              <p:nvPr/>
            </p:nvSpPr>
            <p:spPr bwMode="auto">
              <a:xfrm>
                <a:off x="3660981" y="4530254"/>
                <a:ext cx="209622"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95" name="Freeform 17"/>
              <p:cNvSpPr>
                <a:spLocks/>
              </p:cNvSpPr>
              <p:nvPr/>
            </p:nvSpPr>
            <p:spPr bwMode="auto">
              <a:xfrm>
                <a:off x="3870603"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96" name="Freeform 18"/>
              <p:cNvSpPr>
                <a:spLocks/>
              </p:cNvSpPr>
              <p:nvPr/>
            </p:nvSpPr>
            <p:spPr bwMode="auto">
              <a:xfrm>
                <a:off x="3870603"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99" name="Freeform 21"/>
              <p:cNvSpPr>
                <a:spLocks/>
              </p:cNvSpPr>
              <p:nvPr/>
            </p:nvSpPr>
            <p:spPr bwMode="auto">
              <a:xfrm>
                <a:off x="418891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00" name="Freeform 22"/>
              <p:cNvSpPr>
                <a:spLocks/>
              </p:cNvSpPr>
              <p:nvPr/>
            </p:nvSpPr>
            <p:spPr bwMode="auto">
              <a:xfrm>
                <a:off x="418891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03" name="Freeform 25"/>
              <p:cNvSpPr>
                <a:spLocks/>
              </p:cNvSpPr>
              <p:nvPr/>
            </p:nvSpPr>
            <p:spPr bwMode="auto">
              <a:xfrm>
                <a:off x="2434319"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04" name="Freeform 26"/>
              <p:cNvSpPr>
                <a:spLocks/>
              </p:cNvSpPr>
              <p:nvPr/>
            </p:nvSpPr>
            <p:spPr bwMode="auto">
              <a:xfrm>
                <a:off x="2434319"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06" name="Freeform 28"/>
              <p:cNvSpPr>
                <a:spLocks/>
              </p:cNvSpPr>
              <p:nvPr/>
            </p:nvSpPr>
            <p:spPr bwMode="auto">
              <a:xfrm>
                <a:off x="275263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07" name="Freeform 29"/>
              <p:cNvSpPr>
                <a:spLocks/>
              </p:cNvSpPr>
              <p:nvPr/>
            </p:nvSpPr>
            <p:spPr bwMode="auto">
              <a:xfrm>
                <a:off x="275263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09" name="Freeform 31"/>
              <p:cNvSpPr>
                <a:spLocks/>
              </p:cNvSpPr>
              <p:nvPr/>
            </p:nvSpPr>
            <p:spPr bwMode="auto">
              <a:xfrm>
                <a:off x="4390768" y="2296494"/>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10" name="Freeform 32"/>
              <p:cNvSpPr>
                <a:spLocks/>
              </p:cNvSpPr>
              <p:nvPr/>
            </p:nvSpPr>
            <p:spPr bwMode="auto">
              <a:xfrm>
                <a:off x="4390768" y="2296494"/>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13" name="Freeform 35"/>
              <p:cNvSpPr>
                <a:spLocks/>
              </p:cNvSpPr>
              <p:nvPr/>
            </p:nvSpPr>
            <p:spPr bwMode="auto">
              <a:xfrm>
                <a:off x="2915667" y="3673700"/>
                <a:ext cx="954936"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14" name="Freeform 36"/>
              <p:cNvSpPr>
                <a:spLocks/>
              </p:cNvSpPr>
              <p:nvPr/>
            </p:nvSpPr>
            <p:spPr bwMode="auto">
              <a:xfrm>
                <a:off x="2915667" y="3673700"/>
                <a:ext cx="954936"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16" name="Freeform 38"/>
              <p:cNvSpPr>
                <a:spLocks/>
              </p:cNvSpPr>
              <p:nvPr/>
            </p:nvSpPr>
            <p:spPr bwMode="auto">
              <a:xfrm>
                <a:off x="5353465" y="2582012"/>
                <a:ext cx="450294" cy="696998"/>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17" name="Freeform 39"/>
              <p:cNvSpPr>
                <a:spLocks/>
              </p:cNvSpPr>
              <p:nvPr/>
            </p:nvSpPr>
            <p:spPr bwMode="auto">
              <a:xfrm>
                <a:off x="5772704" y="3186639"/>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18" name="Freeform 40"/>
              <p:cNvSpPr>
                <a:spLocks/>
              </p:cNvSpPr>
              <p:nvPr/>
            </p:nvSpPr>
            <p:spPr bwMode="auto">
              <a:xfrm>
                <a:off x="904875" y="2917916"/>
                <a:ext cx="1467334" cy="730588"/>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19" name="Freeform 41"/>
              <p:cNvSpPr>
                <a:spLocks/>
              </p:cNvSpPr>
              <p:nvPr/>
            </p:nvSpPr>
            <p:spPr bwMode="auto">
              <a:xfrm>
                <a:off x="904875" y="2917916"/>
                <a:ext cx="1467334" cy="730588"/>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21" name="Freeform 43"/>
              <p:cNvSpPr>
                <a:spLocks/>
              </p:cNvSpPr>
              <p:nvPr/>
            </p:nvSpPr>
            <p:spPr bwMode="auto">
              <a:xfrm>
                <a:off x="5990087" y="2842335"/>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22" name="Freeform 44"/>
              <p:cNvSpPr>
                <a:spLocks/>
              </p:cNvSpPr>
              <p:nvPr/>
            </p:nvSpPr>
            <p:spPr bwMode="auto">
              <a:xfrm>
                <a:off x="5990087" y="2842335"/>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25" name="Freeform 47"/>
              <p:cNvSpPr>
                <a:spLocks/>
              </p:cNvSpPr>
              <p:nvPr/>
            </p:nvSpPr>
            <p:spPr bwMode="auto">
              <a:xfrm>
                <a:off x="5990087" y="4185950"/>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26" name="Freeform 48"/>
              <p:cNvSpPr>
                <a:spLocks/>
              </p:cNvSpPr>
              <p:nvPr/>
            </p:nvSpPr>
            <p:spPr bwMode="auto">
              <a:xfrm>
                <a:off x="5990087" y="4185950"/>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28" name="Line 50"/>
              <p:cNvSpPr>
                <a:spLocks noChangeShapeType="1"/>
              </p:cNvSpPr>
              <p:nvPr/>
            </p:nvSpPr>
            <p:spPr bwMode="auto">
              <a:xfrm>
                <a:off x="4833300" y="4622625"/>
                <a:ext cx="962697" cy="840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229" name="Freeform 51"/>
              <p:cNvSpPr>
                <a:spLocks/>
              </p:cNvSpPr>
              <p:nvPr/>
            </p:nvSpPr>
            <p:spPr bwMode="auto">
              <a:xfrm>
                <a:off x="5772704" y="4530254"/>
                <a:ext cx="217383" cy="193142"/>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30" name="Freeform 52"/>
              <p:cNvSpPr>
                <a:spLocks/>
              </p:cNvSpPr>
              <p:nvPr/>
            </p:nvSpPr>
            <p:spPr bwMode="auto">
              <a:xfrm>
                <a:off x="4670260" y="3564528"/>
                <a:ext cx="1125737" cy="106649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31" name="Freeform 53"/>
              <p:cNvSpPr>
                <a:spLocks/>
              </p:cNvSpPr>
              <p:nvPr/>
            </p:nvSpPr>
            <p:spPr bwMode="auto">
              <a:xfrm>
                <a:off x="5772704" y="4530254"/>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32" name="Freeform 55"/>
              <p:cNvSpPr>
                <a:spLocks/>
              </p:cNvSpPr>
              <p:nvPr/>
            </p:nvSpPr>
            <p:spPr bwMode="auto">
              <a:xfrm>
                <a:off x="3505707" y="5638737"/>
                <a:ext cx="1467339" cy="747383"/>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33" name="Freeform 56"/>
              <p:cNvSpPr>
                <a:spLocks/>
              </p:cNvSpPr>
              <p:nvPr/>
            </p:nvSpPr>
            <p:spPr bwMode="auto">
              <a:xfrm>
                <a:off x="3505707" y="5655532"/>
                <a:ext cx="1467339" cy="730588"/>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35" name="Freeform 67"/>
              <p:cNvSpPr>
                <a:spLocks/>
              </p:cNvSpPr>
              <p:nvPr/>
            </p:nvSpPr>
            <p:spPr bwMode="auto">
              <a:xfrm>
                <a:off x="4406295" y="2313289"/>
                <a:ext cx="116458"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36" name="Freeform 68"/>
              <p:cNvSpPr>
                <a:spLocks/>
              </p:cNvSpPr>
              <p:nvPr/>
            </p:nvSpPr>
            <p:spPr bwMode="auto">
              <a:xfrm>
                <a:off x="4406295" y="2313289"/>
                <a:ext cx="116458"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37" name="Freeform 69"/>
              <p:cNvSpPr>
                <a:spLocks/>
              </p:cNvSpPr>
              <p:nvPr/>
            </p:nvSpPr>
            <p:spPr bwMode="auto">
              <a:xfrm>
                <a:off x="4212205" y="3018687"/>
                <a:ext cx="124219"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38" name="Freeform 70"/>
              <p:cNvSpPr>
                <a:spLocks/>
              </p:cNvSpPr>
              <p:nvPr/>
            </p:nvSpPr>
            <p:spPr bwMode="auto">
              <a:xfrm>
                <a:off x="4212205" y="3018687"/>
                <a:ext cx="124219"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39" name="Freeform 72"/>
              <p:cNvSpPr>
                <a:spLocks/>
              </p:cNvSpPr>
              <p:nvPr/>
            </p:nvSpPr>
            <p:spPr bwMode="auto">
              <a:xfrm>
                <a:off x="3893892" y="4345507"/>
                <a:ext cx="124219" cy="109166"/>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40" name="Freeform 73"/>
              <p:cNvSpPr>
                <a:spLocks/>
              </p:cNvSpPr>
              <p:nvPr/>
            </p:nvSpPr>
            <p:spPr bwMode="auto">
              <a:xfrm>
                <a:off x="3893892" y="4345507"/>
                <a:ext cx="124219" cy="109166"/>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42" name="Freeform 76"/>
              <p:cNvSpPr>
                <a:spLocks/>
              </p:cNvSpPr>
              <p:nvPr/>
            </p:nvSpPr>
            <p:spPr bwMode="auto">
              <a:xfrm flipV="1">
                <a:off x="4266549" y="4874553"/>
                <a:ext cx="209622" cy="235133"/>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sp>
          <p:nvSpPr>
            <p:cNvPr id="244" name="Line 2"/>
            <p:cNvSpPr>
              <a:spLocks noChangeShapeType="1"/>
            </p:cNvSpPr>
            <p:nvPr/>
          </p:nvSpPr>
          <p:spPr bwMode="auto">
            <a:xfrm flipH="1">
              <a:off x="6564600" y="5319628"/>
              <a:ext cx="23294" cy="53744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245" name="Freeform 55"/>
            <p:cNvSpPr>
              <a:spLocks/>
            </p:cNvSpPr>
            <p:nvPr/>
          </p:nvSpPr>
          <p:spPr bwMode="auto">
            <a:xfrm>
              <a:off x="5718360" y="5848674"/>
              <a:ext cx="1459573" cy="747389"/>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46" name="Freeform 56"/>
            <p:cNvSpPr>
              <a:spLocks/>
            </p:cNvSpPr>
            <p:nvPr/>
          </p:nvSpPr>
          <p:spPr bwMode="auto">
            <a:xfrm>
              <a:off x="5718360" y="5865470"/>
              <a:ext cx="1459573" cy="730593"/>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48" name="Freeform 76"/>
            <p:cNvSpPr>
              <a:spLocks/>
            </p:cNvSpPr>
            <p:nvPr/>
          </p:nvSpPr>
          <p:spPr bwMode="auto">
            <a:xfrm flipV="1">
              <a:off x="6479202" y="5092891"/>
              <a:ext cx="209617" cy="226738"/>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nvGrpSpPr>
          <p:cNvPr id="10" name="Group 319"/>
          <p:cNvGrpSpPr>
            <a:grpSpLocks/>
          </p:cNvGrpSpPr>
          <p:nvPr/>
        </p:nvGrpSpPr>
        <p:grpSpPr bwMode="auto">
          <a:xfrm>
            <a:off x="7308850" y="5249863"/>
            <a:ext cx="1606550" cy="762000"/>
            <a:chOff x="298450" y="2133600"/>
            <a:chExt cx="8555038" cy="3776663"/>
          </a:xfrm>
        </p:grpSpPr>
        <p:sp>
          <p:nvSpPr>
            <p:cNvPr id="313" name="Freeform 28"/>
            <p:cNvSpPr>
              <a:spLocks/>
            </p:cNvSpPr>
            <p:nvPr/>
          </p:nvSpPr>
          <p:spPr bwMode="auto">
            <a:xfrm>
              <a:off x="4263189" y="4037668"/>
              <a:ext cx="963710"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0066FF"/>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14" name="Freeform 29"/>
            <p:cNvSpPr>
              <a:spLocks/>
            </p:cNvSpPr>
            <p:nvPr/>
          </p:nvSpPr>
          <p:spPr bwMode="auto">
            <a:xfrm>
              <a:off x="4263189" y="4037668"/>
              <a:ext cx="963710"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grpSp>
          <p:nvGrpSpPr>
            <p:cNvPr id="15372" name="Group 318"/>
            <p:cNvGrpSpPr>
              <a:grpSpLocks/>
            </p:cNvGrpSpPr>
            <p:nvPr/>
          </p:nvGrpSpPr>
          <p:grpSpPr bwMode="auto">
            <a:xfrm>
              <a:off x="298450" y="2133600"/>
              <a:ext cx="8555038" cy="3776663"/>
              <a:chOff x="298450" y="2133600"/>
              <a:chExt cx="8555038" cy="3776663"/>
            </a:xfrm>
          </p:grpSpPr>
          <p:sp>
            <p:nvSpPr>
              <p:cNvPr id="308" name="Line 2"/>
              <p:cNvSpPr>
                <a:spLocks noChangeShapeType="1"/>
              </p:cNvSpPr>
              <p:nvPr/>
            </p:nvSpPr>
            <p:spPr bwMode="auto">
              <a:xfrm>
                <a:off x="4761948" y="4863810"/>
                <a:ext cx="0" cy="322592"/>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312" name="Freeform 76"/>
              <p:cNvSpPr>
                <a:spLocks/>
              </p:cNvSpPr>
              <p:nvPr/>
            </p:nvSpPr>
            <p:spPr bwMode="auto">
              <a:xfrm flipV="1">
                <a:off x="4652054" y="4635639"/>
                <a:ext cx="211337" cy="228171"/>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nvGrpSpPr>
              <p:cNvPr id="15375" name="Group 317"/>
              <p:cNvGrpSpPr>
                <a:grpSpLocks/>
              </p:cNvGrpSpPr>
              <p:nvPr/>
            </p:nvGrpSpPr>
            <p:grpSpPr bwMode="auto">
              <a:xfrm>
                <a:off x="298450" y="2133600"/>
                <a:ext cx="8555038" cy="3776663"/>
                <a:chOff x="298450" y="2133600"/>
                <a:chExt cx="8555038" cy="3776663"/>
              </a:xfrm>
            </p:grpSpPr>
            <p:grpSp>
              <p:nvGrpSpPr>
                <p:cNvPr id="15376" name="Group 306"/>
                <p:cNvGrpSpPr>
                  <a:grpSpLocks/>
                </p:cNvGrpSpPr>
                <p:nvPr/>
              </p:nvGrpSpPr>
              <p:grpSpPr bwMode="auto">
                <a:xfrm>
                  <a:off x="298450" y="2133600"/>
                  <a:ext cx="8555038" cy="3676650"/>
                  <a:chOff x="298450" y="2133600"/>
                  <a:chExt cx="8555038" cy="3676650"/>
                </a:xfrm>
              </p:grpSpPr>
              <p:sp>
                <p:nvSpPr>
                  <p:cNvPr id="250" name="AutoShape 3"/>
                  <p:cNvSpPr>
                    <a:spLocks noChangeAspect="1" noChangeArrowheads="1" noTextEdit="1"/>
                  </p:cNvSpPr>
                  <p:nvPr/>
                </p:nvSpPr>
                <p:spPr bwMode="auto">
                  <a:xfrm>
                    <a:off x="611236" y="2133600"/>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251" name="Freeform 4"/>
                  <p:cNvSpPr>
                    <a:spLocks/>
                  </p:cNvSpPr>
                  <p:nvPr/>
                </p:nvSpPr>
                <p:spPr bwMode="auto">
                  <a:xfrm>
                    <a:off x="7382562" y="2228017"/>
                    <a:ext cx="1462475" cy="2966251"/>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52" name="Freeform 5"/>
                  <p:cNvSpPr>
                    <a:spLocks/>
                  </p:cNvSpPr>
                  <p:nvPr/>
                </p:nvSpPr>
                <p:spPr bwMode="auto">
                  <a:xfrm>
                    <a:off x="7382562" y="2228017"/>
                    <a:ext cx="1462475" cy="2966251"/>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54" name="Freeform 7"/>
                  <p:cNvSpPr>
                    <a:spLocks/>
                  </p:cNvSpPr>
                  <p:nvPr/>
                </p:nvSpPr>
                <p:spPr bwMode="auto">
                  <a:xfrm>
                    <a:off x="6706275" y="3282335"/>
                    <a:ext cx="650929" cy="0"/>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55" name="Freeform 8"/>
                  <p:cNvSpPr>
                    <a:spLocks/>
                  </p:cNvSpPr>
                  <p:nvPr/>
                </p:nvSpPr>
                <p:spPr bwMode="auto">
                  <a:xfrm>
                    <a:off x="7331841" y="3187918"/>
                    <a:ext cx="21134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56" name="Freeform 10"/>
                  <p:cNvSpPr>
                    <a:spLocks/>
                  </p:cNvSpPr>
                  <p:nvPr/>
                </p:nvSpPr>
                <p:spPr bwMode="auto">
                  <a:xfrm>
                    <a:off x="5531228" y="3187918"/>
                    <a:ext cx="21979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57" name="Freeform 11"/>
                  <p:cNvSpPr>
                    <a:spLocks/>
                  </p:cNvSpPr>
                  <p:nvPr/>
                </p:nvSpPr>
                <p:spPr bwMode="auto">
                  <a:xfrm>
                    <a:off x="2073705" y="3258728"/>
                    <a:ext cx="194435" cy="0"/>
                  </a:xfrm>
                  <a:custGeom>
                    <a:avLst/>
                    <a:gdLst>
                      <a:gd name="T0" fmla="*/ 0 w 471"/>
                      <a:gd name="T1" fmla="*/ 2147483647 h 6"/>
                      <a:gd name="T2" fmla="*/ 2147483647 w 471"/>
                      <a:gd name="T3" fmla="*/ 2147483647 h 6"/>
                      <a:gd name="T4" fmla="*/ 2147483647 w 471"/>
                      <a:gd name="T5" fmla="*/ 2147483647 h 6"/>
                      <a:gd name="T6" fmla="*/ 2147483647 w 471"/>
                      <a:gd name="T7" fmla="*/ 2147483647 h 6"/>
                      <a:gd name="T8" fmla="*/ 2147483647 w 471"/>
                      <a:gd name="T9" fmla="*/ 0 h 6"/>
                      <a:gd name="T10" fmla="*/ 2147483647 w 471"/>
                      <a:gd name="T11" fmla="*/ 0 h 6"/>
                      <a:gd name="T12" fmla="*/ 2147483647 w 471"/>
                      <a:gd name="T13" fmla="*/ 0 h 6"/>
                      <a:gd name="T14" fmla="*/ 0 60000 65536"/>
                      <a:gd name="T15" fmla="*/ 0 60000 65536"/>
                      <a:gd name="T16" fmla="*/ 0 60000 65536"/>
                      <a:gd name="T17" fmla="*/ 0 60000 65536"/>
                      <a:gd name="T18" fmla="*/ 0 60000 65536"/>
                      <a:gd name="T19" fmla="*/ 0 60000 65536"/>
                      <a:gd name="T20" fmla="*/ 0 60000 65536"/>
                      <a:gd name="T21" fmla="*/ 0 w 471"/>
                      <a:gd name="T22" fmla="*/ 0 h 6"/>
                      <a:gd name="T23" fmla="*/ 471 w 47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1" h="6">
                        <a:moveTo>
                          <a:pt x="0" y="6"/>
                        </a:moveTo>
                        <a:lnTo>
                          <a:pt x="285" y="6"/>
                        </a:lnTo>
                        <a:cubicBezTo>
                          <a:pt x="286" y="6"/>
                          <a:pt x="288" y="4"/>
                          <a:pt x="288" y="3"/>
                        </a:cubicBezTo>
                        <a:cubicBezTo>
                          <a:pt x="288" y="3"/>
                          <a:pt x="288" y="3"/>
                          <a:pt x="288" y="3"/>
                        </a:cubicBezTo>
                        <a:cubicBezTo>
                          <a:pt x="288" y="2"/>
                          <a:pt x="289" y="0"/>
                          <a:pt x="290" y="0"/>
                        </a:cubicBezTo>
                        <a:lnTo>
                          <a:pt x="471" y="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58" name="Freeform 12"/>
                  <p:cNvSpPr>
                    <a:spLocks/>
                  </p:cNvSpPr>
                  <p:nvPr/>
                </p:nvSpPr>
                <p:spPr bwMode="auto">
                  <a:xfrm>
                    <a:off x="2158241" y="3180048"/>
                    <a:ext cx="21979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59" name="Freeform 21"/>
                  <p:cNvSpPr>
                    <a:spLocks/>
                  </p:cNvSpPr>
                  <p:nvPr/>
                </p:nvSpPr>
                <p:spPr bwMode="auto">
                  <a:xfrm>
                    <a:off x="5751021" y="2999085"/>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60" name="Freeform 22"/>
                  <p:cNvSpPr>
                    <a:spLocks/>
                  </p:cNvSpPr>
                  <p:nvPr/>
                </p:nvSpPr>
                <p:spPr bwMode="auto">
                  <a:xfrm>
                    <a:off x="5751021" y="2999085"/>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63" name="Freeform 28"/>
                  <p:cNvSpPr>
                    <a:spLocks/>
                  </p:cNvSpPr>
                  <p:nvPr/>
                </p:nvSpPr>
                <p:spPr bwMode="auto">
                  <a:xfrm>
                    <a:off x="2378034" y="2991215"/>
                    <a:ext cx="955259"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0066FF"/>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64" name="Freeform 29"/>
                  <p:cNvSpPr>
                    <a:spLocks/>
                  </p:cNvSpPr>
                  <p:nvPr/>
                </p:nvSpPr>
                <p:spPr bwMode="auto">
                  <a:xfrm>
                    <a:off x="2378034" y="2991215"/>
                    <a:ext cx="955259"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66" name="Freeform 39"/>
                  <p:cNvSpPr>
                    <a:spLocks/>
                  </p:cNvSpPr>
                  <p:nvPr/>
                </p:nvSpPr>
                <p:spPr bwMode="auto">
                  <a:xfrm>
                    <a:off x="7331841" y="3187918"/>
                    <a:ext cx="21134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67" name="Freeform 40"/>
                  <p:cNvSpPr>
                    <a:spLocks/>
                  </p:cNvSpPr>
                  <p:nvPr/>
                </p:nvSpPr>
                <p:spPr bwMode="auto">
                  <a:xfrm>
                    <a:off x="611236" y="2896798"/>
                    <a:ext cx="1462469" cy="731731"/>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68" name="Freeform 41"/>
                  <p:cNvSpPr>
                    <a:spLocks/>
                  </p:cNvSpPr>
                  <p:nvPr/>
                </p:nvSpPr>
                <p:spPr bwMode="auto">
                  <a:xfrm>
                    <a:off x="611236" y="2896798"/>
                    <a:ext cx="1462469" cy="731731"/>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70" name="Freeform 43"/>
                  <p:cNvSpPr>
                    <a:spLocks/>
                  </p:cNvSpPr>
                  <p:nvPr/>
                </p:nvSpPr>
                <p:spPr bwMode="auto">
                  <a:xfrm>
                    <a:off x="7543183" y="2849590"/>
                    <a:ext cx="1115875" cy="87335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71" name="Freeform 44"/>
                  <p:cNvSpPr>
                    <a:spLocks/>
                  </p:cNvSpPr>
                  <p:nvPr/>
                </p:nvSpPr>
                <p:spPr bwMode="auto">
                  <a:xfrm>
                    <a:off x="7543183" y="2849590"/>
                    <a:ext cx="1115875" cy="87335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74" name="Freeform 47"/>
                  <p:cNvSpPr>
                    <a:spLocks/>
                  </p:cNvSpPr>
                  <p:nvPr/>
                </p:nvSpPr>
                <p:spPr bwMode="auto">
                  <a:xfrm>
                    <a:off x="7543183" y="4187158"/>
                    <a:ext cx="1115875" cy="88122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75" name="Freeform 48"/>
                  <p:cNvSpPr>
                    <a:spLocks/>
                  </p:cNvSpPr>
                  <p:nvPr/>
                </p:nvSpPr>
                <p:spPr bwMode="auto">
                  <a:xfrm>
                    <a:off x="7543183" y="4187158"/>
                    <a:ext cx="1115875" cy="88122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77" name="Freeform 51"/>
                  <p:cNvSpPr>
                    <a:spLocks/>
                  </p:cNvSpPr>
                  <p:nvPr/>
                </p:nvSpPr>
                <p:spPr bwMode="auto">
                  <a:xfrm>
                    <a:off x="7331841" y="4533352"/>
                    <a:ext cx="211343" cy="188833"/>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78" name="Freeform 52"/>
                  <p:cNvSpPr>
                    <a:spLocks/>
                  </p:cNvSpPr>
                  <p:nvPr/>
                </p:nvSpPr>
                <p:spPr bwMode="auto">
                  <a:xfrm>
                    <a:off x="6224423" y="3565584"/>
                    <a:ext cx="1132782" cy="1062184"/>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79" name="Freeform 53"/>
                  <p:cNvSpPr>
                    <a:spLocks/>
                  </p:cNvSpPr>
                  <p:nvPr/>
                </p:nvSpPr>
                <p:spPr bwMode="auto">
                  <a:xfrm>
                    <a:off x="7331841" y="4533352"/>
                    <a:ext cx="21134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80" name="Freeform 61"/>
                  <p:cNvSpPr>
                    <a:spLocks/>
                  </p:cNvSpPr>
                  <p:nvPr/>
                </p:nvSpPr>
                <p:spPr bwMode="auto">
                  <a:xfrm>
                    <a:off x="1067730" y="2684363"/>
                    <a:ext cx="659380" cy="291115"/>
                  </a:xfrm>
                  <a:custGeom>
                    <a:avLst/>
                    <a:gdLst>
                      <a:gd name="T0" fmla="*/ 2147483647 w 1601"/>
                      <a:gd name="T1" fmla="*/ 2147483647 h 789"/>
                      <a:gd name="T2" fmla="*/ 0 w 1601"/>
                      <a:gd name="T3" fmla="*/ 2147483647 h 789"/>
                      <a:gd name="T4" fmla="*/ 0 w 1601"/>
                      <a:gd name="T5" fmla="*/ 2147483647 h 789"/>
                      <a:gd name="T6" fmla="*/ 0 w 1601"/>
                      <a:gd name="T7" fmla="*/ 2147483647 h 789"/>
                      <a:gd name="T8" fmla="*/ 2147483647 w 1601"/>
                      <a:gd name="T9" fmla="*/ 0 h 789"/>
                      <a:gd name="T10" fmla="*/ 2147483647 w 1601"/>
                      <a:gd name="T11" fmla="*/ 0 h 789"/>
                      <a:gd name="T12" fmla="*/ 2147483647 w 1601"/>
                      <a:gd name="T13" fmla="*/ 0 h 789"/>
                      <a:gd name="T14" fmla="*/ 2147483647 w 1601"/>
                      <a:gd name="T15" fmla="*/ 2147483647 h 789"/>
                      <a:gd name="T16" fmla="*/ 2147483647 w 1601"/>
                      <a:gd name="T17" fmla="*/ 2147483647 h 789"/>
                      <a:gd name="T18" fmla="*/ 2147483647 w 1601"/>
                      <a:gd name="T19" fmla="*/ 2147483647 h 789"/>
                      <a:gd name="T20" fmla="*/ 2147483647 w 1601"/>
                      <a:gd name="T21" fmla="*/ 2147483647 h 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1"/>
                      <a:gd name="T34" fmla="*/ 0 h 789"/>
                      <a:gd name="T35" fmla="*/ 1601 w 1601"/>
                      <a:gd name="T36" fmla="*/ 789 h 7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1" h="789">
                        <a:moveTo>
                          <a:pt x="302" y="789"/>
                        </a:moveTo>
                        <a:cubicBezTo>
                          <a:pt x="135" y="789"/>
                          <a:pt x="0" y="654"/>
                          <a:pt x="0" y="487"/>
                        </a:cubicBezTo>
                        <a:lnTo>
                          <a:pt x="0" y="303"/>
                        </a:lnTo>
                        <a:cubicBezTo>
                          <a:pt x="0" y="136"/>
                          <a:pt x="135" y="0"/>
                          <a:pt x="302" y="0"/>
                        </a:cubicBezTo>
                        <a:lnTo>
                          <a:pt x="1299" y="0"/>
                        </a:lnTo>
                        <a:cubicBezTo>
                          <a:pt x="1466" y="0"/>
                          <a:pt x="1601" y="136"/>
                          <a:pt x="1601" y="303"/>
                        </a:cubicBezTo>
                        <a:lnTo>
                          <a:pt x="1601" y="487"/>
                        </a:lnTo>
                        <a:cubicBezTo>
                          <a:pt x="1601" y="654"/>
                          <a:pt x="1466" y="789"/>
                          <a:pt x="1299" y="789"/>
                        </a:cubicBezTo>
                        <a:lnTo>
                          <a:pt x="302" y="789"/>
                        </a:ln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81" name="Freeform 62"/>
                  <p:cNvSpPr>
                    <a:spLocks/>
                  </p:cNvSpPr>
                  <p:nvPr/>
                </p:nvSpPr>
                <p:spPr bwMode="auto">
                  <a:xfrm>
                    <a:off x="1067730" y="2684363"/>
                    <a:ext cx="659380" cy="291115"/>
                  </a:xfrm>
                  <a:custGeom>
                    <a:avLst/>
                    <a:gdLst>
                      <a:gd name="T0" fmla="*/ 2147483647 w 1601"/>
                      <a:gd name="T1" fmla="*/ 2147483647 h 789"/>
                      <a:gd name="T2" fmla="*/ 0 w 1601"/>
                      <a:gd name="T3" fmla="*/ 2147483647 h 789"/>
                      <a:gd name="T4" fmla="*/ 0 w 1601"/>
                      <a:gd name="T5" fmla="*/ 2147483647 h 789"/>
                      <a:gd name="T6" fmla="*/ 0 w 1601"/>
                      <a:gd name="T7" fmla="*/ 2147483647 h 789"/>
                      <a:gd name="T8" fmla="*/ 2147483647 w 1601"/>
                      <a:gd name="T9" fmla="*/ 0 h 789"/>
                      <a:gd name="T10" fmla="*/ 2147483647 w 1601"/>
                      <a:gd name="T11" fmla="*/ 0 h 789"/>
                      <a:gd name="T12" fmla="*/ 2147483647 w 1601"/>
                      <a:gd name="T13" fmla="*/ 0 h 789"/>
                      <a:gd name="T14" fmla="*/ 2147483647 w 1601"/>
                      <a:gd name="T15" fmla="*/ 2147483647 h 789"/>
                      <a:gd name="T16" fmla="*/ 2147483647 w 1601"/>
                      <a:gd name="T17" fmla="*/ 2147483647 h 789"/>
                      <a:gd name="T18" fmla="*/ 2147483647 w 1601"/>
                      <a:gd name="T19" fmla="*/ 2147483647 h 789"/>
                      <a:gd name="T20" fmla="*/ 2147483647 w 1601"/>
                      <a:gd name="T21" fmla="*/ 2147483647 h 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1"/>
                      <a:gd name="T34" fmla="*/ 0 h 789"/>
                      <a:gd name="T35" fmla="*/ 1601 w 1601"/>
                      <a:gd name="T36" fmla="*/ 789 h 7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1" h="789">
                        <a:moveTo>
                          <a:pt x="302" y="789"/>
                        </a:moveTo>
                        <a:cubicBezTo>
                          <a:pt x="135" y="789"/>
                          <a:pt x="0" y="654"/>
                          <a:pt x="0" y="487"/>
                        </a:cubicBezTo>
                        <a:lnTo>
                          <a:pt x="0" y="303"/>
                        </a:lnTo>
                        <a:cubicBezTo>
                          <a:pt x="0" y="136"/>
                          <a:pt x="135" y="0"/>
                          <a:pt x="302" y="0"/>
                        </a:cubicBezTo>
                        <a:lnTo>
                          <a:pt x="1299" y="0"/>
                        </a:lnTo>
                        <a:cubicBezTo>
                          <a:pt x="1466" y="0"/>
                          <a:pt x="1601" y="136"/>
                          <a:pt x="1601" y="303"/>
                        </a:cubicBezTo>
                        <a:lnTo>
                          <a:pt x="1601" y="487"/>
                        </a:lnTo>
                        <a:cubicBezTo>
                          <a:pt x="1601" y="654"/>
                          <a:pt x="1466" y="789"/>
                          <a:pt x="1299" y="789"/>
                        </a:cubicBezTo>
                        <a:lnTo>
                          <a:pt x="302" y="789"/>
                        </a:ln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83" name="Freeform 64"/>
                  <p:cNvSpPr>
                    <a:spLocks/>
                  </p:cNvSpPr>
                  <p:nvPr/>
                </p:nvSpPr>
                <p:spPr bwMode="auto">
                  <a:xfrm>
                    <a:off x="298450" y="2684363"/>
                    <a:ext cx="667837"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84" name="Freeform 65"/>
                  <p:cNvSpPr>
                    <a:spLocks/>
                  </p:cNvSpPr>
                  <p:nvPr/>
                </p:nvSpPr>
                <p:spPr bwMode="auto">
                  <a:xfrm>
                    <a:off x="298450" y="2684363"/>
                    <a:ext cx="667837"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86" name="Freeform 69"/>
                  <p:cNvSpPr>
                    <a:spLocks/>
                  </p:cNvSpPr>
                  <p:nvPr/>
                </p:nvSpPr>
                <p:spPr bwMode="auto">
                  <a:xfrm>
                    <a:off x="5767929" y="3022687"/>
                    <a:ext cx="126801" cy="10228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87" name="Freeform 70"/>
                  <p:cNvSpPr>
                    <a:spLocks/>
                  </p:cNvSpPr>
                  <p:nvPr/>
                </p:nvSpPr>
                <p:spPr bwMode="auto">
                  <a:xfrm>
                    <a:off x="5767929" y="3022687"/>
                    <a:ext cx="126801" cy="10228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93" name="AutoShape 3"/>
                  <p:cNvSpPr>
                    <a:spLocks noChangeAspect="1" noChangeArrowheads="1" noTextEdit="1"/>
                  </p:cNvSpPr>
                  <p:nvPr/>
                </p:nvSpPr>
                <p:spPr bwMode="auto">
                  <a:xfrm>
                    <a:off x="687315" y="2361771"/>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294" name="AutoShape 3"/>
                  <p:cNvSpPr>
                    <a:spLocks noChangeAspect="1" noChangeArrowheads="1" noTextEdit="1"/>
                  </p:cNvSpPr>
                  <p:nvPr/>
                </p:nvSpPr>
                <p:spPr bwMode="auto">
                  <a:xfrm>
                    <a:off x="839480" y="2511266"/>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295" name="Line 9"/>
                  <p:cNvSpPr>
                    <a:spLocks noChangeShapeType="1"/>
                  </p:cNvSpPr>
                  <p:nvPr/>
                </p:nvSpPr>
                <p:spPr bwMode="auto">
                  <a:xfrm>
                    <a:off x="5235349" y="3290200"/>
                    <a:ext cx="295878"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296" name="Freeform 28"/>
                  <p:cNvSpPr>
                    <a:spLocks/>
                  </p:cNvSpPr>
                  <p:nvPr/>
                </p:nvSpPr>
                <p:spPr bwMode="auto">
                  <a:xfrm>
                    <a:off x="4280096" y="3006951"/>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0066FF"/>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97" name="Freeform 29"/>
                  <p:cNvSpPr>
                    <a:spLocks/>
                  </p:cNvSpPr>
                  <p:nvPr/>
                </p:nvSpPr>
                <p:spPr bwMode="auto">
                  <a:xfrm>
                    <a:off x="4280096" y="3006951"/>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00" name="Freeform 12"/>
                  <p:cNvSpPr>
                    <a:spLocks/>
                  </p:cNvSpPr>
                  <p:nvPr/>
                </p:nvSpPr>
                <p:spPr bwMode="auto">
                  <a:xfrm>
                    <a:off x="4111024" y="3203654"/>
                    <a:ext cx="21979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01" name="Freeform 7"/>
                  <p:cNvSpPr>
                    <a:spLocks/>
                  </p:cNvSpPr>
                  <p:nvPr/>
                </p:nvSpPr>
                <p:spPr bwMode="auto">
                  <a:xfrm>
                    <a:off x="3654530" y="3274464"/>
                    <a:ext cx="650924" cy="7871"/>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302" name="AutoShape 3"/>
                  <p:cNvSpPr>
                    <a:spLocks noChangeAspect="1" noChangeArrowheads="1" noTextEdit="1"/>
                  </p:cNvSpPr>
                  <p:nvPr/>
                </p:nvSpPr>
                <p:spPr bwMode="auto">
                  <a:xfrm>
                    <a:off x="991645" y="2668627"/>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303" name="AutoShape 3"/>
                  <p:cNvSpPr>
                    <a:spLocks noChangeAspect="1" noChangeArrowheads="1" noTextEdit="1"/>
                  </p:cNvSpPr>
                  <p:nvPr/>
                </p:nvSpPr>
                <p:spPr bwMode="auto">
                  <a:xfrm>
                    <a:off x="1143809" y="2818118"/>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304" name="Freeform 64"/>
                  <p:cNvSpPr>
                    <a:spLocks/>
                  </p:cNvSpPr>
                  <p:nvPr/>
                </p:nvSpPr>
                <p:spPr bwMode="auto">
                  <a:xfrm>
                    <a:off x="3400922" y="3124974"/>
                    <a:ext cx="667831"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05" name="Freeform 65"/>
                  <p:cNvSpPr>
                    <a:spLocks/>
                  </p:cNvSpPr>
                  <p:nvPr/>
                </p:nvSpPr>
                <p:spPr bwMode="auto">
                  <a:xfrm>
                    <a:off x="3400922" y="3124974"/>
                    <a:ext cx="667831"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grpSp>
            <p:sp>
              <p:nvSpPr>
                <p:cNvPr id="309" name="Freeform 55"/>
                <p:cNvSpPr>
                  <a:spLocks/>
                </p:cNvSpPr>
                <p:nvPr/>
              </p:nvSpPr>
              <p:spPr bwMode="auto">
                <a:xfrm>
                  <a:off x="3958859" y="5162796"/>
                  <a:ext cx="1470926" cy="747467"/>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10" name="Freeform 56"/>
                <p:cNvSpPr>
                  <a:spLocks/>
                </p:cNvSpPr>
                <p:nvPr/>
              </p:nvSpPr>
              <p:spPr bwMode="auto">
                <a:xfrm>
                  <a:off x="3958859" y="5178532"/>
                  <a:ext cx="1470926" cy="731731"/>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16" name="Line 2"/>
                <p:cNvSpPr>
                  <a:spLocks noChangeShapeType="1"/>
                </p:cNvSpPr>
                <p:nvPr/>
              </p:nvSpPr>
              <p:spPr bwMode="auto">
                <a:xfrm flipH="1">
                  <a:off x="4728134" y="3809492"/>
                  <a:ext cx="16907" cy="22817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317" name="Freeform 76"/>
                <p:cNvSpPr>
                  <a:spLocks/>
                </p:cNvSpPr>
                <p:nvPr/>
              </p:nvSpPr>
              <p:spPr bwMode="auto">
                <a:xfrm flipV="1">
                  <a:off x="4635147" y="3581321"/>
                  <a:ext cx="211337" cy="228171"/>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grpSp>
    </p:spTree>
    <p:custDataLst>
      <p:tags r:id="rId1"/>
    </p:custDataLst>
    <p:extLst>
      <p:ext uri="{BB962C8B-B14F-4D97-AF65-F5344CB8AC3E}">
        <p14:creationId xmlns:p14="http://schemas.microsoft.com/office/powerpoint/2010/main" val="208072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9"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dissolve">
                                      <p:cBhvr>
                                        <p:cTn id="34" dur="500"/>
                                        <p:tgtEl>
                                          <p:spTgt spid="3">
                                            <p:txEl>
                                              <p:pRg st="6" end="6"/>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dissolve">
                                      <p:cBhvr>
                                        <p:cTn id="45" dur="500"/>
                                        <p:tgtEl>
                                          <p:spTgt spid="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dissolve">
                                      <p:cBhvr>
                                        <p:cTn id="50" dur="500"/>
                                        <p:tgtEl>
                                          <p:spTgt spid="3">
                                            <p:txEl>
                                              <p:pRg st="10" end="10"/>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dissolve">
                                      <p:cBhvr>
                                        <p:cTn id="53" dur="500"/>
                                        <p:tgtEl>
                                          <p:spTgt spid="1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dissolve">
                                      <p:cBhvr>
                                        <p:cTn id="58" dur="500"/>
                                        <p:tgtEl>
                                          <p:spTgt spid="3">
                                            <p:txEl>
                                              <p:pRg st="12" end="12"/>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dissolve">
                                      <p:cBhvr>
                                        <p:cTn id="6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a:latin typeface="Arial" charset="0"/>
              </a:rPr>
              <a:t>Brief Summary of the Open Standards</a:t>
            </a:r>
          </a:p>
        </p:txBody>
      </p:sp>
      <p:sp>
        <p:nvSpPr>
          <p:cNvPr id="3" name="Content Placeholder 2"/>
          <p:cNvSpPr>
            <a:spLocks noGrp="1"/>
          </p:cNvSpPr>
          <p:nvPr>
            <p:ph idx="1"/>
          </p:nvPr>
        </p:nvSpPr>
        <p:spPr/>
        <p:txBody>
          <a:bodyPr/>
          <a:lstStyle/>
          <a:p>
            <a:pPr marL="457200" indent="-457200">
              <a:buFontTx/>
              <a:buAutoNum type="arabicPeriod"/>
            </a:pPr>
            <a:r>
              <a:rPr lang="en-US" sz="2200" dirty="0">
                <a:solidFill>
                  <a:schemeClr val="accent2"/>
                </a:solidFill>
                <a:latin typeface="Arial" charset="0"/>
              </a:rPr>
              <a:t>Summarize what you want to conserve</a:t>
            </a:r>
          </a:p>
          <a:p>
            <a:pPr marL="0" indent="0">
              <a:buNone/>
            </a:pPr>
            <a:endParaRPr lang="en-US" sz="2000" dirty="0">
              <a:latin typeface="Arial" charset="0"/>
            </a:endParaRPr>
          </a:p>
        </p:txBody>
      </p:sp>
      <p:grpSp>
        <p:nvGrpSpPr>
          <p:cNvPr id="2" name="Group 179"/>
          <p:cNvGrpSpPr>
            <a:grpSpLocks/>
          </p:cNvGrpSpPr>
          <p:nvPr/>
        </p:nvGrpSpPr>
        <p:grpSpPr bwMode="auto">
          <a:xfrm>
            <a:off x="6134100" y="1433513"/>
            <a:ext cx="419100" cy="674687"/>
            <a:chOff x="5829300" y="2220913"/>
            <a:chExt cx="1457325" cy="2968625"/>
          </a:xfrm>
        </p:grpSpPr>
        <p:sp>
          <p:nvSpPr>
            <p:cNvPr id="169" name="Freeform 4"/>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0" name="Freeform 5"/>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72" name="Freeform 43"/>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3" name="Freeform 44"/>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76" name="Freeform 47"/>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7" name="Freeform 48"/>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spTree>
    <p:custDataLst>
      <p:tags r:id="rId1"/>
    </p:custDataLst>
    <p:extLst>
      <p:ext uri="{BB962C8B-B14F-4D97-AF65-F5344CB8AC3E}">
        <p14:creationId xmlns:p14="http://schemas.microsoft.com/office/powerpoint/2010/main" val="647520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0" descr="TCPCREEKFRANCO01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1238" y="1993900"/>
            <a:ext cx="3049587" cy="24288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327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16538" y="1992313"/>
            <a:ext cx="1690687" cy="24288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32772" name="Picture 4" descr="DSC_0027-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4050" y="1992313"/>
            <a:ext cx="2149475" cy="24288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32773" name="Picture 6" descr="tietoncany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9800" y="4421188"/>
            <a:ext cx="3657600" cy="17557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32774" name="Picture 7" descr="halawaFall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438400"/>
            <a:ext cx="2266950" cy="37338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32775" name="Picture 8" descr="Moloka'i’s native upland fores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1200" y="4421188"/>
            <a:ext cx="3352800" cy="174942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a:solidFill>
                  <a:srgbClr val="FFFFFF"/>
                </a:solidFill>
                <a:latin typeface="Arial" charset="0"/>
              </a:rPr>
              <a:t>1. Summarize what you want to conserve</a:t>
            </a:r>
            <a:endParaRPr lang="en-US" dirty="0"/>
          </a:p>
        </p:txBody>
      </p:sp>
    </p:spTree>
    <p:extLst>
      <p:ext uri="{BB962C8B-B14F-4D97-AF65-F5344CB8AC3E}">
        <p14:creationId xmlns:p14="http://schemas.microsoft.com/office/powerpoint/2010/main" val="350691574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dirty="0">
                <a:latin typeface="Arial" charset="0"/>
              </a:rPr>
              <a:t>1. Summarize what you want to conserve</a:t>
            </a:r>
          </a:p>
        </p:txBody>
      </p:sp>
      <p:sp>
        <p:nvSpPr>
          <p:cNvPr id="19458" name="Rectangle 3"/>
          <p:cNvSpPr>
            <a:spLocks noGrp="1" noChangeArrowheads="1"/>
          </p:cNvSpPr>
          <p:nvPr>
            <p:ph idx="1"/>
          </p:nvPr>
        </p:nvSpPr>
        <p:spPr>
          <a:xfrm>
            <a:off x="457200" y="1828800"/>
            <a:ext cx="8229600" cy="4724400"/>
          </a:xfrm>
        </p:spPr>
        <p:txBody>
          <a:bodyPr/>
          <a:lstStyle/>
          <a:p>
            <a:pPr eaLnBrk="1" hangingPunct="1">
              <a:buClr>
                <a:srgbClr val="E5501B"/>
              </a:buClr>
            </a:pPr>
            <a:r>
              <a:rPr lang="en-US" sz="1600" dirty="0">
                <a:solidFill>
                  <a:schemeClr val="accent2"/>
                </a:solidFill>
                <a:latin typeface="Arial" charset="0"/>
              </a:rPr>
              <a:t>Kittiwakes</a:t>
            </a:r>
          </a:p>
          <a:p>
            <a:pPr eaLnBrk="1" hangingPunct="1">
              <a:buClr>
                <a:srgbClr val="E5501B"/>
              </a:buClr>
            </a:pPr>
            <a:r>
              <a:rPr lang="en-US" sz="1600" dirty="0" err="1">
                <a:solidFill>
                  <a:schemeClr val="accent2"/>
                </a:solidFill>
                <a:latin typeface="Arial" charset="0"/>
              </a:rPr>
              <a:t>Murres</a:t>
            </a:r>
            <a:endParaRPr lang="en-US" sz="1600" dirty="0">
              <a:solidFill>
                <a:schemeClr val="accent2"/>
              </a:solidFill>
              <a:latin typeface="Arial" charset="0"/>
            </a:endParaRPr>
          </a:p>
          <a:p>
            <a:pPr eaLnBrk="1" hangingPunct="1">
              <a:buClr>
                <a:srgbClr val="E5501B"/>
              </a:buClr>
            </a:pPr>
            <a:r>
              <a:rPr lang="en-US" sz="1600" dirty="0">
                <a:solidFill>
                  <a:schemeClr val="accent2"/>
                </a:solidFill>
                <a:latin typeface="Arial" charset="0"/>
              </a:rPr>
              <a:t>Cormorants</a:t>
            </a:r>
          </a:p>
          <a:p>
            <a:pPr eaLnBrk="1" hangingPunct="1">
              <a:buClr>
                <a:srgbClr val="E5501B"/>
              </a:buClr>
            </a:pPr>
            <a:r>
              <a:rPr lang="en-US" sz="1600" dirty="0">
                <a:solidFill>
                  <a:srgbClr val="008000"/>
                </a:solidFill>
                <a:latin typeface="Arial" charset="0"/>
              </a:rPr>
              <a:t>Northern fur seal</a:t>
            </a:r>
          </a:p>
          <a:p>
            <a:pPr eaLnBrk="1" hangingPunct="1">
              <a:buClr>
                <a:srgbClr val="E5501B"/>
              </a:buClr>
            </a:pPr>
            <a:r>
              <a:rPr lang="en-US" sz="1600" dirty="0">
                <a:solidFill>
                  <a:srgbClr val="008000"/>
                </a:solidFill>
                <a:latin typeface="Arial" charset="0"/>
              </a:rPr>
              <a:t>Stellar sea lion</a:t>
            </a:r>
          </a:p>
          <a:p>
            <a:pPr eaLnBrk="1" hangingPunct="1">
              <a:buClr>
                <a:srgbClr val="E5501B"/>
              </a:buClr>
            </a:pPr>
            <a:r>
              <a:rPr lang="en-US" sz="1600" dirty="0">
                <a:solidFill>
                  <a:srgbClr val="008000"/>
                </a:solidFill>
                <a:latin typeface="Arial" charset="0"/>
              </a:rPr>
              <a:t>Harbor seal</a:t>
            </a:r>
          </a:p>
          <a:p>
            <a:pPr eaLnBrk="1" hangingPunct="1">
              <a:buClr>
                <a:srgbClr val="E5501B"/>
              </a:buClr>
            </a:pPr>
            <a:r>
              <a:rPr lang="en-US" sz="1600" dirty="0">
                <a:solidFill>
                  <a:schemeClr val="accent2"/>
                </a:solidFill>
                <a:latin typeface="Arial" charset="0"/>
              </a:rPr>
              <a:t>Pacific salmon</a:t>
            </a:r>
          </a:p>
          <a:p>
            <a:pPr eaLnBrk="1" hangingPunct="1">
              <a:buClr>
                <a:srgbClr val="E5501B"/>
              </a:buClr>
            </a:pPr>
            <a:r>
              <a:rPr lang="en-US" sz="1600" dirty="0">
                <a:solidFill>
                  <a:schemeClr val="accent2"/>
                </a:solidFill>
                <a:latin typeface="Arial" charset="0"/>
              </a:rPr>
              <a:t>Pollock</a:t>
            </a:r>
          </a:p>
          <a:p>
            <a:pPr eaLnBrk="1" hangingPunct="1">
              <a:buClr>
                <a:srgbClr val="E5501B"/>
              </a:buClr>
            </a:pPr>
            <a:r>
              <a:rPr lang="en-US" sz="1600" dirty="0">
                <a:solidFill>
                  <a:srgbClr val="008000"/>
                </a:solidFill>
                <a:latin typeface="Arial" charset="0"/>
              </a:rPr>
              <a:t>Spectacled eider</a:t>
            </a:r>
          </a:p>
          <a:p>
            <a:pPr eaLnBrk="1" hangingPunct="1">
              <a:buClr>
                <a:srgbClr val="E5501B"/>
              </a:buClr>
            </a:pPr>
            <a:r>
              <a:rPr lang="en-US" sz="1600" dirty="0">
                <a:solidFill>
                  <a:srgbClr val="008000"/>
                </a:solidFill>
                <a:latin typeface="Arial" charset="0"/>
              </a:rPr>
              <a:t>Walrus</a:t>
            </a:r>
          </a:p>
          <a:p>
            <a:pPr eaLnBrk="1" hangingPunct="1">
              <a:buClr>
                <a:srgbClr val="E5501B"/>
              </a:buClr>
            </a:pPr>
            <a:r>
              <a:rPr lang="en-US" sz="1600" dirty="0">
                <a:solidFill>
                  <a:srgbClr val="008000"/>
                </a:solidFill>
                <a:latin typeface="Arial" charset="0"/>
              </a:rPr>
              <a:t>Polar bear</a:t>
            </a:r>
          </a:p>
          <a:p>
            <a:pPr eaLnBrk="1" hangingPunct="1">
              <a:buClr>
                <a:srgbClr val="E5501B"/>
              </a:buClr>
            </a:pPr>
            <a:r>
              <a:rPr lang="en-US" sz="1600" dirty="0">
                <a:solidFill>
                  <a:schemeClr val="accent2"/>
                </a:solidFill>
                <a:latin typeface="Arial" charset="0"/>
              </a:rPr>
              <a:t>Sea otter</a:t>
            </a:r>
          </a:p>
          <a:p>
            <a:pPr eaLnBrk="1" hangingPunct="1">
              <a:buClr>
                <a:srgbClr val="E5501B"/>
              </a:buClr>
            </a:pPr>
            <a:r>
              <a:rPr lang="en-US" sz="1600" dirty="0">
                <a:solidFill>
                  <a:schemeClr val="accent2"/>
                </a:solidFill>
                <a:latin typeface="Arial" charset="0"/>
              </a:rPr>
              <a:t>Kelp forests</a:t>
            </a:r>
          </a:p>
        </p:txBody>
      </p:sp>
      <p:sp>
        <p:nvSpPr>
          <p:cNvPr id="19459" name="Rectangle 4"/>
          <p:cNvSpPr>
            <a:spLocks noChangeArrowheads="1"/>
          </p:cNvSpPr>
          <p:nvPr/>
        </p:nvSpPr>
        <p:spPr bwMode="auto">
          <a:xfrm>
            <a:off x="4356100" y="1887537"/>
            <a:ext cx="2520950" cy="3598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80000"/>
              </a:lnSpc>
              <a:spcBef>
                <a:spcPct val="20000"/>
              </a:spcBef>
              <a:buClr>
                <a:srgbClr val="E5501B"/>
              </a:buClr>
              <a:buFontTx/>
              <a:buChar char="•"/>
            </a:pPr>
            <a:r>
              <a:rPr lang="en-US" sz="1600" dirty="0">
                <a:solidFill>
                  <a:srgbClr val="008000"/>
                </a:solidFill>
              </a:rPr>
              <a:t>Orca</a:t>
            </a:r>
          </a:p>
          <a:p>
            <a:pPr marL="342900" indent="-342900">
              <a:lnSpc>
                <a:spcPct val="80000"/>
              </a:lnSpc>
              <a:spcBef>
                <a:spcPct val="20000"/>
              </a:spcBef>
              <a:buClr>
                <a:srgbClr val="E5501B"/>
              </a:buClr>
              <a:buFontTx/>
              <a:buChar char="•"/>
            </a:pPr>
            <a:r>
              <a:rPr lang="en-US" sz="1600" dirty="0">
                <a:solidFill>
                  <a:srgbClr val="008000"/>
                </a:solidFill>
              </a:rPr>
              <a:t>Gray whale</a:t>
            </a:r>
          </a:p>
          <a:p>
            <a:pPr marL="342900" indent="-342900">
              <a:lnSpc>
                <a:spcPct val="80000"/>
              </a:lnSpc>
              <a:spcBef>
                <a:spcPct val="20000"/>
              </a:spcBef>
              <a:buClr>
                <a:srgbClr val="E5501B"/>
              </a:buClr>
              <a:buFontTx/>
              <a:buChar char="•"/>
            </a:pPr>
            <a:r>
              <a:rPr lang="en-US" sz="1600" dirty="0">
                <a:solidFill>
                  <a:srgbClr val="008000"/>
                </a:solidFill>
              </a:rPr>
              <a:t>Beluga whale</a:t>
            </a:r>
          </a:p>
          <a:p>
            <a:pPr marL="342900" indent="-342900">
              <a:lnSpc>
                <a:spcPct val="80000"/>
              </a:lnSpc>
              <a:spcBef>
                <a:spcPct val="20000"/>
              </a:spcBef>
              <a:buClr>
                <a:srgbClr val="E5501B"/>
              </a:buClr>
              <a:buFontTx/>
              <a:buChar char="•"/>
            </a:pPr>
            <a:r>
              <a:rPr lang="en-US" sz="1600" dirty="0">
                <a:solidFill>
                  <a:schemeClr val="accent2"/>
                </a:solidFill>
              </a:rPr>
              <a:t>Rockfish</a:t>
            </a:r>
          </a:p>
          <a:p>
            <a:pPr marL="342900" indent="-342900">
              <a:lnSpc>
                <a:spcPct val="80000"/>
              </a:lnSpc>
              <a:spcBef>
                <a:spcPct val="20000"/>
              </a:spcBef>
              <a:buClr>
                <a:srgbClr val="E5501B"/>
              </a:buClr>
              <a:buFontTx/>
              <a:buChar char="•"/>
            </a:pPr>
            <a:r>
              <a:rPr lang="en-US" sz="1600" dirty="0">
                <a:solidFill>
                  <a:schemeClr val="accent2"/>
                </a:solidFill>
              </a:rPr>
              <a:t>Crab</a:t>
            </a:r>
          </a:p>
          <a:p>
            <a:pPr marL="342900" indent="-342900">
              <a:lnSpc>
                <a:spcPct val="80000"/>
              </a:lnSpc>
              <a:spcBef>
                <a:spcPct val="20000"/>
              </a:spcBef>
              <a:buClr>
                <a:srgbClr val="E5501B"/>
              </a:buClr>
              <a:buFontTx/>
              <a:buChar char="•"/>
            </a:pPr>
            <a:r>
              <a:rPr lang="en-US" sz="1600" dirty="0">
                <a:solidFill>
                  <a:schemeClr val="accent2"/>
                </a:solidFill>
              </a:rPr>
              <a:t>Coral &amp; sponge gardens</a:t>
            </a:r>
          </a:p>
          <a:p>
            <a:pPr marL="342900" indent="-342900">
              <a:lnSpc>
                <a:spcPct val="80000"/>
              </a:lnSpc>
              <a:spcBef>
                <a:spcPct val="20000"/>
              </a:spcBef>
              <a:buClr>
                <a:srgbClr val="E5501B"/>
              </a:buClr>
              <a:buFontTx/>
              <a:buChar char="•"/>
            </a:pPr>
            <a:r>
              <a:rPr lang="en-US" sz="1600" dirty="0">
                <a:solidFill>
                  <a:srgbClr val="008000"/>
                </a:solidFill>
              </a:rPr>
              <a:t>Juvenile fish &amp; shellfish</a:t>
            </a:r>
          </a:p>
          <a:p>
            <a:pPr marL="342900" indent="-342900">
              <a:lnSpc>
                <a:spcPct val="80000"/>
              </a:lnSpc>
              <a:spcBef>
                <a:spcPct val="20000"/>
              </a:spcBef>
              <a:buClr>
                <a:srgbClr val="E5501B"/>
              </a:buClr>
              <a:buFontTx/>
              <a:buChar char="•"/>
            </a:pPr>
            <a:r>
              <a:rPr lang="en-US" sz="1600" dirty="0">
                <a:solidFill>
                  <a:srgbClr val="008000"/>
                </a:solidFill>
              </a:rPr>
              <a:t>Herring</a:t>
            </a:r>
          </a:p>
          <a:p>
            <a:pPr marL="342900" indent="-342900">
              <a:lnSpc>
                <a:spcPct val="80000"/>
              </a:lnSpc>
              <a:spcBef>
                <a:spcPct val="20000"/>
              </a:spcBef>
              <a:buClr>
                <a:srgbClr val="E5501B"/>
              </a:buClr>
              <a:buFontTx/>
              <a:buChar char="•"/>
            </a:pPr>
            <a:r>
              <a:rPr lang="en-US" sz="1600" dirty="0">
                <a:solidFill>
                  <a:srgbClr val="008000"/>
                </a:solidFill>
              </a:rPr>
              <a:t>Pribilof rock sandpiper</a:t>
            </a:r>
          </a:p>
          <a:p>
            <a:pPr marL="342900" indent="-342900">
              <a:lnSpc>
                <a:spcPct val="80000"/>
              </a:lnSpc>
              <a:spcBef>
                <a:spcPct val="20000"/>
              </a:spcBef>
              <a:buClr>
                <a:srgbClr val="E5501B"/>
              </a:buClr>
              <a:buFontTx/>
              <a:buChar char="•"/>
            </a:pPr>
            <a:r>
              <a:rPr lang="en-US" sz="1600" dirty="0">
                <a:solidFill>
                  <a:schemeClr val="accent2"/>
                </a:solidFill>
              </a:rPr>
              <a:t>Pribilof shrew</a:t>
            </a:r>
          </a:p>
          <a:p>
            <a:pPr marL="342900" indent="-342900">
              <a:lnSpc>
                <a:spcPct val="80000"/>
              </a:lnSpc>
              <a:spcBef>
                <a:spcPct val="20000"/>
              </a:spcBef>
              <a:buClr>
                <a:srgbClr val="E5501B"/>
              </a:buClr>
              <a:buFontTx/>
              <a:buChar char="•"/>
            </a:pPr>
            <a:r>
              <a:rPr lang="en-US" sz="1600" dirty="0">
                <a:solidFill>
                  <a:schemeClr val="accent2"/>
                </a:solidFill>
              </a:rPr>
              <a:t>Pribilof arctic fox</a:t>
            </a:r>
          </a:p>
          <a:p>
            <a:pPr marL="342900" indent="-342900">
              <a:lnSpc>
                <a:spcPct val="80000"/>
              </a:lnSpc>
              <a:spcBef>
                <a:spcPct val="20000"/>
              </a:spcBef>
              <a:buClr>
                <a:srgbClr val="E5501B"/>
              </a:buClr>
              <a:buFontTx/>
              <a:buChar char="•"/>
            </a:pPr>
            <a:r>
              <a:rPr lang="en-US" sz="1600" dirty="0">
                <a:solidFill>
                  <a:schemeClr val="accent2"/>
                </a:solidFill>
              </a:rPr>
              <a:t>Aleutian whitlow grass</a:t>
            </a:r>
          </a:p>
          <a:p>
            <a:pPr marL="342900" indent="-342900">
              <a:lnSpc>
                <a:spcPct val="80000"/>
              </a:lnSpc>
              <a:spcBef>
                <a:spcPct val="20000"/>
              </a:spcBef>
              <a:buClr>
                <a:srgbClr val="E5501B"/>
              </a:buClr>
              <a:buFontTx/>
              <a:buChar char="•"/>
            </a:pPr>
            <a:r>
              <a:rPr lang="en-US" sz="1600" dirty="0">
                <a:solidFill>
                  <a:schemeClr val="accent2"/>
                </a:solidFill>
              </a:rPr>
              <a:t>Black-footed brown lemming</a:t>
            </a:r>
          </a:p>
          <a:p>
            <a:pPr marL="342900" indent="-342900">
              <a:lnSpc>
                <a:spcPct val="80000"/>
              </a:lnSpc>
              <a:spcBef>
                <a:spcPct val="20000"/>
              </a:spcBef>
              <a:buClr>
                <a:srgbClr val="E5501B"/>
              </a:buClr>
              <a:buFontTx/>
              <a:buChar char="•"/>
            </a:pPr>
            <a:r>
              <a:rPr lang="en-US" sz="1600" dirty="0">
                <a:solidFill>
                  <a:schemeClr val="accent2"/>
                </a:solidFill>
              </a:rPr>
              <a:t>Passerines</a:t>
            </a:r>
          </a:p>
        </p:txBody>
      </p:sp>
      <p:grpSp>
        <p:nvGrpSpPr>
          <p:cNvPr id="19460" name="Group 6"/>
          <p:cNvGrpSpPr>
            <a:grpSpLocks/>
          </p:cNvGrpSpPr>
          <p:nvPr/>
        </p:nvGrpSpPr>
        <p:grpSpPr bwMode="auto">
          <a:xfrm>
            <a:off x="2482850" y="1598613"/>
            <a:ext cx="2089150" cy="3887787"/>
            <a:chOff x="1429" y="709"/>
            <a:chExt cx="1316" cy="2449"/>
          </a:xfrm>
        </p:grpSpPr>
        <p:sp>
          <p:nvSpPr>
            <p:cNvPr id="19467" name="Rectangle 7"/>
            <p:cNvSpPr>
              <a:spLocks noChangeArrowheads="1"/>
            </p:cNvSpPr>
            <p:nvPr/>
          </p:nvSpPr>
          <p:spPr bwMode="auto">
            <a:xfrm>
              <a:off x="1429" y="709"/>
              <a:ext cx="1316" cy="2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81000" indent="-381000">
                <a:spcBef>
                  <a:spcPct val="20000"/>
                </a:spcBef>
                <a:buClr>
                  <a:schemeClr val="bg1"/>
                </a:buClr>
                <a:buFontTx/>
                <a:buChar char="•"/>
              </a:pPr>
              <a:endParaRPr lang="en-US" sz="1600" b="1" dirty="0">
                <a:solidFill>
                  <a:schemeClr val="accent2"/>
                </a:solidFill>
              </a:endParaRPr>
            </a:p>
            <a:p>
              <a:pPr marL="381000" indent="-381000">
                <a:spcBef>
                  <a:spcPct val="20000"/>
                </a:spcBef>
                <a:buClr>
                  <a:schemeClr val="bg1"/>
                </a:buClr>
                <a:buFontTx/>
                <a:buChar char="•"/>
              </a:pPr>
              <a:r>
                <a:rPr lang="en-US" sz="1600" b="1" dirty="0">
                  <a:solidFill>
                    <a:schemeClr val="accent2"/>
                  </a:solidFill>
                </a:rPr>
                <a:t>1.  Seabirds</a:t>
              </a:r>
            </a:p>
            <a:p>
              <a:pPr marL="381000" indent="-381000">
                <a:spcBef>
                  <a:spcPct val="20000"/>
                </a:spcBef>
                <a:buClr>
                  <a:schemeClr val="bg1"/>
                </a:buClr>
                <a:buFontTx/>
                <a:buChar char="•"/>
              </a:pPr>
              <a:endParaRPr lang="en-US" sz="1600" b="1" dirty="0"/>
            </a:p>
            <a:p>
              <a:pPr marL="381000" indent="-381000">
                <a:spcBef>
                  <a:spcPct val="20000"/>
                </a:spcBef>
                <a:buClr>
                  <a:schemeClr val="bg1"/>
                </a:buClr>
                <a:buFontTx/>
                <a:buChar char="•"/>
              </a:pPr>
              <a:endParaRPr lang="en-US" sz="1600" b="1" dirty="0"/>
            </a:p>
            <a:p>
              <a:pPr marL="381000" indent="-381000">
                <a:spcBef>
                  <a:spcPct val="20000"/>
                </a:spcBef>
                <a:buClr>
                  <a:schemeClr val="bg1"/>
                </a:buClr>
                <a:buFontTx/>
                <a:buChar char="•"/>
              </a:pPr>
              <a:r>
                <a:rPr lang="en-US" sz="1600" b="1" dirty="0">
                  <a:solidFill>
                    <a:srgbClr val="008000"/>
                  </a:solidFill>
                </a:rPr>
                <a:t>2.  Pinnipeds</a:t>
              </a:r>
            </a:p>
            <a:p>
              <a:pPr marL="381000" indent="-381000">
                <a:spcBef>
                  <a:spcPct val="20000"/>
                </a:spcBef>
                <a:buClr>
                  <a:schemeClr val="bg1"/>
                </a:buClr>
                <a:buFontTx/>
                <a:buChar char="•"/>
              </a:pPr>
              <a:endParaRPr lang="en-US" sz="1600" b="1" dirty="0"/>
            </a:p>
            <a:p>
              <a:pPr marL="381000" indent="-381000">
                <a:spcBef>
                  <a:spcPct val="20000"/>
                </a:spcBef>
                <a:buClr>
                  <a:schemeClr val="bg1"/>
                </a:buClr>
                <a:buFontTx/>
                <a:buChar char="•"/>
              </a:pPr>
              <a:endParaRPr lang="en-US" sz="1600" b="1" dirty="0"/>
            </a:p>
            <a:p>
              <a:pPr marL="381000" indent="-381000">
                <a:spcBef>
                  <a:spcPct val="20000"/>
                </a:spcBef>
                <a:buClr>
                  <a:schemeClr val="bg1"/>
                </a:buClr>
                <a:buFontTx/>
                <a:buChar char="•"/>
              </a:pPr>
              <a:r>
                <a:rPr lang="en-US" sz="1600" b="1" dirty="0">
                  <a:solidFill>
                    <a:schemeClr val="accent2"/>
                  </a:solidFill>
                </a:rPr>
                <a:t>3.  Pelagic Fish</a:t>
              </a:r>
            </a:p>
            <a:p>
              <a:pPr marL="381000" indent="-381000">
                <a:spcBef>
                  <a:spcPct val="20000"/>
                </a:spcBef>
                <a:buClr>
                  <a:schemeClr val="bg1"/>
                </a:buClr>
                <a:buFontTx/>
                <a:buChar char="•"/>
              </a:pPr>
              <a:endParaRPr lang="en-US" sz="1600" b="1" dirty="0"/>
            </a:p>
            <a:p>
              <a:pPr marL="381000" indent="-381000">
                <a:spcBef>
                  <a:spcPct val="20000"/>
                </a:spcBef>
                <a:buClr>
                  <a:schemeClr val="bg1"/>
                </a:buClr>
                <a:buFontTx/>
                <a:buChar char="•"/>
              </a:pPr>
              <a:r>
                <a:rPr lang="en-US" sz="1600" b="1" dirty="0">
                  <a:solidFill>
                    <a:srgbClr val="008000"/>
                  </a:solidFill>
                </a:rPr>
                <a:t>4.  Sea-Ice</a:t>
              </a:r>
            </a:p>
            <a:p>
              <a:pPr marL="381000" indent="-381000">
                <a:spcBef>
                  <a:spcPct val="20000"/>
                </a:spcBef>
                <a:buClr>
                  <a:schemeClr val="bg1"/>
                </a:buClr>
                <a:buFontTx/>
                <a:buChar char="•"/>
              </a:pPr>
              <a:r>
                <a:rPr lang="en-US" sz="1600" b="1" dirty="0">
                  <a:solidFill>
                    <a:srgbClr val="008000"/>
                  </a:solidFill>
                </a:rPr>
                <a:t>     Ecosystem</a:t>
              </a:r>
            </a:p>
            <a:p>
              <a:pPr marL="381000" indent="-381000">
                <a:spcBef>
                  <a:spcPct val="20000"/>
                </a:spcBef>
                <a:buClr>
                  <a:schemeClr val="bg1"/>
                </a:buClr>
                <a:buFontTx/>
                <a:buChar char="•"/>
              </a:pPr>
              <a:endParaRPr lang="en-US" sz="1600" b="1" dirty="0"/>
            </a:p>
            <a:p>
              <a:pPr marL="381000" indent="-381000">
                <a:spcBef>
                  <a:spcPct val="20000"/>
                </a:spcBef>
                <a:buClr>
                  <a:schemeClr val="bg1"/>
                </a:buClr>
                <a:buFontTx/>
                <a:buChar char="•"/>
              </a:pPr>
              <a:r>
                <a:rPr lang="en-US" sz="1600" b="1" dirty="0">
                  <a:solidFill>
                    <a:schemeClr val="accent2"/>
                  </a:solidFill>
                </a:rPr>
                <a:t>5.  Sea otter</a:t>
              </a:r>
            </a:p>
          </p:txBody>
        </p:sp>
        <p:sp>
          <p:nvSpPr>
            <p:cNvPr id="19468" name="AutoShape 8"/>
            <p:cNvSpPr>
              <a:spLocks noChangeArrowheads="1"/>
            </p:cNvSpPr>
            <p:nvPr/>
          </p:nvSpPr>
          <p:spPr bwMode="auto">
            <a:xfrm>
              <a:off x="1429" y="890"/>
              <a:ext cx="167" cy="272"/>
            </a:xfrm>
            <a:prstGeom prst="rightArrow">
              <a:avLst>
                <a:gd name="adj1" fmla="val 49898"/>
                <a:gd name="adj2" fmla="val 37750"/>
              </a:avLst>
            </a:prstGeom>
            <a:solidFill>
              <a:srgbClr val="FF6969"/>
            </a:solidFill>
            <a:ln w="9525">
              <a:solidFill>
                <a:schemeClr val="tx1"/>
              </a:solidFill>
              <a:miter lim="800000"/>
              <a:headEnd/>
              <a:tailEnd/>
            </a:ln>
          </p:spPr>
          <p:txBody>
            <a:bodyPr anchor="ctr">
              <a:spAutoFit/>
            </a:bodyPr>
            <a:lstStyle/>
            <a:p>
              <a:pPr eaLnBrk="0" hangingPunct="0">
                <a:buFont typeface="Wingdings" charset="0"/>
                <a:buChar char="ü"/>
              </a:pPr>
              <a:endParaRPr lang="en-US"/>
            </a:p>
          </p:txBody>
        </p:sp>
        <p:sp>
          <p:nvSpPr>
            <p:cNvPr id="19469" name="AutoShape 9"/>
            <p:cNvSpPr>
              <a:spLocks noChangeArrowheads="1"/>
            </p:cNvSpPr>
            <p:nvPr/>
          </p:nvSpPr>
          <p:spPr bwMode="auto">
            <a:xfrm>
              <a:off x="1429" y="1434"/>
              <a:ext cx="167" cy="272"/>
            </a:xfrm>
            <a:prstGeom prst="rightArrow">
              <a:avLst>
                <a:gd name="adj1" fmla="val 49898"/>
                <a:gd name="adj2" fmla="val 37750"/>
              </a:avLst>
            </a:prstGeom>
            <a:solidFill>
              <a:srgbClr val="FF6969"/>
            </a:solidFill>
            <a:ln w="9525">
              <a:solidFill>
                <a:schemeClr val="tx1"/>
              </a:solidFill>
              <a:miter lim="800000"/>
              <a:headEnd/>
              <a:tailEnd/>
            </a:ln>
          </p:spPr>
          <p:txBody>
            <a:bodyPr anchor="ctr">
              <a:spAutoFit/>
            </a:bodyPr>
            <a:lstStyle/>
            <a:p>
              <a:pPr eaLnBrk="0" hangingPunct="0">
                <a:buFont typeface="Wingdings" charset="0"/>
                <a:buChar char="ü"/>
              </a:pPr>
              <a:endParaRPr lang="en-US"/>
            </a:p>
          </p:txBody>
        </p:sp>
        <p:sp>
          <p:nvSpPr>
            <p:cNvPr id="19470" name="AutoShape 10"/>
            <p:cNvSpPr>
              <a:spLocks noChangeArrowheads="1"/>
            </p:cNvSpPr>
            <p:nvPr/>
          </p:nvSpPr>
          <p:spPr bwMode="auto">
            <a:xfrm>
              <a:off x="1429" y="1979"/>
              <a:ext cx="167" cy="272"/>
            </a:xfrm>
            <a:prstGeom prst="rightArrow">
              <a:avLst>
                <a:gd name="adj1" fmla="val 49898"/>
                <a:gd name="adj2" fmla="val 37750"/>
              </a:avLst>
            </a:prstGeom>
            <a:solidFill>
              <a:srgbClr val="FF6969"/>
            </a:solidFill>
            <a:ln w="9525">
              <a:solidFill>
                <a:schemeClr val="tx1"/>
              </a:solidFill>
              <a:miter lim="800000"/>
              <a:headEnd/>
              <a:tailEnd/>
            </a:ln>
          </p:spPr>
          <p:txBody>
            <a:bodyPr anchor="ctr">
              <a:spAutoFit/>
            </a:bodyPr>
            <a:lstStyle/>
            <a:p>
              <a:pPr eaLnBrk="0" hangingPunct="0">
                <a:buFont typeface="Wingdings" charset="0"/>
                <a:buChar char="ü"/>
              </a:pPr>
              <a:endParaRPr lang="en-US"/>
            </a:p>
          </p:txBody>
        </p:sp>
        <p:sp>
          <p:nvSpPr>
            <p:cNvPr id="19471" name="AutoShape 11"/>
            <p:cNvSpPr>
              <a:spLocks noChangeArrowheads="1"/>
            </p:cNvSpPr>
            <p:nvPr/>
          </p:nvSpPr>
          <p:spPr bwMode="auto">
            <a:xfrm>
              <a:off x="1429" y="2387"/>
              <a:ext cx="167" cy="272"/>
            </a:xfrm>
            <a:prstGeom prst="rightArrow">
              <a:avLst>
                <a:gd name="adj1" fmla="val 49898"/>
                <a:gd name="adj2" fmla="val 37750"/>
              </a:avLst>
            </a:prstGeom>
            <a:solidFill>
              <a:srgbClr val="FF6969"/>
            </a:solidFill>
            <a:ln w="9525">
              <a:solidFill>
                <a:schemeClr val="tx1"/>
              </a:solidFill>
              <a:miter lim="800000"/>
              <a:headEnd/>
              <a:tailEnd/>
            </a:ln>
          </p:spPr>
          <p:txBody>
            <a:bodyPr anchor="ctr">
              <a:spAutoFit/>
            </a:bodyPr>
            <a:lstStyle/>
            <a:p>
              <a:pPr eaLnBrk="0" hangingPunct="0">
                <a:buFont typeface="Wingdings" charset="0"/>
                <a:buChar char="ü"/>
              </a:pPr>
              <a:endParaRPr lang="en-US"/>
            </a:p>
          </p:txBody>
        </p:sp>
        <p:sp>
          <p:nvSpPr>
            <p:cNvPr id="19472" name="AutoShape 12"/>
            <p:cNvSpPr>
              <a:spLocks noChangeArrowheads="1"/>
            </p:cNvSpPr>
            <p:nvPr/>
          </p:nvSpPr>
          <p:spPr bwMode="auto">
            <a:xfrm>
              <a:off x="1443" y="2886"/>
              <a:ext cx="167" cy="272"/>
            </a:xfrm>
            <a:prstGeom prst="rightArrow">
              <a:avLst>
                <a:gd name="adj1" fmla="val 49898"/>
                <a:gd name="adj2" fmla="val 37750"/>
              </a:avLst>
            </a:prstGeom>
            <a:solidFill>
              <a:srgbClr val="FF6969"/>
            </a:solidFill>
            <a:ln w="9525">
              <a:solidFill>
                <a:schemeClr val="tx1"/>
              </a:solidFill>
              <a:miter lim="800000"/>
              <a:headEnd/>
              <a:tailEnd/>
            </a:ln>
          </p:spPr>
          <p:txBody>
            <a:bodyPr anchor="ctr">
              <a:spAutoFit/>
            </a:bodyPr>
            <a:lstStyle/>
            <a:p>
              <a:pPr eaLnBrk="0" hangingPunct="0">
                <a:buFont typeface="Wingdings" charset="0"/>
                <a:buChar char="ü"/>
              </a:pPr>
              <a:endParaRPr lang="en-US"/>
            </a:p>
          </p:txBody>
        </p:sp>
      </p:grpSp>
      <p:grpSp>
        <p:nvGrpSpPr>
          <p:cNvPr id="19461" name="Group 13"/>
          <p:cNvGrpSpPr>
            <a:grpSpLocks/>
          </p:cNvGrpSpPr>
          <p:nvPr/>
        </p:nvGrpSpPr>
        <p:grpSpPr bwMode="auto">
          <a:xfrm>
            <a:off x="6588125" y="1652588"/>
            <a:ext cx="2736850" cy="4824412"/>
            <a:chOff x="4150" y="709"/>
            <a:chExt cx="1724" cy="3039"/>
          </a:xfrm>
        </p:grpSpPr>
        <p:sp>
          <p:nvSpPr>
            <p:cNvPr id="19462" name="Rectangle 14"/>
            <p:cNvSpPr>
              <a:spLocks noChangeArrowheads="1"/>
            </p:cNvSpPr>
            <p:nvPr/>
          </p:nvSpPr>
          <p:spPr bwMode="auto">
            <a:xfrm>
              <a:off x="4150" y="709"/>
              <a:ext cx="1724" cy="3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81000" indent="-381000">
                <a:spcBef>
                  <a:spcPct val="20000"/>
                </a:spcBef>
                <a:buClr>
                  <a:schemeClr val="bg1"/>
                </a:buClr>
                <a:buFontTx/>
                <a:buChar char="•"/>
              </a:pPr>
              <a:endParaRPr lang="en-US" sz="1600" b="1" dirty="0"/>
            </a:p>
            <a:p>
              <a:pPr marL="381000" indent="-381000">
                <a:spcBef>
                  <a:spcPct val="20000"/>
                </a:spcBef>
                <a:buClr>
                  <a:schemeClr val="bg1"/>
                </a:buClr>
                <a:buFontTx/>
                <a:buChar char="•"/>
              </a:pPr>
              <a:r>
                <a:rPr lang="en-US" sz="1600" b="1" dirty="0">
                  <a:solidFill>
                    <a:srgbClr val="008000"/>
                  </a:solidFill>
                </a:rPr>
                <a:t>6.  Whales</a:t>
              </a:r>
            </a:p>
            <a:p>
              <a:pPr marL="381000" indent="-381000">
                <a:spcBef>
                  <a:spcPct val="20000"/>
                </a:spcBef>
                <a:buClr>
                  <a:schemeClr val="bg1"/>
                </a:buClr>
                <a:buFontTx/>
                <a:buChar char="•"/>
              </a:pPr>
              <a:endParaRPr lang="en-US" sz="1600" b="1" dirty="0"/>
            </a:p>
            <a:p>
              <a:pPr marL="381000" indent="-381000">
                <a:spcBef>
                  <a:spcPct val="20000"/>
                </a:spcBef>
                <a:buClr>
                  <a:schemeClr val="bg1"/>
                </a:buClr>
                <a:buFontTx/>
                <a:buChar char="•"/>
              </a:pPr>
              <a:endParaRPr lang="en-US" sz="1600" b="1" dirty="0"/>
            </a:p>
            <a:p>
              <a:pPr marL="381000" indent="-381000">
                <a:spcBef>
                  <a:spcPct val="20000"/>
                </a:spcBef>
                <a:buClr>
                  <a:schemeClr val="bg1"/>
                </a:buClr>
                <a:buFontTx/>
                <a:buChar char="•"/>
              </a:pPr>
              <a:r>
                <a:rPr lang="en-US" sz="1600" b="1" dirty="0">
                  <a:solidFill>
                    <a:schemeClr val="accent2"/>
                  </a:solidFill>
                </a:rPr>
                <a:t>7.  Bottom Dwelling</a:t>
              </a:r>
            </a:p>
            <a:p>
              <a:pPr marL="381000" indent="-381000">
                <a:spcBef>
                  <a:spcPct val="20000"/>
                </a:spcBef>
                <a:buClr>
                  <a:schemeClr val="bg1"/>
                </a:buClr>
                <a:buFontTx/>
                <a:buChar char="•"/>
              </a:pPr>
              <a:r>
                <a:rPr lang="en-US" sz="1600" b="1" dirty="0">
                  <a:solidFill>
                    <a:schemeClr val="accent2"/>
                  </a:solidFill>
                </a:rPr>
                <a:t>     Fish &amp; Crabs</a:t>
              </a:r>
            </a:p>
            <a:p>
              <a:pPr marL="381000" indent="-381000">
                <a:spcBef>
                  <a:spcPct val="20000"/>
                </a:spcBef>
                <a:buClr>
                  <a:schemeClr val="bg1"/>
                </a:buClr>
                <a:buFontTx/>
                <a:buChar char="•"/>
              </a:pPr>
              <a:endParaRPr lang="en-US" sz="1600" b="1" dirty="0"/>
            </a:p>
            <a:p>
              <a:pPr marL="381000" indent="-381000">
                <a:spcBef>
                  <a:spcPct val="20000"/>
                </a:spcBef>
                <a:buClr>
                  <a:schemeClr val="bg1"/>
                </a:buClr>
                <a:buFontTx/>
                <a:buChar char="•"/>
              </a:pPr>
              <a:r>
                <a:rPr lang="en-US" sz="1600" b="1" dirty="0">
                  <a:solidFill>
                    <a:srgbClr val="008000"/>
                  </a:solidFill>
                </a:rPr>
                <a:t>8.  Coastal Lagoons</a:t>
              </a:r>
            </a:p>
            <a:p>
              <a:pPr marL="381000" indent="-381000">
                <a:spcBef>
                  <a:spcPct val="20000"/>
                </a:spcBef>
                <a:buClr>
                  <a:schemeClr val="bg1"/>
                </a:buClr>
                <a:buFontTx/>
                <a:buChar char="•"/>
              </a:pPr>
              <a:endParaRPr lang="en-US" sz="1600" b="1" dirty="0"/>
            </a:p>
            <a:p>
              <a:pPr marL="381000" indent="-381000">
                <a:spcBef>
                  <a:spcPct val="20000"/>
                </a:spcBef>
                <a:buClr>
                  <a:schemeClr val="bg1"/>
                </a:buClr>
                <a:buFontTx/>
                <a:buChar char="•"/>
              </a:pPr>
              <a:endParaRPr lang="en-US" sz="1600" b="1" dirty="0"/>
            </a:p>
            <a:p>
              <a:pPr marL="381000" indent="-381000">
                <a:spcBef>
                  <a:spcPct val="20000"/>
                </a:spcBef>
                <a:buClr>
                  <a:schemeClr val="bg1"/>
                </a:buClr>
                <a:buFontTx/>
                <a:buChar char="•"/>
              </a:pPr>
              <a:r>
                <a:rPr lang="en-US" sz="1600" b="1" dirty="0">
                  <a:solidFill>
                    <a:schemeClr val="accent2"/>
                  </a:solidFill>
                </a:rPr>
                <a:t>9.  Maritime</a:t>
              </a:r>
            </a:p>
            <a:p>
              <a:pPr marL="381000" indent="-381000">
                <a:spcBef>
                  <a:spcPct val="20000"/>
                </a:spcBef>
                <a:buClr>
                  <a:schemeClr val="bg1"/>
                </a:buClr>
                <a:buFontTx/>
                <a:buChar char="•"/>
              </a:pPr>
              <a:r>
                <a:rPr lang="en-US" sz="1600" b="1" dirty="0">
                  <a:solidFill>
                    <a:schemeClr val="accent2"/>
                  </a:solidFill>
                </a:rPr>
                <a:t>     Island Tundra</a:t>
              </a:r>
            </a:p>
          </p:txBody>
        </p:sp>
        <p:sp>
          <p:nvSpPr>
            <p:cNvPr id="19463" name="AutoShape 15"/>
            <p:cNvSpPr>
              <a:spLocks noChangeArrowheads="1"/>
            </p:cNvSpPr>
            <p:nvPr/>
          </p:nvSpPr>
          <p:spPr bwMode="auto">
            <a:xfrm>
              <a:off x="4150" y="890"/>
              <a:ext cx="172" cy="272"/>
            </a:xfrm>
            <a:prstGeom prst="rightArrow">
              <a:avLst>
                <a:gd name="adj1" fmla="val 49898"/>
                <a:gd name="adj2" fmla="val 37750"/>
              </a:avLst>
            </a:prstGeom>
            <a:solidFill>
              <a:srgbClr val="FF6969"/>
            </a:solidFill>
            <a:ln w="9525">
              <a:solidFill>
                <a:schemeClr val="tx1"/>
              </a:solidFill>
              <a:miter lim="800000"/>
              <a:headEnd/>
              <a:tailEnd/>
            </a:ln>
          </p:spPr>
          <p:txBody>
            <a:bodyPr anchor="ctr">
              <a:spAutoFit/>
            </a:bodyPr>
            <a:lstStyle/>
            <a:p>
              <a:pPr eaLnBrk="0" hangingPunct="0">
                <a:buFont typeface="Wingdings" charset="0"/>
                <a:buChar char="ü"/>
              </a:pPr>
              <a:endParaRPr lang="en-US"/>
            </a:p>
          </p:txBody>
        </p:sp>
        <p:sp>
          <p:nvSpPr>
            <p:cNvPr id="19464" name="AutoShape 16"/>
            <p:cNvSpPr>
              <a:spLocks noChangeArrowheads="1"/>
            </p:cNvSpPr>
            <p:nvPr/>
          </p:nvSpPr>
          <p:spPr bwMode="auto">
            <a:xfrm>
              <a:off x="4150" y="1434"/>
              <a:ext cx="172" cy="272"/>
            </a:xfrm>
            <a:prstGeom prst="rightArrow">
              <a:avLst>
                <a:gd name="adj1" fmla="val 49898"/>
                <a:gd name="adj2" fmla="val 37750"/>
              </a:avLst>
            </a:prstGeom>
            <a:solidFill>
              <a:srgbClr val="FF6969"/>
            </a:solidFill>
            <a:ln w="9525">
              <a:solidFill>
                <a:schemeClr val="tx1"/>
              </a:solidFill>
              <a:miter lim="800000"/>
              <a:headEnd/>
              <a:tailEnd/>
            </a:ln>
          </p:spPr>
          <p:txBody>
            <a:bodyPr anchor="ctr">
              <a:spAutoFit/>
            </a:bodyPr>
            <a:lstStyle/>
            <a:p>
              <a:pPr eaLnBrk="0" hangingPunct="0">
                <a:buFont typeface="Wingdings" charset="0"/>
                <a:buChar char="ü"/>
              </a:pPr>
              <a:endParaRPr lang="en-US"/>
            </a:p>
          </p:txBody>
        </p:sp>
        <p:sp>
          <p:nvSpPr>
            <p:cNvPr id="19465" name="AutoShape 17"/>
            <p:cNvSpPr>
              <a:spLocks noChangeArrowheads="1"/>
            </p:cNvSpPr>
            <p:nvPr/>
          </p:nvSpPr>
          <p:spPr bwMode="auto">
            <a:xfrm>
              <a:off x="4150" y="1979"/>
              <a:ext cx="172" cy="272"/>
            </a:xfrm>
            <a:prstGeom prst="rightArrow">
              <a:avLst>
                <a:gd name="adj1" fmla="val 49898"/>
                <a:gd name="adj2" fmla="val 37750"/>
              </a:avLst>
            </a:prstGeom>
            <a:solidFill>
              <a:srgbClr val="FF6969"/>
            </a:solidFill>
            <a:ln w="9525">
              <a:solidFill>
                <a:schemeClr val="tx1"/>
              </a:solidFill>
              <a:miter lim="800000"/>
              <a:headEnd/>
              <a:tailEnd/>
            </a:ln>
          </p:spPr>
          <p:txBody>
            <a:bodyPr anchor="ctr">
              <a:spAutoFit/>
            </a:bodyPr>
            <a:lstStyle/>
            <a:p>
              <a:pPr eaLnBrk="0" hangingPunct="0">
                <a:buFont typeface="Wingdings" charset="0"/>
                <a:buChar char="ü"/>
              </a:pPr>
              <a:endParaRPr lang="en-US"/>
            </a:p>
          </p:txBody>
        </p:sp>
        <p:sp>
          <p:nvSpPr>
            <p:cNvPr id="19466" name="AutoShape 18"/>
            <p:cNvSpPr>
              <a:spLocks noChangeArrowheads="1"/>
            </p:cNvSpPr>
            <p:nvPr/>
          </p:nvSpPr>
          <p:spPr bwMode="auto">
            <a:xfrm>
              <a:off x="4150" y="2523"/>
              <a:ext cx="172" cy="272"/>
            </a:xfrm>
            <a:prstGeom prst="rightArrow">
              <a:avLst>
                <a:gd name="adj1" fmla="val 49898"/>
                <a:gd name="adj2" fmla="val 37750"/>
              </a:avLst>
            </a:prstGeom>
            <a:solidFill>
              <a:srgbClr val="FF6969"/>
            </a:solidFill>
            <a:ln w="9525">
              <a:solidFill>
                <a:schemeClr val="tx1"/>
              </a:solidFill>
              <a:miter lim="800000"/>
              <a:headEnd/>
              <a:tailEnd/>
            </a:ln>
          </p:spPr>
          <p:txBody>
            <a:bodyPr anchor="ctr">
              <a:spAutoFit/>
            </a:bodyPr>
            <a:lstStyle/>
            <a:p>
              <a:pPr eaLnBrk="0" hangingPunct="0">
                <a:buFont typeface="Wingdings" charset="0"/>
                <a:buChar char="ü"/>
              </a:pPr>
              <a:endParaRPr lang="en-US"/>
            </a:p>
          </p:txBody>
        </p:sp>
      </p:grpSp>
    </p:spTree>
    <p:extLst>
      <p:ext uri="{BB962C8B-B14F-4D97-AF65-F5344CB8AC3E}">
        <p14:creationId xmlns:p14="http://schemas.microsoft.com/office/powerpoint/2010/main" val="3475236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dirty="0">
                <a:latin typeface="Arial" charset="0"/>
              </a:rPr>
              <a:t>Brief Summary of the Open Standards</a:t>
            </a:r>
          </a:p>
        </p:txBody>
      </p:sp>
      <p:sp>
        <p:nvSpPr>
          <p:cNvPr id="3" name="Content Placeholder 2"/>
          <p:cNvSpPr>
            <a:spLocks noGrp="1"/>
          </p:cNvSpPr>
          <p:nvPr>
            <p:ph idx="1"/>
          </p:nvPr>
        </p:nvSpPr>
        <p:spPr/>
        <p:txBody>
          <a:bodyPr>
            <a:normAutofit/>
          </a:bodyPr>
          <a:lstStyle/>
          <a:p>
            <a:pPr marL="457200" indent="-457200">
              <a:buFontTx/>
              <a:buAutoNum type="arabicPeriod"/>
              <a:defRPr/>
            </a:pPr>
            <a:r>
              <a:rPr lang="en-US" sz="2000" dirty="0" smtClean="0">
                <a:solidFill>
                  <a:srgbClr val="B3B3B3"/>
                </a:solidFill>
                <a:ea typeface="+mn-ea"/>
                <a:cs typeface="+mn-cs"/>
              </a:rPr>
              <a:t>Summarize what you want to conserve</a:t>
            </a:r>
          </a:p>
          <a:p>
            <a:pPr marL="457200" indent="-457200">
              <a:buFontTx/>
              <a:buAutoNum type="arabicPeriod"/>
              <a:defRPr/>
            </a:pPr>
            <a:endParaRPr lang="en-US" sz="2000" dirty="0" smtClean="0">
              <a:ea typeface="+mn-ea"/>
              <a:cs typeface="+mn-cs"/>
            </a:endParaRPr>
          </a:p>
          <a:p>
            <a:pPr marL="457200" indent="-457200">
              <a:buFontTx/>
              <a:buAutoNum type="arabicPeriod"/>
              <a:defRPr/>
            </a:pPr>
            <a:r>
              <a:rPr lang="en-US" sz="2000" dirty="0" smtClean="0">
                <a:solidFill>
                  <a:srgbClr val="008000"/>
                </a:solidFill>
                <a:ea typeface="+mn-ea"/>
                <a:cs typeface="+mn-cs"/>
              </a:rPr>
              <a:t>Understand current &amp; desired condition</a:t>
            </a:r>
          </a:p>
          <a:p>
            <a:pPr marL="0" indent="0">
              <a:buNone/>
              <a:defRPr/>
            </a:pPr>
            <a:endParaRPr lang="en-US" sz="2000" dirty="0" smtClean="0">
              <a:ea typeface="+mn-ea"/>
              <a:cs typeface="+mn-cs"/>
            </a:endParaRPr>
          </a:p>
          <a:p>
            <a:pPr marL="0" indent="0">
              <a:buNone/>
              <a:defRPr/>
            </a:pPr>
            <a:endParaRPr lang="en-US" sz="2000" dirty="0" smtClean="0">
              <a:ea typeface="+mn-ea"/>
              <a:cs typeface="+mn-cs"/>
            </a:endParaRPr>
          </a:p>
        </p:txBody>
      </p:sp>
      <p:grpSp>
        <p:nvGrpSpPr>
          <p:cNvPr id="2" name="Group 28"/>
          <p:cNvGrpSpPr>
            <a:grpSpLocks/>
          </p:cNvGrpSpPr>
          <p:nvPr/>
        </p:nvGrpSpPr>
        <p:grpSpPr bwMode="auto">
          <a:xfrm>
            <a:off x="6934200" y="2514600"/>
            <a:ext cx="852487" cy="228600"/>
            <a:chOff x="214313" y="1935163"/>
            <a:chExt cx="8153400" cy="1174750"/>
          </a:xfrm>
        </p:grpSpPr>
        <p:sp>
          <p:nvSpPr>
            <p:cNvPr id="72879" name="Text Box 3"/>
            <p:cNvSpPr txBox="1">
              <a:spLocks noChangeArrowheads="1"/>
            </p:cNvSpPr>
            <p:nvPr/>
          </p:nvSpPr>
          <p:spPr bwMode="auto">
            <a:xfrm>
              <a:off x="579438" y="1935163"/>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3600"/>
            </a:p>
          </p:txBody>
        </p:sp>
        <p:sp>
          <p:nvSpPr>
            <p:cNvPr id="72880" name="Rectangle 4"/>
            <p:cNvSpPr>
              <a:spLocks noChangeArrowheads="1"/>
            </p:cNvSpPr>
            <p:nvPr/>
          </p:nvSpPr>
          <p:spPr bwMode="auto">
            <a:xfrm>
              <a:off x="214313" y="2500313"/>
              <a:ext cx="8153400" cy="609600"/>
            </a:xfrm>
            <a:prstGeom prst="rect">
              <a:avLst/>
            </a:prstGeom>
            <a:solidFill>
              <a:srgbClr val="00FF00"/>
            </a:solidFill>
            <a:ln w="9525">
              <a:solidFill>
                <a:schemeClr val="tx1"/>
              </a:solidFill>
              <a:miter lim="800000"/>
              <a:headEnd/>
              <a:tailEnd/>
            </a:ln>
          </p:spPr>
          <p:txBody>
            <a:bodyPr wrap="none" anchor="ctr"/>
            <a:lstStyle/>
            <a:p>
              <a:pPr defTabSz="912813"/>
              <a:endParaRPr lang="en-US"/>
            </a:p>
          </p:txBody>
        </p:sp>
        <p:sp>
          <p:nvSpPr>
            <p:cNvPr id="72881" name="Rectangle 5"/>
            <p:cNvSpPr>
              <a:spLocks noChangeArrowheads="1"/>
            </p:cNvSpPr>
            <p:nvPr/>
          </p:nvSpPr>
          <p:spPr bwMode="auto">
            <a:xfrm>
              <a:off x="6234113" y="2497138"/>
              <a:ext cx="2125662" cy="609600"/>
            </a:xfrm>
            <a:prstGeom prst="rect">
              <a:avLst/>
            </a:prstGeom>
            <a:solidFill>
              <a:srgbClr val="003300"/>
            </a:solidFill>
            <a:ln w="9525">
              <a:solidFill>
                <a:schemeClr val="tx1"/>
              </a:solidFill>
              <a:miter lim="800000"/>
              <a:headEnd/>
              <a:tailEnd/>
            </a:ln>
          </p:spPr>
          <p:txBody>
            <a:bodyPr wrap="none" anchor="ctr"/>
            <a:lstStyle/>
            <a:p>
              <a:pPr defTabSz="912813"/>
              <a:endParaRPr lang="en-US"/>
            </a:p>
          </p:txBody>
        </p:sp>
        <p:sp>
          <p:nvSpPr>
            <p:cNvPr id="72882" name="Rectangle 6"/>
            <p:cNvSpPr>
              <a:spLocks noChangeArrowheads="1"/>
            </p:cNvSpPr>
            <p:nvPr/>
          </p:nvSpPr>
          <p:spPr bwMode="auto">
            <a:xfrm>
              <a:off x="214313" y="2500313"/>
              <a:ext cx="4038600" cy="609600"/>
            </a:xfrm>
            <a:prstGeom prst="rect">
              <a:avLst/>
            </a:prstGeom>
            <a:solidFill>
              <a:srgbClr val="FFFF00"/>
            </a:solidFill>
            <a:ln w="9525">
              <a:solidFill>
                <a:schemeClr val="tx1"/>
              </a:solidFill>
              <a:miter lim="800000"/>
              <a:headEnd/>
              <a:tailEnd/>
            </a:ln>
          </p:spPr>
          <p:txBody>
            <a:bodyPr wrap="none" anchor="ctr"/>
            <a:lstStyle/>
            <a:p>
              <a:pPr defTabSz="912813"/>
              <a:endParaRPr lang="en-US"/>
            </a:p>
          </p:txBody>
        </p:sp>
        <p:sp>
          <p:nvSpPr>
            <p:cNvPr id="72883" name="Rectangle 7"/>
            <p:cNvSpPr>
              <a:spLocks noChangeArrowheads="1"/>
            </p:cNvSpPr>
            <p:nvPr/>
          </p:nvSpPr>
          <p:spPr bwMode="auto">
            <a:xfrm>
              <a:off x="214313" y="2500313"/>
              <a:ext cx="2133600" cy="609600"/>
            </a:xfrm>
            <a:prstGeom prst="rect">
              <a:avLst/>
            </a:prstGeom>
            <a:solidFill>
              <a:srgbClr val="B00000"/>
            </a:solidFill>
            <a:ln w="9525">
              <a:solidFill>
                <a:schemeClr val="tx1"/>
              </a:solidFill>
              <a:miter lim="800000"/>
              <a:headEnd/>
              <a:tailEnd/>
            </a:ln>
          </p:spPr>
          <p:txBody>
            <a:bodyPr wrap="none" anchor="ctr"/>
            <a:lstStyle/>
            <a:p>
              <a:pPr defTabSz="912813"/>
              <a:endParaRPr lang="en-US"/>
            </a:p>
          </p:txBody>
        </p:sp>
      </p:grpSp>
      <p:grpSp>
        <p:nvGrpSpPr>
          <p:cNvPr id="7" name="Group 179"/>
          <p:cNvGrpSpPr>
            <a:grpSpLocks/>
          </p:cNvGrpSpPr>
          <p:nvPr/>
        </p:nvGrpSpPr>
        <p:grpSpPr bwMode="auto">
          <a:xfrm>
            <a:off x="5867400" y="1535113"/>
            <a:ext cx="419100" cy="674687"/>
            <a:chOff x="5829300" y="2220913"/>
            <a:chExt cx="1457325" cy="2968625"/>
          </a:xfrm>
        </p:grpSpPr>
        <p:sp>
          <p:nvSpPr>
            <p:cNvPr id="169" name="Freeform 4"/>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0" name="Freeform 5"/>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72" name="Freeform 43"/>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3" name="Freeform 44"/>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76" name="Freeform 47"/>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7" name="Freeform 48"/>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spTree>
    <p:custDataLst>
      <p:tags r:id="rId1"/>
    </p:custDataLst>
    <p:extLst>
      <p:ext uri="{BB962C8B-B14F-4D97-AF65-F5344CB8AC3E}">
        <p14:creationId xmlns:p14="http://schemas.microsoft.com/office/powerpoint/2010/main" val="241658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sz="half" idx="1"/>
          </p:nvPr>
        </p:nvSpPr>
        <p:spPr>
          <a:xfrm>
            <a:off x="228600" y="1447800"/>
            <a:ext cx="4572000" cy="1600200"/>
          </a:xfrm>
        </p:spPr>
        <p:txBody>
          <a:bodyPr>
            <a:normAutofit fontScale="92500" lnSpcReduction="10000"/>
          </a:bodyPr>
          <a:lstStyle/>
          <a:p>
            <a:pPr marL="0" indent="0" eaLnBrk="1" hangingPunct="1">
              <a:buFontTx/>
              <a:buNone/>
            </a:pPr>
            <a:r>
              <a:rPr lang="en-US" dirty="0" smtClean="0">
                <a:solidFill>
                  <a:schemeClr val="accent2"/>
                </a:solidFill>
              </a:rPr>
              <a:t>What do you want to conserve?  </a:t>
            </a:r>
          </a:p>
          <a:p>
            <a:pPr marL="0" indent="0" eaLnBrk="1" hangingPunct="1">
              <a:buFontTx/>
              <a:buNone/>
            </a:pPr>
            <a:r>
              <a:rPr lang="en-US" dirty="0" smtClean="0">
                <a:solidFill>
                  <a:srgbClr val="008000"/>
                </a:solidFill>
              </a:rPr>
              <a:t>What is your best estimate of how it’s doing?</a:t>
            </a:r>
          </a:p>
        </p:txBody>
      </p:sp>
      <p:graphicFrame>
        <p:nvGraphicFramePr>
          <p:cNvPr id="65591" name="Group 55"/>
          <p:cNvGraphicFramePr>
            <a:graphicFrameLocks noGrp="1"/>
          </p:cNvGraphicFramePr>
          <p:nvPr>
            <p:ph sz="quarter" idx="2"/>
          </p:nvPr>
        </p:nvGraphicFramePr>
        <p:xfrm>
          <a:off x="3200400" y="3276600"/>
          <a:ext cx="5534342" cy="3276600"/>
        </p:xfrm>
        <a:graphic>
          <a:graphicData uri="http://schemas.openxmlformats.org/drawingml/2006/table">
            <a:tbl>
              <a:tblPr/>
              <a:tblGrid>
                <a:gridCol w="258015"/>
                <a:gridCol w="1500498"/>
                <a:gridCol w="1038353"/>
                <a:gridCol w="1038353"/>
                <a:gridCol w="660770"/>
                <a:gridCol w="1038353"/>
              </a:tblGrid>
              <a:tr h="423927">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Viability Summary </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0808">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1" u="none" strike="noStrike" cap="none" normalizeH="0" baseline="0" dirty="0" smtClean="0">
                          <a:ln>
                            <a:noFill/>
                          </a:ln>
                          <a:solidFill>
                            <a:schemeClr val="tx1"/>
                          </a:solidFill>
                          <a:effectLst/>
                          <a:latin typeface="Arial" charset="0"/>
                          <a:ea typeface="Times New Roman" pitchFamily="18" charset="0"/>
                          <a:cs typeface="Arial" charset="0"/>
                        </a:rPr>
                        <a:t>East Molokai </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5110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Targets</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Landscape </a:t>
                      </a:r>
                      <a:b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b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Context</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Condition</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Size</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Viability</a:t>
                      </a:r>
                      <a:b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b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 Rank</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087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Times New Roman" pitchFamily="18" charset="0"/>
                          <a:cs typeface="Arial" charset="0"/>
                        </a:rPr>
                        <a:t>1</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North Shore Forests &amp; Cliffs</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Fair</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Good</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Fair</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Fair</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5511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Times New Roman" pitchFamily="18" charset="0"/>
                          <a:cs typeface="Arial" charset="0"/>
                        </a:rPr>
                        <a:t>2</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Montane Wet Forest</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Fair</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Very </a:t>
                      </a:r>
                      <a:b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b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Good</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Fair</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Good</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5087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Times New Roman" pitchFamily="18" charset="0"/>
                          <a:cs typeface="Arial" charset="0"/>
                        </a:rPr>
                        <a:t>3</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South Slope Mesic Forest &amp;  Shrubland</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Poor</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Good</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Poor</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Fair</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42233">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ea typeface="Times New Roman" pitchFamily="18" charset="0"/>
                          <a:cs typeface="Arial" charset="0"/>
                        </a:rPr>
                        <a:t>Overall Biodiversity Health Rank</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Fair</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pic>
        <p:nvPicPr>
          <p:cNvPr id="9220" name="Picture 6" descr="DSC_0027-1"/>
          <p:cNvPicPr>
            <a:picLocks noChangeAspect="1" noChangeArrowheads="1"/>
          </p:cNvPicPr>
          <p:nvPr/>
        </p:nvPicPr>
        <p:blipFill>
          <a:blip r:embed="rId3" cstate="print"/>
          <a:srcRect/>
          <a:stretch>
            <a:fillRect/>
          </a:stretch>
        </p:blipFill>
        <p:spPr bwMode="auto">
          <a:xfrm>
            <a:off x="914400" y="4953000"/>
            <a:ext cx="1430338" cy="1752600"/>
          </a:xfrm>
          <a:prstGeom prst="rect">
            <a:avLst/>
          </a:prstGeom>
          <a:noFill/>
          <a:ln w="9525">
            <a:noFill/>
            <a:miter lim="800000"/>
            <a:headEnd/>
            <a:tailEnd/>
          </a:ln>
        </p:spPr>
      </p:pic>
      <p:pic>
        <p:nvPicPr>
          <p:cNvPr id="9221" name="Picture 8" descr="Moloka'i’s native upland forests"/>
          <p:cNvPicPr>
            <a:picLocks noChangeAspect="1" noChangeArrowheads="1"/>
          </p:cNvPicPr>
          <p:nvPr/>
        </p:nvPicPr>
        <p:blipFill>
          <a:blip r:embed="rId4" cstate="print"/>
          <a:srcRect/>
          <a:stretch>
            <a:fillRect/>
          </a:stretch>
        </p:blipFill>
        <p:spPr bwMode="auto">
          <a:xfrm>
            <a:off x="381000" y="3054350"/>
            <a:ext cx="2743200" cy="1746250"/>
          </a:xfrm>
          <a:prstGeom prst="rect">
            <a:avLst/>
          </a:prstGeom>
          <a:noFill/>
          <a:ln w="9525">
            <a:noFill/>
            <a:miter lim="800000"/>
            <a:headEnd/>
            <a:tailEnd/>
          </a:ln>
        </p:spPr>
      </p:pic>
      <p:pic>
        <p:nvPicPr>
          <p:cNvPr id="9222" name="Picture 9"/>
          <p:cNvPicPr>
            <a:picLocks noChangeAspect="1" noChangeArrowheads="1"/>
          </p:cNvPicPr>
          <p:nvPr/>
        </p:nvPicPr>
        <p:blipFill>
          <a:blip r:embed="rId5" cstate="print"/>
          <a:srcRect/>
          <a:stretch>
            <a:fillRect/>
          </a:stretch>
        </p:blipFill>
        <p:spPr bwMode="auto">
          <a:xfrm>
            <a:off x="7010400" y="1466850"/>
            <a:ext cx="1447800" cy="1733550"/>
          </a:xfrm>
          <a:prstGeom prst="rect">
            <a:avLst/>
          </a:prstGeom>
          <a:noFill/>
          <a:ln w="9525">
            <a:noFill/>
            <a:miter lim="800000"/>
            <a:headEnd/>
            <a:tailEnd/>
          </a:ln>
        </p:spPr>
      </p:pic>
      <p:pic>
        <p:nvPicPr>
          <p:cNvPr id="9267" name="Picture 10" descr="whooperchickMar20_02.jpg"/>
          <p:cNvPicPr>
            <a:picLocks noChangeAspect="1"/>
          </p:cNvPicPr>
          <p:nvPr/>
        </p:nvPicPr>
        <p:blipFill>
          <a:blip r:embed="rId6" cstate="print"/>
          <a:srcRect/>
          <a:stretch>
            <a:fillRect/>
          </a:stretch>
        </p:blipFill>
        <p:spPr bwMode="auto">
          <a:xfrm>
            <a:off x="4724400" y="1600200"/>
            <a:ext cx="1841500" cy="1384300"/>
          </a:xfrm>
          <a:prstGeom prst="rect">
            <a:avLst/>
          </a:prstGeom>
          <a:noFill/>
          <a:ln w="9525">
            <a:noFill/>
            <a:miter lim="800000"/>
            <a:headEnd/>
            <a:tailEnd/>
          </a:ln>
        </p:spPr>
      </p:pic>
      <p:sp>
        <p:nvSpPr>
          <p:cNvPr id="13" name="Oval 12"/>
          <p:cNvSpPr/>
          <p:nvPr/>
        </p:nvSpPr>
        <p:spPr>
          <a:xfrm>
            <a:off x="3200400" y="3276600"/>
            <a:ext cx="9906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Oval 13"/>
          <p:cNvSpPr/>
          <p:nvPr/>
        </p:nvSpPr>
        <p:spPr>
          <a:xfrm>
            <a:off x="3581400" y="4114800"/>
            <a:ext cx="9906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itle 1"/>
          <p:cNvSpPr>
            <a:spLocks noGrp="1"/>
          </p:cNvSpPr>
          <p:nvPr>
            <p:ph type="title"/>
          </p:nvPr>
        </p:nvSpPr>
        <p:spPr>
          <a:xfrm>
            <a:off x="1676400" y="0"/>
            <a:ext cx="7467600" cy="1371600"/>
          </a:xfrm>
        </p:spPr>
        <p:txBody>
          <a:bodyPr/>
          <a:lstStyle/>
          <a:p>
            <a:r>
              <a:rPr lang="en-US" sz="3200" dirty="0">
                <a:solidFill>
                  <a:srgbClr val="FFFFFF"/>
                </a:solidFill>
                <a:latin typeface="+mn-lt"/>
              </a:rPr>
              <a:t>2. Understand Current &amp; Desired State of What You Want to Conserve</a:t>
            </a:r>
          </a:p>
        </p:txBody>
      </p:sp>
    </p:spTree>
    <p:extLst>
      <p:ext uri="{BB962C8B-B14F-4D97-AF65-F5344CB8AC3E}">
        <p14:creationId xmlns:p14="http://schemas.microsoft.com/office/powerpoint/2010/main" val="872002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593725" y="1035050"/>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3600"/>
          </a:p>
        </p:txBody>
      </p:sp>
      <p:sp>
        <p:nvSpPr>
          <p:cNvPr id="23554" name="Text Box 3"/>
          <p:cNvSpPr txBox="1">
            <a:spLocks noChangeArrowheads="1"/>
          </p:cNvSpPr>
          <p:nvPr/>
        </p:nvSpPr>
        <p:spPr bwMode="auto">
          <a:xfrm>
            <a:off x="579438" y="1935163"/>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3600"/>
          </a:p>
        </p:txBody>
      </p:sp>
      <p:sp>
        <p:nvSpPr>
          <p:cNvPr id="23555" name="Rectangle 4"/>
          <p:cNvSpPr>
            <a:spLocks noChangeArrowheads="1"/>
          </p:cNvSpPr>
          <p:nvPr/>
        </p:nvSpPr>
        <p:spPr bwMode="auto">
          <a:xfrm>
            <a:off x="214313" y="2500313"/>
            <a:ext cx="8153400" cy="609600"/>
          </a:xfrm>
          <a:prstGeom prst="rect">
            <a:avLst/>
          </a:prstGeom>
          <a:solidFill>
            <a:srgbClr val="00FF00"/>
          </a:solidFill>
          <a:ln w="9525">
            <a:solidFill>
              <a:schemeClr val="tx1"/>
            </a:solidFill>
            <a:miter lim="800000"/>
            <a:headEnd/>
            <a:tailEnd/>
          </a:ln>
        </p:spPr>
        <p:txBody>
          <a:bodyPr wrap="none" anchor="ctr"/>
          <a:lstStyle/>
          <a:p>
            <a:pPr defTabSz="912813"/>
            <a:endParaRPr lang="en-US"/>
          </a:p>
        </p:txBody>
      </p:sp>
      <p:sp>
        <p:nvSpPr>
          <p:cNvPr id="23556" name="Rectangle 5"/>
          <p:cNvSpPr>
            <a:spLocks noChangeArrowheads="1"/>
          </p:cNvSpPr>
          <p:nvPr/>
        </p:nvSpPr>
        <p:spPr bwMode="auto">
          <a:xfrm>
            <a:off x="6234113" y="2497138"/>
            <a:ext cx="2125662" cy="609600"/>
          </a:xfrm>
          <a:prstGeom prst="rect">
            <a:avLst/>
          </a:prstGeom>
          <a:solidFill>
            <a:srgbClr val="003300"/>
          </a:solidFill>
          <a:ln w="9525">
            <a:solidFill>
              <a:schemeClr val="tx1"/>
            </a:solidFill>
            <a:miter lim="800000"/>
            <a:headEnd/>
            <a:tailEnd/>
          </a:ln>
        </p:spPr>
        <p:txBody>
          <a:bodyPr wrap="none" anchor="ctr"/>
          <a:lstStyle/>
          <a:p>
            <a:pPr defTabSz="912813"/>
            <a:endParaRPr lang="en-US"/>
          </a:p>
        </p:txBody>
      </p:sp>
      <p:sp>
        <p:nvSpPr>
          <p:cNvPr id="23557" name="Rectangle 6"/>
          <p:cNvSpPr>
            <a:spLocks noChangeArrowheads="1"/>
          </p:cNvSpPr>
          <p:nvPr/>
        </p:nvSpPr>
        <p:spPr bwMode="auto">
          <a:xfrm>
            <a:off x="214313" y="2500313"/>
            <a:ext cx="4038600" cy="609600"/>
          </a:xfrm>
          <a:prstGeom prst="rect">
            <a:avLst/>
          </a:prstGeom>
          <a:solidFill>
            <a:srgbClr val="FFFF00"/>
          </a:solidFill>
          <a:ln w="9525">
            <a:solidFill>
              <a:schemeClr val="tx1"/>
            </a:solidFill>
            <a:miter lim="800000"/>
            <a:headEnd/>
            <a:tailEnd/>
          </a:ln>
        </p:spPr>
        <p:txBody>
          <a:bodyPr wrap="none" anchor="ctr"/>
          <a:lstStyle/>
          <a:p>
            <a:pPr defTabSz="912813"/>
            <a:endParaRPr lang="en-US"/>
          </a:p>
        </p:txBody>
      </p:sp>
      <p:sp>
        <p:nvSpPr>
          <p:cNvPr id="23558" name="Rectangle 7"/>
          <p:cNvSpPr>
            <a:spLocks noChangeArrowheads="1"/>
          </p:cNvSpPr>
          <p:nvPr/>
        </p:nvSpPr>
        <p:spPr bwMode="auto">
          <a:xfrm>
            <a:off x="214313" y="2500313"/>
            <a:ext cx="2133600" cy="609600"/>
          </a:xfrm>
          <a:prstGeom prst="rect">
            <a:avLst/>
          </a:prstGeom>
          <a:solidFill>
            <a:srgbClr val="B00000"/>
          </a:solidFill>
          <a:ln w="9525">
            <a:solidFill>
              <a:schemeClr val="tx1"/>
            </a:solidFill>
            <a:miter lim="800000"/>
            <a:headEnd/>
            <a:tailEnd/>
          </a:ln>
        </p:spPr>
        <p:txBody>
          <a:bodyPr wrap="none" anchor="ctr"/>
          <a:lstStyle/>
          <a:p>
            <a:pPr defTabSz="912813"/>
            <a:endParaRPr lang="en-US"/>
          </a:p>
        </p:txBody>
      </p:sp>
      <p:grpSp>
        <p:nvGrpSpPr>
          <p:cNvPr id="23559" name="Group 8"/>
          <p:cNvGrpSpPr>
            <a:grpSpLocks/>
          </p:cNvGrpSpPr>
          <p:nvPr/>
        </p:nvGrpSpPr>
        <p:grpSpPr bwMode="auto">
          <a:xfrm>
            <a:off x="5624513" y="3230563"/>
            <a:ext cx="1797050" cy="1997075"/>
            <a:chOff x="3600" y="2640"/>
            <a:chExt cx="1132" cy="1258"/>
          </a:xfrm>
        </p:grpSpPr>
        <p:sp>
          <p:nvSpPr>
            <p:cNvPr id="23578" name="Text Box 9"/>
            <p:cNvSpPr txBox="1">
              <a:spLocks noChangeArrowheads="1"/>
            </p:cNvSpPr>
            <p:nvPr/>
          </p:nvSpPr>
          <p:spPr bwMode="auto">
            <a:xfrm>
              <a:off x="3888" y="3264"/>
              <a:ext cx="844" cy="6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t>Long-term</a:t>
              </a:r>
            </a:p>
            <a:p>
              <a:pPr algn="ctr" eaLnBrk="1" hangingPunct="1"/>
              <a:r>
                <a:rPr lang="en-US" sz="2000"/>
                <a:t>Desired</a:t>
              </a:r>
            </a:p>
            <a:p>
              <a:pPr algn="ctr" eaLnBrk="1" hangingPunct="1"/>
              <a:r>
                <a:rPr lang="en-US" sz="2000"/>
                <a:t> Status</a:t>
              </a:r>
            </a:p>
          </p:txBody>
        </p:sp>
        <p:sp>
          <p:nvSpPr>
            <p:cNvPr id="23579" name="Line 10"/>
            <p:cNvSpPr>
              <a:spLocks noChangeShapeType="1"/>
            </p:cNvSpPr>
            <p:nvPr/>
          </p:nvSpPr>
          <p:spPr bwMode="auto">
            <a:xfrm flipH="1" flipV="1">
              <a:off x="3600" y="2640"/>
              <a:ext cx="336" cy="528"/>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23560" name="Group 11"/>
          <p:cNvGrpSpPr>
            <a:grpSpLocks/>
          </p:cNvGrpSpPr>
          <p:nvPr/>
        </p:nvGrpSpPr>
        <p:grpSpPr bwMode="auto">
          <a:xfrm>
            <a:off x="823913" y="3186113"/>
            <a:ext cx="1100137" cy="1736725"/>
            <a:chOff x="576" y="2612"/>
            <a:chExt cx="693" cy="1094"/>
          </a:xfrm>
        </p:grpSpPr>
        <p:sp>
          <p:nvSpPr>
            <p:cNvPr id="23576" name="Text Box 12"/>
            <p:cNvSpPr txBox="1">
              <a:spLocks noChangeArrowheads="1"/>
            </p:cNvSpPr>
            <p:nvPr/>
          </p:nvSpPr>
          <p:spPr bwMode="auto">
            <a:xfrm>
              <a:off x="576" y="3264"/>
              <a:ext cx="693"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dirty="0"/>
                <a:t>Current </a:t>
              </a:r>
            </a:p>
            <a:p>
              <a:pPr algn="ctr" eaLnBrk="1" hangingPunct="1"/>
              <a:r>
                <a:rPr lang="en-US" sz="2000" dirty="0"/>
                <a:t>Status</a:t>
              </a:r>
            </a:p>
          </p:txBody>
        </p:sp>
        <p:sp>
          <p:nvSpPr>
            <p:cNvPr id="23577" name="Line 13"/>
            <p:cNvSpPr>
              <a:spLocks noChangeShapeType="1"/>
            </p:cNvSpPr>
            <p:nvPr/>
          </p:nvSpPr>
          <p:spPr bwMode="auto">
            <a:xfrm flipV="1">
              <a:off x="960" y="2612"/>
              <a:ext cx="144" cy="604"/>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23561" name="Group 15"/>
          <p:cNvGrpSpPr>
            <a:grpSpLocks/>
          </p:cNvGrpSpPr>
          <p:nvPr/>
        </p:nvGrpSpPr>
        <p:grpSpPr bwMode="auto">
          <a:xfrm>
            <a:off x="4100513" y="3230563"/>
            <a:ext cx="1606550" cy="1692275"/>
            <a:chOff x="2640" y="2640"/>
            <a:chExt cx="1012" cy="1066"/>
          </a:xfrm>
        </p:grpSpPr>
        <p:sp>
          <p:nvSpPr>
            <p:cNvPr id="23574" name="Text Box 16"/>
            <p:cNvSpPr txBox="1">
              <a:spLocks noChangeArrowheads="1"/>
            </p:cNvSpPr>
            <p:nvPr/>
          </p:nvSpPr>
          <p:spPr bwMode="auto">
            <a:xfrm>
              <a:off x="2640" y="3264"/>
              <a:ext cx="1012"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t>10-yr Interim</a:t>
              </a:r>
            </a:p>
            <a:p>
              <a:pPr algn="ctr" eaLnBrk="1" hangingPunct="1"/>
              <a:r>
                <a:rPr lang="en-US" sz="2000"/>
                <a:t> Objective</a:t>
              </a:r>
            </a:p>
          </p:txBody>
        </p:sp>
        <p:sp>
          <p:nvSpPr>
            <p:cNvPr id="23575" name="Line 17"/>
            <p:cNvSpPr>
              <a:spLocks noChangeShapeType="1"/>
            </p:cNvSpPr>
            <p:nvPr/>
          </p:nvSpPr>
          <p:spPr bwMode="auto">
            <a:xfrm flipH="1" flipV="1">
              <a:off x="2928" y="2640"/>
              <a:ext cx="96" cy="48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23562" name="Group 18"/>
          <p:cNvGrpSpPr>
            <a:grpSpLocks/>
          </p:cNvGrpSpPr>
          <p:nvPr/>
        </p:nvGrpSpPr>
        <p:grpSpPr bwMode="auto">
          <a:xfrm>
            <a:off x="2195513" y="3230563"/>
            <a:ext cx="1465262" cy="1692275"/>
            <a:chOff x="1440" y="2640"/>
            <a:chExt cx="923" cy="1066"/>
          </a:xfrm>
        </p:grpSpPr>
        <p:sp>
          <p:nvSpPr>
            <p:cNvPr id="23572" name="Text Box 19"/>
            <p:cNvSpPr txBox="1">
              <a:spLocks noChangeArrowheads="1"/>
            </p:cNvSpPr>
            <p:nvPr/>
          </p:nvSpPr>
          <p:spPr bwMode="auto">
            <a:xfrm>
              <a:off x="1440" y="3264"/>
              <a:ext cx="923"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t>5-yr Interim</a:t>
              </a:r>
            </a:p>
            <a:p>
              <a:pPr algn="ctr" eaLnBrk="1" hangingPunct="1"/>
              <a:r>
                <a:rPr lang="en-US" sz="2000"/>
                <a:t>Objective</a:t>
              </a:r>
            </a:p>
          </p:txBody>
        </p:sp>
        <p:sp>
          <p:nvSpPr>
            <p:cNvPr id="23573" name="Line 20"/>
            <p:cNvSpPr>
              <a:spLocks noChangeShapeType="1"/>
            </p:cNvSpPr>
            <p:nvPr/>
          </p:nvSpPr>
          <p:spPr bwMode="auto">
            <a:xfrm flipV="1">
              <a:off x="1872" y="2640"/>
              <a:ext cx="48" cy="528"/>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grpSp>
        <p:nvGrpSpPr>
          <p:cNvPr id="23563" name="Group 21"/>
          <p:cNvGrpSpPr>
            <a:grpSpLocks/>
          </p:cNvGrpSpPr>
          <p:nvPr/>
        </p:nvGrpSpPr>
        <p:grpSpPr bwMode="auto">
          <a:xfrm>
            <a:off x="7556500" y="3230563"/>
            <a:ext cx="1328738" cy="1692275"/>
            <a:chOff x="4817" y="2640"/>
            <a:chExt cx="837" cy="1066"/>
          </a:xfrm>
        </p:grpSpPr>
        <p:sp>
          <p:nvSpPr>
            <p:cNvPr id="23570" name="Text Box 22"/>
            <p:cNvSpPr txBox="1">
              <a:spLocks noChangeArrowheads="1"/>
            </p:cNvSpPr>
            <p:nvPr/>
          </p:nvSpPr>
          <p:spPr bwMode="auto">
            <a:xfrm>
              <a:off x="4817" y="3264"/>
              <a:ext cx="837" cy="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t>Historical*</a:t>
              </a:r>
            </a:p>
            <a:p>
              <a:pPr algn="ctr" eaLnBrk="1" hangingPunct="1"/>
              <a:r>
                <a:rPr lang="en-US" sz="2000"/>
                <a:t>Level</a:t>
              </a:r>
            </a:p>
          </p:txBody>
        </p:sp>
        <p:sp>
          <p:nvSpPr>
            <p:cNvPr id="23571" name="Line 23"/>
            <p:cNvSpPr>
              <a:spLocks noChangeShapeType="1"/>
            </p:cNvSpPr>
            <p:nvPr/>
          </p:nvSpPr>
          <p:spPr bwMode="auto">
            <a:xfrm flipV="1">
              <a:off x="5232" y="2640"/>
              <a:ext cx="0" cy="480"/>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sp>
        <p:nvSpPr>
          <p:cNvPr id="23564" name="Text Box 24"/>
          <p:cNvSpPr txBox="1">
            <a:spLocks noChangeArrowheads="1"/>
          </p:cNvSpPr>
          <p:nvPr/>
        </p:nvSpPr>
        <p:spPr bwMode="auto">
          <a:xfrm>
            <a:off x="671513" y="1935163"/>
            <a:ext cx="1295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t>POOR</a:t>
            </a:r>
          </a:p>
        </p:txBody>
      </p:sp>
      <p:sp>
        <p:nvSpPr>
          <p:cNvPr id="23565" name="Text Box 25"/>
          <p:cNvSpPr txBox="1">
            <a:spLocks noChangeArrowheads="1"/>
          </p:cNvSpPr>
          <p:nvPr/>
        </p:nvSpPr>
        <p:spPr bwMode="auto">
          <a:xfrm>
            <a:off x="2728913" y="1935163"/>
            <a:ext cx="1295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t>FAIR</a:t>
            </a:r>
          </a:p>
        </p:txBody>
      </p:sp>
      <p:sp>
        <p:nvSpPr>
          <p:cNvPr id="23566" name="Text Box 26"/>
          <p:cNvSpPr txBox="1">
            <a:spLocks noChangeArrowheads="1"/>
          </p:cNvSpPr>
          <p:nvPr/>
        </p:nvSpPr>
        <p:spPr bwMode="auto">
          <a:xfrm>
            <a:off x="4633913" y="1935163"/>
            <a:ext cx="1295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t>GOOD</a:t>
            </a:r>
          </a:p>
        </p:txBody>
      </p:sp>
      <p:sp>
        <p:nvSpPr>
          <p:cNvPr id="23567" name="Text Box 27"/>
          <p:cNvSpPr txBox="1">
            <a:spLocks noChangeArrowheads="1"/>
          </p:cNvSpPr>
          <p:nvPr/>
        </p:nvSpPr>
        <p:spPr bwMode="auto">
          <a:xfrm>
            <a:off x="6538913" y="1935163"/>
            <a:ext cx="1676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a:t>VERY GOOD</a:t>
            </a:r>
          </a:p>
        </p:txBody>
      </p:sp>
      <p:cxnSp>
        <p:nvCxnSpPr>
          <p:cNvPr id="30" name="Straight Connector 29"/>
          <p:cNvCxnSpPr>
            <a:cxnSpLocks noChangeShapeType="1"/>
          </p:cNvCxnSpPr>
          <p:nvPr/>
        </p:nvCxnSpPr>
        <p:spPr bwMode="auto">
          <a:xfrm rot="5400000">
            <a:off x="3023393" y="2805907"/>
            <a:ext cx="2468563" cy="0"/>
          </a:xfrm>
          <a:prstGeom prst="line">
            <a:avLst/>
          </a:prstGeom>
          <a:noFill/>
          <a:ln w="38100">
            <a:solidFill>
              <a:srgbClr val="000000"/>
            </a:solidFill>
            <a:round/>
            <a:headEnd/>
            <a:tailEnd/>
          </a:ln>
          <a:extLst>
            <a:ext uri="{909E8E84-426E-40dd-AFC4-6F175D3DCCD1}">
              <a14:hiddenFill xmlns:a14="http://schemas.microsoft.com/office/drawing/2010/main" xmlns="">
                <a:noFill/>
              </a14:hiddenFill>
            </a:ext>
          </a:extLst>
        </p:spPr>
      </p:cxnSp>
      <p:sp>
        <p:nvSpPr>
          <p:cNvPr id="2" name="Title 1"/>
          <p:cNvSpPr>
            <a:spLocks noGrp="1"/>
          </p:cNvSpPr>
          <p:nvPr>
            <p:ph type="title"/>
          </p:nvPr>
        </p:nvSpPr>
        <p:spPr/>
        <p:txBody>
          <a:bodyPr/>
          <a:lstStyle/>
          <a:p>
            <a:r>
              <a:rPr lang="en-US" sz="3200" dirty="0" smtClean="0"/>
              <a:t>2. Understand Current &amp; Desired State of What You Want to Conserve</a:t>
            </a:r>
            <a:endParaRPr lang="en-US" sz="3200" dirty="0"/>
          </a:p>
        </p:txBody>
      </p:sp>
    </p:spTree>
    <p:extLst>
      <p:ext uri="{BB962C8B-B14F-4D97-AF65-F5344CB8AC3E}">
        <p14:creationId xmlns:p14="http://schemas.microsoft.com/office/powerpoint/2010/main" val="19591356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a:latin typeface="Arial" charset="0"/>
              </a:rPr>
              <a:t>Brief Summary of the Open Standards</a:t>
            </a:r>
          </a:p>
        </p:txBody>
      </p:sp>
      <p:sp>
        <p:nvSpPr>
          <p:cNvPr id="3" name="Content Placeholder 2"/>
          <p:cNvSpPr>
            <a:spLocks noGrp="1"/>
          </p:cNvSpPr>
          <p:nvPr>
            <p:ph idx="1"/>
          </p:nvPr>
        </p:nvSpPr>
        <p:spPr/>
        <p:txBody>
          <a:bodyPr>
            <a:normAutofit/>
          </a:bodyPr>
          <a:lstStyle/>
          <a:p>
            <a:pPr marL="457200" indent="-457200">
              <a:buFontTx/>
              <a:buAutoNum type="arabicPeriod"/>
              <a:defRPr/>
            </a:pPr>
            <a:r>
              <a:rPr lang="en-US" dirty="0" smtClean="0">
                <a:solidFill>
                  <a:schemeClr val="bg2">
                    <a:lumMod val="60000"/>
                    <a:lumOff val="40000"/>
                  </a:schemeClr>
                </a:solidFill>
                <a:ea typeface="+mn-ea"/>
                <a:cs typeface="+mn-cs"/>
              </a:rPr>
              <a:t>Summarize what you want to conserve</a:t>
            </a:r>
          </a:p>
          <a:p>
            <a:pPr marL="457200" indent="-457200">
              <a:buFontTx/>
              <a:buAutoNum type="arabicPeriod"/>
              <a:defRPr/>
            </a:pPr>
            <a:r>
              <a:rPr lang="en-US" dirty="0" smtClean="0">
                <a:solidFill>
                  <a:schemeClr val="bg2">
                    <a:lumMod val="60000"/>
                    <a:lumOff val="40000"/>
                  </a:schemeClr>
                </a:solidFill>
                <a:ea typeface="+mn-ea"/>
                <a:cs typeface="+mn-cs"/>
              </a:rPr>
              <a:t>Understand current &amp; desired condition</a:t>
            </a:r>
          </a:p>
          <a:p>
            <a:pPr marL="457200" indent="-457200">
              <a:buFontTx/>
              <a:buAutoNum type="arabicPeriod"/>
              <a:defRPr/>
            </a:pPr>
            <a:r>
              <a:rPr lang="en-US" dirty="0" smtClean="0">
                <a:solidFill>
                  <a:schemeClr val="accent2"/>
                </a:solidFill>
                <a:ea typeface="+mn-ea"/>
                <a:cs typeface="+mn-cs"/>
              </a:rPr>
              <a:t>Identify and rank threats</a:t>
            </a:r>
          </a:p>
          <a:p>
            <a:pPr marL="457200" indent="-457200">
              <a:buFontTx/>
              <a:buAutoNum type="arabicPeriod"/>
              <a:defRPr/>
            </a:pPr>
            <a:endParaRPr lang="en-US" dirty="0" smtClean="0">
              <a:ea typeface="+mn-ea"/>
              <a:cs typeface="+mn-cs"/>
            </a:endParaRPr>
          </a:p>
        </p:txBody>
      </p:sp>
      <p:pic>
        <p:nvPicPr>
          <p:cNvPr id="4" name="Picture 14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2944812"/>
            <a:ext cx="1579563" cy="7889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nvGrpSpPr>
          <p:cNvPr id="2" name="Group 60"/>
          <p:cNvGrpSpPr>
            <a:grpSpLocks/>
          </p:cNvGrpSpPr>
          <p:nvPr/>
        </p:nvGrpSpPr>
        <p:grpSpPr bwMode="auto">
          <a:xfrm>
            <a:off x="5029200" y="3021012"/>
            <a:ext cx="850900" cy="674688"/>
            <a:chOff x="3873500" y="2220913"/>
            <a:chExt cx="3413125" cy="2968625"/>
          </a:xfrm>
        </p:grpSpPr>
        <p:sp>
          <p:nvSpPr>
            <p:cNvPr id="30" name="Freeform 4"/>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1" name="Freeform 5"/>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33" name="Freeform 7"/>
            <p:cNvSpPr>
              <a:spLocks/>
            </p:cNvSpPr>
            <p:nvPr/>
          </p:nvSpPr>
          <p:spPr bwMode="auto">
            <a:xfrm>
              <a:off x="5153424" y="3275649"/>
              <a:ext cx="649513" cy="6983"/>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34" name="Freeform 8"/>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5" name="Freeform 17"/>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6" name="Freeform 18"/>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9" name="Freeform 21"/>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0" name="Freeform 22"/>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43" name="Freeform 31"/>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4" name="Freeform 32"/>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47" name="Freeform 38"/>
            <p:cNvSpPr>
              <a:spLocks/>
            </p:cNvSpPr>
            <p:nvPr/>
          </p:nvSpPr>
          <p:spPr bwMode="auto">
            <a:xfrm>
              <a:off x="5350823" y="2577150"/>
              <a:ext cx="452114" cy="705482"/>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48" name="Freeform 39"/>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49" name="Freeform 43"/>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0" name="Freeform 44"/>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53" name="Freeform 47"/>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4" name="Freeform 48"/>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56" name="Line 50"/>
            <p:cNvSpPr>
              <a:spLocks noChangeShapeType="1"/>
            </p:cNvSpPr>
            <p:nvPr/>
          </p:nvSpPr>
          <p:spPr bwMode="auto">
            <a:xfrm>
              <a:off x="4835035" y="4623751"/>
              <a:ext cx="961531"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57" name="Freeform 51"/>
            <p:cNvSpPr>
              <a:spLocks/>
            </p:cNvSpPr>
            <p:nvPr/>
          </p:nvSpPr>
          <p:spPr bwMode="auto">
            <a:xfrm>
              <a:off x="5771096" y="4532948"/>
              <a:ext cx="216504" cy="188593"/>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58" name="Freeform 52"/>
            <p:cNvSpPr>
              <a:spLocks/>
            </p:cNvSpPr>
            <p:nvPr/>
          </p:nvSpPr>
          <p:spPr bwMode="auto">
            <a:xfrm>
              <a:off x="4669473" y="3562032"/>
              <a:ext cx="1127093" cy="1061719"/>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59" name="Freeform 53"/>
            <p:cNvSpPr>
              <a:spLocks/>
            </p:cNvSpPr>
            <p:nvPr/>
          </p:nvSpPr>
          <p:spPr bwMode="auto">
            <a:xfrm>
              <a:off x="5771096" y="4532948"/>
              <a:ext cx="216504" cy="18859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spTree>
    <p:custDataLst>
      <p:tags r:id="rId1"/>
    </p:custDataLst>
    <p:extLst>
      <p:ext uri="{BB962C8B-B14F-4D97-AF65-F5344CB8AC3E}">
        <p14:creationId xmlns:p14="http://schemas.microsoft.com/office/powerpoint/2010/main" val="266751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marL="514350" indent="-514350">
              <a:buFontTx/>
              <a:buAutoNum type="arabicPeriod" startAt="3"/>
            </a:pPr>
            <a:r>
              <a:rPr lang="en-US" dirty="0">
                <a:latin typeface="Arial" charset="0"/>
              </a:rPr>
              <a:t>Identify and </a:t>
            </a:r>
            <a:r>
              <a:rPr lang="en-US" dirty="0" smtClean="0">
                <a:latin typeface="Arial" charset="0"/>
              </a:rPr>
              <a:t>Rank Threats</a:t>
            </a:r>
            <a:endParaRPr lang="en-US" dirty="0">
              <a:latin typeface="Arial" charset="0"/>
            </a:endParaRPr>
          </a:p>
        </p:txBody>
      </p:sp>
      <p:pic>
        <p:nvPicPr>
          <p:cNvPr id="5" name="Picture 9" descr="Hoover_dam"/>
          <p:cNvPicPr>
            <a:picLocks noChangeAspect="1" noChangeArrowheads="1"/>
          </p:cNvPicPr>
          <p:nvPr/>
        </p:nvPicPr>
        <p:blipFill>
          <a:blip r:embed="rId3" cstate="print"/>
          <a:srcRect t="14320"/>
          <a:stretch>
            <a:fillRect/>
          </a:stretch>
        </p:blipFill>
        <p:spPr bwMode="auto">
          <a:xfrm>
            <a:off x="176212" y="1371600"/>
            <a:ext cx="2185988" cy="2806700"/>
          </a:xfrm>
          <a:prstGeom prst="rect">
            <a:avLst/>
          </a:prstGeom>
          <a:noFill/>
          <a:ln w="9525">
            <a:noFill/>
            <a:miter lim="800000"/>
            <a:headEnd/>
            <a:tailEnd/>
          </a:ln>
        </p:spPr>
      </p:pic>
      <p:pic>
        <p:nvPicPr>
          <p:cNvPr id="6" name="Picture 4" descr="rincon road1.jpg"/>
          <p:cNvPicPr>
            <a:picLocks noChangeAspect="1"/>
          </p:cNvPicPr>
          <p:nvPr/>
        </p:nvPicPr>
        <p:blipFill>
          <a:blip r:embed="rId4" cstate="print"/>
          <a:srcRect/>
          <a:stretch>
            <a:fillRect/>
          </a:stretch>
        </p:blipFill>
        <p:spPr bwMode="auto">
          <a:xfrm>
            <a:off x="6121400" y="1512888"/>
            <a:ext cx="3022600" cy="1984375"/>
          </a:xfrm>
          <a:prstGeom prst="rect">
            <a:avLst/>
          </a:prstGeom>
          <a:noFill/>
          <a:ln w="9525">
            <a:noFill/>
            <a:miter lim="800000"/>
            <a:headEnd/>
            <a:tailEnd/>
          </a:ln>
        </p:spPr>
      </p:pic>
      <p:pic>
        <p:nvPicPr>
          <p:cNvPr id="7" name="Picture 11" descr="African palm.jpg"/>
          <p:cNvPicPr>
            <a:picLocks noChangeAspect="1"/>
          </p:cNvPicPr>
          <p:nvPr/>
        </p:nvPicPr>
        <p:blipFill>
          <a:blip r:embed="rId5" cstate="print"/>
          <a:srcRect r="14862"/>
          <a:stretch>
            <a:fillRect/>
          </a:stretch>
        </p:blipFill>
        <p:spPr bwMode="auto">
          <a:xfrm>
            <a:off x="0" y="4267200"/>
            <a:ext cx="2695575" cy="2405062"/>
          </a:xfrm>
          <a:prstGeom prst="rect">
            <a:avLst/>
          </a:prstGeom>
          <a:noFill/>
          <a:ln w="9525">
            <a:noFill/>
            <a:miter lim="800000"/>
            <a:headEnd/>
            <a:tailEnd/>
          </a:ln>
        </p:spPr>
      </p:pic>
      <p:pic>
        <p:nvPicPr>
          <p:cNvPr id="8" name="Picture 18" descr="iil-ian-aj-0062.jpg"/>
          <p:cNvPicPr>
            <a:picLocks noChangeAspect="1"/>
          </p:cNvPicPr>
          <p:nvPr/>
        </p:nvPicPr>
        <p:blipFill>
          <a:blip r:embed="rId6" cstate="print"/>
          <a:srcRect l="4616"/>
          <a:stretch>
            <a:fillRect/>
          </a:stretch>
        </p:blipFill>
        <p:spPr bwMode="auto">
          <a:xfrm>
            <a:off x="6002338" y="4564063"/>
            <a:ext cx="3141662" cy="2195512"/>
          </a:xfrm>
          <a:prstGeom prst="rect">
            <a:avLst/>
          </a:prstGeom>
          <a:noFill/>
          <a:ln w="9525">
            <a:noFill/>
            <a:miter lim="800000"/>
            <a:headEnd/>
            <a:tailEnd/>
          </a:ln>
        </p:spPr>
      </p:pic>
      <p:pic>
        <p:nvPicPr>
          <p:cNvPr id="9" name="Picture 7" descr="ill-ian-jw-368.jpg"/>
          <p:cNvPicPr>
            <a:picLocks noChangeAspect="1"/>
          </p:cNvPicPr>
          <p:nvPr/>
        </p:nvPicPr>
        <p:blipFill>
          <a:blip r:embed="rId7" cstate="print"/>
          <a:srcRect/>
          <a:stretch>
            <a:fillRect/>
          </a:stretch>
        </p:blipFill>
        <p:spPr bwMode="auto">
          <a:xfrm>
            <a:off x="2714342" y="4111530"/>
            <a:ext cx="3136900" cy="1952625"/>
          </a:xfrm>
          <a:prstGeom prst="rect">
            <a:avLst/>
          </a:prstGeom>
          <a:noFill/>
          <a:ln w="9525">
            <a:noFill/>
            <a:miter lim="800000"/>
            <a:headEnd/>
            <a:tailEnd/>
          </a:ln>
        </p:spPr>
      </p:pic>
      <p:sp>
        <p:nvSpPr>
          <p:cNvPr id="10" name="TextBox 16"/>
          <p:cNvSpPr txBox="1">
            <a:spLocks noChangeArrowheads="1"/>
          </p:cNvSpPr>
          <p:nvPr/>
        </p:nvSpPr>
        <p:spPr bwMode="auto">
          <a:xfrm>
            <a:off x="6010275" y="6396038"/>
            <a:ext cx="1247775" cy="338137"/>
          </a:xfrm>
          <a:prstGeom prst="rect">
            <a:avLst/>
          </a:prstGeom>
          <a:noFill/>
          <a:ln w="9525">
            <a:noFill/>
            <a:miter lim="800000"/>
            <a:headEnd/>
            <a:tailEnd/>
          </a:ln>
        </p:spPr>
        <p:txBody>
          <a:bodyPr wrap="none">
            <a:spAutoFit/>
          </a:bodyPr>
          <a:lstStyle>
            <a:lvl1pPr eaLnBrk="0" hangingPunct="0">
              <a:defRPr sz="4400">
                <a:solidFill>
                  <a:schemeClr val="tx1"/>
                </a:solidFill>
                <a:latin typeface="Tahoma" pitchFamily="34" charset="0"/>
                <a:ea typeface="MS PGothic" pitchFamily="34" charset="-128"/>
              </a:defRPr>
            </a:lvl1pPr>
            <a:lvl2pPr marL="742950" indent="-285750" eaLnBrk="0" hangingPunct="0">
              <a:defRPr sz="4400">
                <a:solidFill>
                  <a:schemeClr val="tx1"/>
                </a:solidFill>
                <a:latin typeface="Tahoma" pitchFamily="34" charset="0"/>
                <a:ea typeface="MS PGothic" pitchFamily="34" charset="-128"/>
              </a:defRPr>
            </a:lvl2pPr>
            <a:lvl3pPr marL="1143000" indent="-228600" eaLnBrk="0" hangingPunct="0">
              <a:defRPr sz="4400">
                <a:solidFill>
                  <a:schemeClr val="tx1"/>
                </a:solidFill>
                <a:latin typeface="Tahoma" pitchFamily="34" charset="0"/>
                <a:ea typeface="MS PGothic" pitchFamily="34" charset="-128"/>
              </a:defRPr>
            </a:lvl3pPr>
            <a:lvl4pPr marL="1600200" indent="-228600" eaLnBrk="0" hangingPunct="0">
              <a:defRPr sz="4400">
                <a:solidFill>
                  <a:schemeClr val="tx1"/>
                </a:solidFill>
                <a:latin typeface="Tahoma" pitchFamily="34" charset="0"/>
                <a:ea typeface="MS PGothic" pitchFamily="34" charset="-128"/>
              </a:defRPr>
            </a:lvl4pPr>
            <a:lvl5pPr marL="2057400" indent="-228600" eaLnBrk="0" hangingPunct="0">
              <a:defRPr sz="4400">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MS PGothic" pitchFamily="34" charset="-128"/>
              </a:defRPr>
            </a:lvl9pPr>
          </a:lstStyle>
          <a:p>
            <a:pPr algn="ctr" eaLnBrk="1" hangingPunct="1">
              <a:defRPr/>
            </a:pPr>
            <a:r>
              <a:rPr lang="en-US" sz="800" smtClean="0">
                <a:solidFill>
                  <a:schemeClr val="bg1"/>
                </a:solidFill>
                <a:effectLst>
                  <a:outerShdw blurRad="38100" dist="38100" dir="2700000" algn="tl">
                    <a:srgbClr val="C0C0C0"/>
                  </a:outerShdw>
                </a:effectLst>
              </a:rPr>
              <a:t>Photo: Adrian Jones, </a:t>
            </a:r>
          </a:p>
          <a:p>
            <a:pPr algn="ctr" eaLnBrk="1" hangingPunct="1">
              <a:defRPr/>
            </a:pPr>
            <a:r>
              <a:rPr lang="en-US" sz="800" smtClean="0">
                <a:solidFill>
                  <a:schemeClr val="bg1"/>
                </a:solidFill>
                <a:effectLst>
                  <a:outerShdw blurRad="38100" dist="38100" dir="2700000" algn="tl">
                    <a:srgbClr val="C0C0C0"/>
                  </a:outerShdw>
                </a:effectLst>
              </a:rPr>
              <a:t>IAN Image Library</a:t>
            </a:r>
          </a:p>
        </p:txBody>
      </p:sp>
      <p:pic>
        <p:nvPicPr>
          <p:cNvPr id="11" name="Picture 17" descr="unsustainable hunting_WCS Congo"/>
          <p:cNvPicPr>
            <a:picLocks noChangeAspect="1" noChangeArrowheads="1"/>
          </p:cNvPicPr>
          <p:nvPr/>
        </p:nvPicPr>
        <p:blipFill>
          <a:blip r:embed="rId8" cstate="print"/>
          <a:srcRect/>
          <a:stretch>
            <a:fillRect/>
          </a:stretch>
        </p:blipFill>
        <p:spPr bwMode="auto">
          <a:xfrm>
            <a:off x="2945920" y="1529844"/>
            <a:ext cx="2690606" cy="2101889"/>
          </a:xfrm>
          <a:prstGeom prst="rect">
            <a:avLst/>
          </a:prstGeom>
          <a:noFill/>
          <a:ln w="9525">
            <a:solidFill>
              <a:schemeClr val="tx1"/>
            </a:solidFill>
            <a:miter lim="800000"/>
            <a:headEnd/>
            <a:tailEnd/>
          </a:ln>
        </p:spPr>
      </p:pic>
      <p:sp>
        <p:nvSpPr>
          <p:cNvPr id="12" name="Text Box 12"/>
          <p:cNvSpPr txBox="1">
            <a:spLocks noChangeArrowheads="1"/>
          </p:cNvSpPr>
          <p:nvPr/>
        </p:nvSpPr>
        <p:spPr bwMode="auto">
          <a:xfrm>
            <a:off x="324136" y="3657600"/>
            <a:ext cx="1733264" cy="646331"/>
          </a:xfrm>
          <a:prstGeom prst="rect">
            <a:avLst/>
          </a:prstGeom>
          <a:solidFill>
            <a:srgbClr val="FF7979"/>
          </a:solidFill>
          <a:ln w="9525" algn="ctr">
            <a:solidFill>
              <a:schemeClr val="tx1"/>
            </a:solidFill>
            <a:miter lim="800000"/>
            <a:headEnd/>
            <a:tailEnd/>
          </a:ln>
        </p:spPr>
        <p:txBody>
          <a:bodyPr wrap="square">
            <a:spAutoFit/>
          </a:bodyPr>
          <a:lstStyle/>
          <a:p>
            <a:r>
              <a:rPr lang="en-US" sz="1800" dirty="0" smtClean="0">
                <a:effectLst/>
              </a:rPr>
              <a:t>Operation of Dams</a:t>
            </a:r>
            <a:endParaRPr lang="en-US" sz="1800" dirty="0">
              <a:effectLst/>
            </a:endParaRPr>
          </a:p>
        </p:txBody>
      </p:sp>
      <p:sp>
        <p:nvSpPr>
          <p:cNvPr id="13" name="Text Box 12"/>
          <p:cNvSpPr txBox="1">
            <a:spLocks noChangeArrowheads="1"/>
          </p:cNvSpPr>
          <p:nvPr/>
        </p:nvSpPr>
        <p:spPr bwMode="auto">
          <a:xfrm>
            <a:off x="3098041" y="3451534"/>
            <a:ext cx="2456597" cy="369332"/>
          </a:xfrm>
          <a:prstGeom prst="rect">
            <a:avLst/>
          </a:prstGeom>
          <a:solidFill>
            <a:srgbClr val="FF7979"/>
          </a:solidFill>
          <a:ln w="9525" algn="ctr">
            <a:solidFill>
              <a:schemeClr val="tx1"/>
            </a:solidFill>
            <a:miter lim="800000"/>
            <a:headEnd/>
            <a:tailEnd/>
          </a:ln>
        </p:spPr>
        <p:txBody>
          <a:bodyPr wrap="square">
            <a:spAutoFit/>
          </a:bodyPr>
          <a:lstStyle/>
          <a:p>
            <a:pPr algn="l"/>
            <a:r>
              <a:rPr lang="en-US" sz="1800" dirty="0" smtClean="0">
                <a:effectLst/>
              </a:rPr>
              <a:t>Unsustainable harvest</a:t>
            </a:r>
            <a:endParaRPr lang="en-US" sz="1800" dirty="0">
              <a:effectLst/>
            </a:endParaRPr>
          </a:p>
        </p:txBody>
      </p:sp>
      <p:sp>
        <p:nvSpPr>
          <p:cNvPr id="14" name="Text Box 12"/>
          <p:cNvSpPr txBox="1">
            <a:spLocks noChangeArrowheads="1"/>
          </p:cNvSpPr>
          <p:nvPr/>
        </p:nvSpPr>
        <p:spPr bwMode="auto">
          <a:xfrm>
            <a:off x="6705600" y="3239869"/>
            <a:ext cx="1752600" cy="646331"/>
          </a:xfrm>
          <a:prstGeom prst="rect">
            <a:avLst/>
          </a:prstGeom>
          <a:solidFill>
            <a:srgbClr val="FF7979"/>
          </a:solidFill>
          <a:ln w="9525" algn="ctr">
            <a:solidFill>
              <a:schemeClr val="tx1"/>
            </a:solidFill>
            <a:miter lim="800000"/>
            <a:headEnd/>
            <a:tailEnd/>
          </a:ln>
        </p:spPr>
        <p:txBody>
          <a:bodyPr wrap="square">
            <a:spAutoFit/>
          </a:bodyPr>
          <a:lstStyle/>
          <a:p>
            <a:pPr algn="l"/>
            <a:r>
              <a:rPr lang="en-US" sz="1800" dirty="0" smtClean="0">
                <a:effectLst/>
              </a:rPr>
              <a:t>Unsustainable Logging</a:t>
            </a:r>
            <a:endParaRPr lang="en-US" sz="1800" dirty="0">
              <a:effectLst/>
            </a:endParaRPr>
          </a:p>
        </p:txBody>
      </p:sp>
      <p:sp>
        <p:nvSpPr>
          <p:cNvPr id="15" name="Text Box 12"/>
          <p:cNvSpPr txBox="1">
            <a:spLocks noChangeArrowheads="1"/>
          </p:cNvSpPr>
          <p:nvPr/>
        </p:nvSpPr>
        <p:spPr bwMode="auto">
          <a:xfrm flipH="1">
            <a:off x="89463" y="6159098"/>
            <a:ext cx="2007061" cy="646331"/>
          </a:xfrm>
          <a:prstGeom prst="rect">
            <a:avLst/>
          </a:prstGeom>
          <a:solidFill>
            <a:srgbClr val="FF7979"/>
          </a:solidFill>
          <a:ln w="9525" algn="ctr">
            <a:solidFill>
              <a:schemeClr val="tx1"/>
            </a:solidFill>
            <a:miter lim="800000"/>
            <a:headEnd/>
            <a:tailEnd/>
          </a:ln>
        </p:spPr>
        <p:txBody>
          <a:bodyPr wrap="square">
            <a:spAutoFit/>
          </a:bodyPr>
          <a:lstStyle/>
          <a:p>
            <a:pPr algn="l"/>
            <a:r>
              <a:rPr lang="en-US" sz="1800" dirty="0" smtClean="0">
                <a:effectLst/>
              </a:rPr>
              <a:t>Incompatible Livestock Grazing</a:t>
            </a:r>
            <a:endParaRPr lang="en-US" sz="1800" dirty="0">
              <a:effectLst/>
            </a:endParaRPr>
          </a:p>
        </p:txBody>
      </p:sp>
      <p:sp>
        <p:nvSpPr>
          <p:cNvPr id="16" name="Text Box 12"/>
          <p:cNvSpPr txBox="1">
            <a:spLocks noChangeArrowheads="1"/>
          </p:cNvSpPr>
          <p:nvPr/>
        </p:nvSpPr>
        <p:spPr bwMode="auto">
          <a:xfrm flipH="1">
            <a:off x="2947915" y="5901308"/>
            <a:ext cx="2729553" cy="369332"/>
          </a:xfrm>
          <a:prstGeom prst="rect">
            <a:avLst/>
          </a:prstGeom>
          <a:solidFill>
            <a:srgbClr val="FF7979"/>
          </a:solidFill>
          <a:ln w="9525" algn="ctr">
            <a:solidFill>
              <a:schemeClr val="tx1"/>
            </a:solidFill>
            <a:miter lim="800000"/>
            <a:headEnd/>
            <a:tailEnd/>
          </a:ln>
        </p:spPr>
        <p:txBody>
          <a:bodyPr wrap="square">
            <a:spAutoFit/>
          </a:bodyPr>
          <a:lstStyle/>
          <a:p>
            <a:pPr algn="l"/>
            <a:r>
              <a:rPr lang="en-US" sz="1800" dirty="0" smtClean="0">
                <a:effectLst/>
              </a:rPr>
              <a:t>Residential Development</a:t>
            </a:r>
            <a:endParaRPr lang="en-US" sz="1800" dirty="0">
              <a:effectLst/>
            </a:endParaRPr>
          </a:p>
        </p:txBody>
      </p:sp>
      <p:sp>
        <p:nvSpPr>
          <p:cNvPr id="17" name="Text Box 12"/>
          <p:cNvSpPr txBox="1">
            <a:spLocks noChangeArrowheads="1"/>
          </p:cNvSpPr>
          <p:nvPr/>
        </p:nvSpPr>
        <p:spPr bwMode="auto">
          <a:xfrm flipH="1">
            <a:off x="6307538" y="4375034"/>
            <a:ext cx="2590802" cy="369332"/>
          </a:xfrm>
          <a:prstGeom prst="rect">
            <a:avLst/>
          </a:prstGeom>
          <a:solidFill>
            <a:srgbClr val="FF7979"/>
          </a:solidFill>
          <a:ln w="9525" algn="ctr">
            <a:solidFill>
              <a:schemeClr val="tx1"/>
            </a:solidFill>
            <a:miter lim="800000"/>
            <a:headEnd/>
            <a:tailEnd/>
          </a:ln>
        </p:spPr>
        <p:txBody>
          <a:bodyPr wrap="square">
            <a:spAutoFit/>
          </a:bodyPr>
          <a:lstStyle/>
          <a:p>
            <a:pPr algn="l"/>
            <a:r>
              <a:rPr lang="en-US" sz="1800" dirty="0" smtClean="0"/>
              <a:t>Exotic/Invasive Species</a:t>
            </a:r>
            <a:endParaRPr lang="en-US" sz="1800" dirty="0"/>
          </a:p>
        </p:txBody>
      </p:sp>
    </p:spTree>
    <p:extLst>
      <p:ext uri="{BB962C8B-B14F-4D97-AF65-F5344CB8AC3E}">
        <p14:creationId xmlns:p14="http://schemas.microsoft.com/office/powerpoint/2010/main" val="937272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marL="514350" indent="-514350">
              <a:buFontTx/>
              <a:buAutoNum type="arabicPeriod" startAt="3"/>
            </a:pPr>
            <a:r>
              <a:rPr lang="en-US" dirty="0">
                <a:latin typeface="Arial" charset="0"/>
              </a:rPr>
              <a:t>Identify and </a:t>
            </a:r>
            <a:r>
              <a:rPr lang="en-US" dirty="0" smtClean="0">
                <a:latin typeface="Arial" charset="0"/>
              </a:rPr>
              <a:t>Rank Threats</a:t>
            </a:r>
            <a:endParaRPr lang="en-US" dirty="0">
              <a:latin typeface="Arial" charset="0"/>
            </a:endParaRPr>
          </a:p>
        </p:txBody>
      </p:sp>
      <p:pic>
        <p:nvPicPr>
          <p:cNvPr id="27650" name="Picture 1430"/>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1" r="61"/>
          <a:stretch/>
        </p:blipFill>
        <p:spPr>
          <a:xfrm>
            <a:off x="328535" y="1981200"/>
            <a:ext cx="8532967" cy="4267200"/>
          </a:xfrm>
          <a:ln cap="flat">
            <a:solidFill>
              <a:schemeClr val="tx1"/>
            </a:solidFill>
            <a:miter lim="800000"/>
            <a:headEnd/>
            <a:tailEnd/>
          </a:ln>
        </p:spPr>
      </p:pic>
    </p:spTree>
    <p:extLst>
      <p:ext uri="{BB962C8B-B14F-4D97-AF65-F5344CB8AC3E}">
        <p14:creationId xmlns:p14="http://schemas.microsoft.com/office/powerpoint/2010/main" val="3847507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971800" y="0"/>
            <a:ext cx="6172200" cy="1143000"/>
          </a:xfrm>
          <a:prstGeom prst="rect">
            <a:avLst/>
          </a:prstGeom>
          <a:noFill/>
          <a:ln w="9525">
            <a:noFill/>
            <a:miter lim="800000"/>
            <a:headEnd/>
            <a:tailEnd/>
          </a:ln>
        </p:spPr>
        <p:txBody>
          <a:bodyPr anchor="ctr"/>
          <a:lstStyle/>
          <a:p>
            <a:pPr algn="ctr"/>
            <a:r>
              <a:rPr lang="en-US" sz="2700" b="1">
                <a:solidFill>
                  <a:schemeClr val="bg1"/>
                </a:solidFill>
                <a:latin typeface="Garamond" pitchFamily="18" charset="0"/>
              </a:rPr>
              <a:t>CAP Stories from around the World </a:t>
            </a:r>
          </a:p>
          <a:p>
            <a:pPr algn="ctr"/>
            <a:r>
              <a:rPr lang="en-US" sz="2700" b="1">
                <a:solidFill>
                  <a:schemeClr val="bg1"/>
                </a:solidFill>
                <a:latin typeface="Garamond" pitchFamily="18" charset="0"/>
              </a:rPr>
              <a:t> Why we like CAP</a:t>
            </a:r>
          </a:p>
        </p:txBody>
      </p:sp>
      <p:pic>
        <p:nvPicPr>
          <p:cNvPr id="5123" name="Picture 10" descr="kenya cap.JPG"/>
          <p:cNvPicPr>
            <a:picLocks noChangeAspect="1"/>
          </p:cNvPicPr>
          <p:nvPr/>
        </p:nvPicPr>
        <p:blipFill>
          <a:blip r:embed="rId3" cstate="email"/>
          <a:srcRect/>
          <a:stretch>
            <a:fillRect/>
          </a:stretch>
        </p:blipFill>
        <p:spPr bwMode="auto">
          <a:xfrm>
            <a:off x="0" y="0"/>
            <a:ext cx="9401175" cy="6858000"/>
          </a:xfrm>
          <a:prstGeom prst="rect">
            <a:avLst/>
          </a:prstGeom>
          <a:noFill/>
          <a:ln w="9525">
            <a:noFill/>
            <a:miter lim="800000"/>
            <a:headEnd/>
            <a:tailEnd/>
          </a:ln>
        </p:spPr>
      </p:pic>
      <p:sp>
        <p:nvSpPr>
          <p:cNvPr id="5124" name="TextBox 7"/>
          <p:cNvSpPr txBox="1">
            <a:spLocks noChangeArrowheads="1"/>
          </p:cNvSpPr>
          <p:nvPr/>
        </p:nvSpPr>
        <p:spPr bwMode="auto">
          <a:xfrm>
            <a:off x="1600200" y="228600"/>
            <a:ext cx="6477000" cy="584200"/>
          </a:xfrm>
          <a:prstGeom prst="rect">
            <a:avLst/>
          </a:prstGeom>
          <a:noFill/>
          <a:ln w="9525">
            <a:noFill/>
            <a:miter lim="800000"/>
            <a:headEnd/>
            <a:tailEnd/>
          </a:ln>
        </p:spPr>
        <p:txBody>
          <a:bodyPr>
            <a:spAutoFit/>
          </a:bodyPr>
          <a:lstStyle/>
          <a:p>
            <a:pPr algn="ctr"/>
            <a:r>
              <a:rPr lang="en-US" sz="3200">
                <a:solidFill>
                  <a:schemeClr val="bg1"/>
                </a:solidFill>
              </a:rPr>
              <a:t>Northern Kenya Rangelands</a:t>
            </a:r>
          </a:p>
        </p:txBody>
      </p:sp>
    </p:spTree>
    <p:extLst>
      <p:ext uri="{BB962C8B-B14F-4D97-AF65-F5344CB8AC3E}">
        <p14:creationId xmlns:p14="http://schemas.microsoft.com/office/powerpoint/2010/main" val="392384163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dirty="0">
                <a:latin typeface="Arial" charset="0"/>
              </a:rPr>
              <a:t>Brief Summary of the Open Standards</a:t>
            </a:r>
          </a:p>
        </p:txBody>
      </p:sp>
      <p:sp>
        <p:nvSpPr>
          <p:cNvPr id="3" name="Content Placeholder 2"/>
          <p:cNvSpPr>
            <a:spLocks noGrp="1"/>
          </p:cNvSpPr>
          <p:nvPr>
            <p:ph idx="1"/>
          </p:nvPr>
        </p:nvSpPr>
        <p:spPr/>
        <p:txBody>
          <a:bodyPr>
            <a:normAutofit/>
          </a:bodyPr>
          <a:lstStyle/>
          <a:p>
            <a:pPr marL="457200" indent="-457200">
              <a:buFontTx/>
              <a:buAutoNum type="arabicPeriod"/>
              <a:defRPr/>
            </a:pPr>
            <a:r>
              <a:rPr lang="en-US" sz="2000" dirty="0" smtClean="0">
                <a:solidFill>
                  <a:schemeClr val="bg2">
                    <a:lumMod val="60000"/>
                    <a:lumOff val="40000"/>
                  </a:schemeClr>
                </a:solidFill>
                <a:ea typeface="+mn-ea"/>
                <a:cs typeface="+mn-cs"/>
              </a:rPr>
              <a:t>Summarize what you want to conserve</a:t>
            </a:r>
          </a:p>
          <a:p>
            <a:pPr marL="457200" indent="-457200">
              <a:buFontTx/>
              <a:buAutoNum type="arabicPeriod"/>
              <a:defRPr/>
            </a:pPr>
            <a:endParaRPr lang="en-US" sz="2000" dirty="0" smtClean="0">
              <a:solidFill>
                <a:schemeClr val="bg2">
                  <a:lumMod val="60000"/>
                  <a:lumOff val="40000"/>
                </a:schemeClr>
              </a:solidFill>
              <a:ea typeface="+mn-ea"/>
              <a:cs typeface="+mn-cs"/>
            </a:endParaRPr>
          </a:p>
          <a:p>
            <a:pPr marL="457200" indent="-457200">
              <a:buFontTx/>
              <a:buAutoNum type="arabicPeriod"/>
              <a:defRPr/>
            </a:pPr>
            <a:r>
              <a:rPr lang="en-US" sz="2000" dirty="0" smtClean="0">
                <a:solidFill>
                  <a:schemeClr val="bg2">
                    <a:lumMod val="60000"/>
                    <a:lumOff val="40000"/>
                  </a:schemeClr>
                </a:solidFill>
                <a:ea typeface="+mn-ea"/>
                <a:cs typeface="+mn-cs"/>
              </a:rPr>
              <a:t>Understand current &amp; desired state of conservation</a:t>
            </a:r>
          </a:p>
          <a:p>
            <a:pPr marL="457200" indent="-457200">
              <a:buFontTx/>
              <a:buAutoNum type="arabicPeriod"/>
              <a:defRPr/>
            </a:pPr>
            <a:endParaRPr lang="en-US" sz="2000" dirty="0" smtClean="0">
              <a:solidFill>
                <a:schemeClr val="bg2">
                  <a:lumMod val="60000"/>
                  <a:lumOff val="40000"/>
                </a:schemeClr>
              </a:solidFill>
              <a:ea typeface="+mn-ea"/>
              <a:cs typeface="+mn-cs"/>
            </a:endParaRPr>
          </a:p>
          <a:p>
            <a:pPr marL="457200" indent="-457200">
              <a:buFontTx/>
              <a:buAutoNum type="arabicPeriod"/>
              <a:defRPr/>
            </a:pPr>
            <a:r>
              <a:rPr lang="en-US" sz="2000" dirty="0" smtClean="0">
                <a:solidFill>
                  <a:schemeClr val="bg2">
                    <a:lumMod val="60000"/>
                    <a:lumOff val="40000"/>
                  </a:schemeClr>
                </a:solidFill>
                <a:ea typeface="+mn-ea"/>
                <a:cs typeface="+mn-cs"/>
              </a:rPr>
              <a:t>Identify and rank threats</a:t>
            </a:r>
          </a:p>
          <a:p>
            <a:pPr marL="457200" indent="-457200">
              <a:buFontTx/>
              <a:buAutoNum type="arabicPeriod"/>
              <a:defRPr/>
            </a:pPr>
            <a:endParaRPr lang="en-US" sz="2000" dirty="0" smtClean="0">
              <a:ea typeface="+mn-ea"/>
              <a:cs typeface="+mn-cs"/>
            </a:endParaRPr>
          </a:p>
          <a:p>
            <a:pPr marL="457200" indent="-457200">
              <a:buFontTx/>
              <a:buAutoNum type="arabicPeriod"/>
              <a:defRPr/>
            </a:pPr>
            <a:r>
              <a:rPr lang="en-US" sz="2000" dirty="0" smtClean="0">
                <a:solidFill>
                  <a:srgbClr val="008000"/>
                </a:solidFill>
                <a:ea typeface="+mn-ea"/>
                <a:cs typeface="+mn-cs"/>
              </a:rPr>
              <a:t>Develop a general model of socioeconomic-ecological system</a:t>
            </a:r>
          </a:p>
          <a:p>
            <a:pPr marL="0" indent="0">
              <a:buNone/>
              <a:defRPr/>
            </a:pPr>
            <a:endParaRPr lang="en-US" sz="2000" dirty="0" smtClean="0">
              <a:ea typeface="+mn-ea"/>
              <a:cs typeface="+mn-cs"/>
            </a:endParaRPr>
          </a:p>
        </p:txBody>
      </p:sp>
      <p:pic>
        <p:nvPicPr>
          <p:cNvPr id="4" name="Picture 14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021012"/>
            <a:ext cx="1579563" cy="7889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nvGrpSpPr>
          <p:cNvPr id="2" name="Group 28"/>
          <p:cNvGrpSpPr>
            <a:grpSpLocks/>
          </p:cNvGrpSpPr>
          <p:nvPr/>
        </p:nvGrpSpPr>
        <p:grpSpPr bwMode="auto">
          <a:xfrm>
            <a:off x="6934200" y="2514600"/>
            <a:ext cx="852487" cy="228600"/>
            <a:chOff x="214313" y="1935163"/>
            <a:chExt cx="8153400" cy="1174750"/>
          </a:xfrm>
        </p:grpSpPr>
        <p:sp>
          <p:nvSpPr>
            <p:cNvPr id="72879" name="Text Box 3"/>
            <p:cNvSpPr txBox="1">
              <a:spLocks noChangeArrowheads="1"/>
            </p:cNvSpPr>
            <p:nvPr/>
          </p:nvSpPr>
          <p:spPr bwMode="auto">
            <a:xfrm>
              <a:off x="579438" y="1935163"/>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3600"/>
            </a:p>
          </p:txBody>
        </p:sp>
        <p:sp>
          <p:nvSpPr>
            <p:cNvPr id="72880" name="Rectangle 4"/>
            <p:cNvSpPr>
              <a:spLocks noChangeArrowheads="1"/>
            </p:cNvSpPr>
            <p:nvPr/>
          </p:nvSpPr>
          <p:spPr bwMode="auto">
            <a:xfrm>
              <a:off x="214313" y="2500313"/>
              <a:ext cx="8153400" cy="609600"/>
            </a:xfrm>
            <a:prstGeom prst="rect">
              <a:avLst/>
            </a:prstGeom>
            <a:solidFill>
              <a:srgbClr val="00FF00"/>
            </a:solidFill>
            <a:ln w="9525">
              <a:solidFill>
                <a:schemeClr val="tx1"/>
              </a:solidFill>
              <a:miter lim="800000"/>
              <a:headEnd/>
              <a:tailEnd/>
            </a:ln>
          </p:spPr>
          <p:txBody>
            <a:bodyPr wrap="none" anchor="ctr"/>
            <a:lstStyle/>
            <a:p>
              <a:pPr defTabSz="912813"/>
              <a:endParaRPr lang="en-US"/>
            </a:p>
          </p:txBody>
        </p:sp>
        <p:sp>
          <p:nvSpPr>
            <p:cNvPr id="72881" name="Rectangle 5"/>
            <p:cNvSpPr>
              <a:spLocks noChangeArrowheads="1"/>
            </p:cNvSpPr>
            <p:nvPr/>
          </p:nvSpPr>
          <p:spPr bwMode="auto">
            <a:xfrm>
              <a:off x="6234113" y="2497138"/>
              <a:ext cx="2125662" cy="609600"/>
            </a:xfrm>
            <a:prstGeom prst="rect">
              <a:avLst/>
            </a:prstGeom>
            <a:solidFill>
              <a:srgbClr val="003300"/>
            </a:solidFill>
            <a:ln w="9525">
              <a:solidFill>
                <a:schemeClr val="tx1"/>
              </a:solidFill>
              <a:miter lim="800000"/>
              <a:headEnd/>
              <a:tailEnd/>
            </a:ln>
          </p:spPr>
          <p:txBody>
            <a:bodyPr wrap="none" anchor="ctr"/>
            <a:lstStyle/>
            <a:p>
              <a:pPr defTabSz="912813"/>
              <a:endParaRPr lang="en-US"/>
            </a:p>
          </p:txBody>
        </p:sp>
        <p:sp>
          <p:nvSpPr>
            <p:cNvPr id="72882" name="Rectangle 6"/>
            <p:cNvSpPr>
              <a:spLocks noChangeArrowheads="1"/>
            </p:cNvSpPr>
            <p:nvPr/>
          </p:nvSpPr>
          <p:spPr bwMode="auto">
            <a:xfrm>
              <a:off x="214313" y="2500313"/>
              <a:ext cx="4038600" cy="609600"/>
            </a:xfrm>
            <a:prstGeom prst="rect">
              <a:avLst/>
            </a:prstGeom>
            <a:solidFill>
              <a:srgbClr val="FFFF00"/>
            </a:solidFill>
            <a:ln w="9525">
              <a:solidFill>
                <a:schemeClr val="tx1"/>
              </a:solidFill>
              <a:miter lim="800000"/>
              <a:headEnd/>
              <a:tailEnd/>
            </a:ln>
          </p:spPr>
          <p:txBody>
            <a:bodyPr wrap="none" anchor="ctr"/>
            <a:lstStyle/>
            <a:p>
              <a:pPr defTabSz="912813"/>
              <a:endParaRPr lang="en-US"/>
            </a:p>
          </p:txBody>
        </p:sp>
        <p:sp>
          <p:nvSpPr>
            <p:cNvPr id="72883" name="Rectangle 7"/>
            <p:cNvSpPr>
              <a:spLocks noChangeArrowheads="1"/>
            </p:cNvSpPr>
            <p:nvPr/>
          </p:nvSpPr>
          <p:spPr bwMode="auto">
            <a:xfrm>
              <a:off x="214313" y="2500313"/>
              <a:ext cx="2133600" cy="609600"/>
            </a:xfrm>
            <a:prstGeom prst="rect">
              <a:avLst/>
            </a:prstGeom>
            <a:solidFill>
              <a:srgbClr val="B00000"/>
            </a:solidFill>
            <a:ln w="9525">
              <a:solidFill>
                <a:schemeClr val="tx1"/>
              </a:solidFill>
              <a:miter lim="800000"/>
              <a:headEnd/>
              <a:tailEnd/>
            </a:ln>
          </p:spPr>
          <p:txBody>
            <a:bodyPr wrap="none" anchor="ctr"/>
            <a:lstStyle/>
            <a:p>
              <a:pPr defTabSz="912813"/>
              <a:endParaRPr lang="en-US"/>
            </a:p>
          </p:txBody>
        </p:sp>
      </p:grpSp>
      <p:grpSp>
        <p:nvGrpSpPr>
          <p:cNvPr id="5" name="Group 60"/>
          <p:cNvGrpSpPr>
            <a:grpSpLocks/>
          </p:cNvGrpSpPr>
          <p:nvPr/>
        </p:nvGrpSpPr>
        <p:grpSpPr bwMode="auto">
          <a:xfrm>
            <a:off x="4000500" y="3135312"/>
            <a:ext cx="850900" cy="674688"/>
            <a:chOff x="3873500" y="2220913"/>
            <a:chExt cx="3413125" cy="2968625"/>
          </a:xfrm>
        </p:grpSpPr>
        <p:sp>
          <p:nvSpPr>
            <p:cNvPr id="30" name="Freeform 4"/>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1" name="Freeform 5"/>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33" name="Freeform 7"/>
            <p:cNvSpPr>
              <a:spLocks/>
            </p:cNvSpPr>
            <p:nvPr/>
          </p:nvSpPr>
          <p:spPr bwMode="auto">
            <a:xfrm>
              <a:off x="5153424" y="3275649"/>
              <a:ext cx="649513" cy="6983"/>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34" name="Freeform 8"/>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5" name="Freeform 17"/>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6" name="Freeform 18"/>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9" name="Freeform 21"/>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0" name="Freeform 22"/>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43" name="Freeform 31"/>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4" name="Freeform 32"/>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47" name="Freeform 38"/>
            <p:cNvSpPr>
              <a:spLocks/>
            </p:cNvSpPr>
            <p:nvPr/>
          </p:nvSpPr>
          <p:spPr bwMode="auto">
            <a:xfrm>
              <a:off x="5350823" y="2577150"/>
              <a:ext cx="452114" cy="705482"/>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48" name="Freeform 39"/>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49" name="Freeform 43"/>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0" name="Freeform 44"/>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53" name="Freeform 47"/>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4" name="Freeform 48"/>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56" name="Line 50"/>
            <p:cNvSpPr>
              <a:spLocks noChangeShapeType="1"/>
            </p:cNvSpPr>
            <p:nvPr/>
          </p:nvSpPr>
          <p:spPr bwMode="auto">
            <a:xfrm>
              <a:off x="4835035" y="4623751"/>
              <a:ext cx="961531"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57" name="Freeform 51"/>
            <p:cNvSpPr>
              <a:spLocks/>
            </p:cNvSpPr>
            <p:nvPr/>
          </p:nvSpPr>
          <p:spPr bwMode="auto">
            <a:xfrm>
              <a:off x="5771096" y="4532948"/>
              <a:ext cx="216504" cy="188593"/>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58" name="Freeform 52"/>
            <p:cNvSpPr>
              <a:spLocks/>
            </p:cNvSpPr>
            <p:nvPr/>
          </p:nvSpPr>
          <p:spPr bwMode="auto">
            <a:xfrm>
              <a:off x="4669473" y="3562032"/>
              <a:ext cx="1127093" cy="1061719"/>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59" name="Freeform 53"/>
            <p:cNvSpPr>
              <a:spLocks/>
            </p:cNvSpPr>
            <p:nvPr/>
          </p:nvSpPr>
          <p:spPr bwMode="auto">
            <a:xfrm>
              <a:off x="5771096" y="4532948"/>
              <a:ext cx="216504" cy="18859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nvGrpSpPr>
          <p:cNvPr id="6" name="Group 167"/>
          <p:cNvGrpSpPr>
            <a:grpSpLocks/>
          </p:cNvGrpSpPr>
          <p:nvPr/>
        </p:nvGrpSpPr>
        <p:grpSpPr bwMode="auto">
          <a:xfrm>
            <a:off x="7772400" y="3363912"/>
            <a:ext cx="1068387" cy="750888"/>
            <a:chOff x="2436813" y="2220913"/>
            <a:chExt cx="4849812" cy="2968625"/>
          </a:xfrm>
        </p:grpSpPr>
        <p:sp>
          <p:nvSpPr>
            <p:cNvPr id="116" name="Freeform 4"/>
            <p:cNvSpPr>
              <a:spLocks/>
            </p:cNvSpPr>
            <p:nvPr/>
          </p:nvSpPr>
          <p:spPr bwMode="auto">
            <a:xfrm>
              <a:off x="5830960" y="2220913"/>
              <a:ext cx="145566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7" name="Freeform 5"/>
            <p:cNvSpPr>
              <a:spLocks/>
            </p:cNvSpPr>
            <p:nvPr/>
          </p:nvSpPr>
          <p:spPr bwMode="auto">
            <a:xfrm>
              <a:off x="5830960" y="2220913"/>
              <a:ext cx="145566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19" name="Freeform 7"/>
            <p:cNvSpPr>
              <a:spLocks/>
            </p:cNvSpPr>
            <p:nvPr/>
          </p:nvSpPr>
          <p:spPr bwMode="auto">
            <a:xfrm>
              <a:off x="5153571" y="3275308"/>
              <a:ext cx="648564" cy="6278"/>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20" name="Freeform 8"/>
            <p:cNvSpPr>
              <a:spLocks/>
            </p:cNvSpPr>
            <p:nvPr/>
          </p:nvSpPr>
          <p:spPr bwMode="auto">
            <a:xfrm>
              <a:off x="5773310"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1" name="Line 9"/>
            <p:cNvSpPr>
              <a:spLocks noChangeShapeType="1"/>
            </p:cNvSpPr>
            <p:nvPr/>
          </p:nvSpPr>
          <p:spPr bwMode="auto">
            <a:xfrm>
              <a:off x="3712319" y="3275308"/>
              <a:ext cx="295459" cy="6278"/>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22" name="Freeform 10"/>
            <p:cNvSpPr>
              <a:spLocks/>
            </p:cNvSpPr>
            <p:nvPr/>
          </p:nvSpPr>
          <p:spPr bwMode="auto">
            <a:xfrm>
              <a:off x="3978953" y="3181167"/>
              <a:ext cx="216188" cy="194559"/>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3" name="Freeform 13"/>
            <p:cNvSpPr>
              <a:spLocks/>
            </p:cNvSpPr>
            <p:nvPr/>
          </p:nvSpPr>
          <p:spPr bwMode="auto">
            <a:xfrm>
              <a:off x="3870857" y="3953133"/>
              <a:ext cx="482822" cy="219668"/>
            </a:xfrm>
            <a:custGeom>
              <a:avLst/>
              <a:gdLst>
                <a:gd name="T0" fmla="*/ 0 w 1152"/>
                <a:gd name="T1" fmla="*/ 0 h 603"/>
                <a:gd name="T2" fmla="*/ 2147483647 w 1152"/>
                <a:gd name="T3" fmla="*/ 0 h 603"/>
                <a:gd name="T4" fmla="*/ 2147483647 w 1152"/>
                <a:gd name="T5" fmla="*/ 2147483647 h 603"/>
                <a:gd name="T6" fmla="*/ 2147483647 w 1152"/>
                <a:gd name="T7" fmla="*/ 2147483647 h 603"/>
                <a:gd name="T8" fmla="*/ 2147483647 w 1152"/>
                <a:gd name="T9" fmla="*/ 2147483647 h 603"/>
                <a:gd name="T10" fmla="*/ 0 60000 65536"/>
                <a:gd name="T11" fmla="*/ 0 60000 65536"/>
                <a:gd name="T12" fmla="*/ 0 60000 65536"/>
                <a:gd name="T13" fmla="*/ 0 60000 65536"/>
                <a:gd name="T14" fmla="*/ 0 60000 65536"/>
                <a:gd name="T15" fmla="*/ 0 w 1152"/>
                <a:gd name="T16" fmla="*/ 0 h 603"/>
                <a:gd name="T17" fmla="*/ 1152 w 1152"/>
                <a:gd name="T18" fmla="*/ 603 h 603"/>
              </a:gdLst>
              <a:ahLst/>
              <a:cxnLst>
                <a:cxn ang="T10">
                  <a:pos x="T0" y="T1"/>
                </a:cxn>
                <a:cxn ang="T11">
                  <a:pos x="T2" y="T3"/>
                </a:cxn>
                <a:cxn ang="T12">
                  <a:pos x="T4" y="T5"/>
                </a:cxn>
                <a:cxn ang="T13">
                  <a:pos x="T6" y="T7"/>
                </a:cxn>
                <a:cxn ang="T14">
                  <a:pos x="T8" y="T9"/>
                </a:cxn>
              </a:cxnLst>
              <a:rect l="T15" t="T16" r="T17" b="T18"/>
              <a:pathLst>
                <a:path w="1152" h="603">
                  <a:moveTo>
                    <a:pt x="0" y="0"/>
                  </a:moveTo>
                  <a:lnTo>
                    <a:pt x="1056" y="0"/>
                  </a:lnTo>
                  <a:cubicBezTo>
                    <a:pt x="1109" y="0"/>
                    <a:pt x="1152" y="43"/>
                    <a:pt x="1152" y="96"/>
                  </a:cubicBezTo>
                  <a:cubicBezTo>
                    <a:pt x="1152" y="96"/>
                    <a:pt x="1152" y="96"/>
                    <a:pt x="1152" y="96"/>
                  </a:cubicBezTo>
                  <a:lnTo>
                    <a:pt x="1152" y="603"/>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24" name="Freeform 14"/>
            <p:cNvSpPr>
              <a:spLocks/>
            </p:cNvSpPr>
            <p:nvPr/>
          </p:nvSpPr>
          <p:spPr bwMode="auto">
            <a:xfrm>
              <a:off x="4245582" y="4153970"/>
              <a:ext cx="216188" cy="188285"/>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5" name="Line 15"/>
            <p:cNvSpPr>
              <a:spLocks noChangeShapeType="1"/>
            </p:cNvSpPr>
            <p:nvPr/>
          </p:nvSpPr>
          <p:spPr bwMode="auto">
            <a:xfrm>
              <a:off x="3395244" y="4624684"/>
              <a:ext cx="288250"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26" name="Freeform 16"/>
            <p:cNvSpPr>
              <a:spLocks/>
            </p:cNvSpPr>
            <p:nvPr/>
          </p:nvSpPr>
          <p:spPr bwMode="auto">
            <a:xfrm>
              <a:off x="3661878" y="4530539"/>
              <a:ext cx="208979"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7" name="Freeform 17"/>
            <p:cNvSpPr>
              <a:spLocks/>
            </p:cNvSpPr>
            <p:nvPr/>
          </p:nvSpPr>
          <p:spPr bwMode="auto">
            <a:xfrm>
              <a:off x="3870857" y="4342255"/>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28" name="Freeform 18"/>
            <p:cNvSpPr>
              <a:spLocks/>
            </p:cNvSpPr>
            <p:nvPr/>
          </p:nvSpPr>
          <p:spPr bwMode="auto">
            <a:xfrm>
              <a:off x="3870857" y="4342255"/>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31" name="Freeform 21"/>
            <p:cNvSpPr>
              <a:spLocks/>
            </p:cNvSpPr>
            <p:nvPr/>
          </p:nvSpPr>
          <p:spPr bwMode="auto">
            <a:xfrm>
              <a:off x="4195141"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2" name="Freeform 22"/>
            <p:cNvSpPr>
              <a:spLocks/>
            </p:cNvSpPr>
            <p:nvPr/>
          </p:nvSpPr>
          <p:spPr bwMode="auto">
            <a:xfrm>
              <a:off x="4195141"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35" name="Freeform 25"/>
            <p:cNvSpPr>
              <a:spLocks/>
            </p:cNvSpPr>
            <p:nvPr/>
          </p:nvSpPr>
          <p:spPr bwMode="auto">
            <a:xfrm>
              <a:off x="2436813" y="4342255"/>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6" name="Freeform 26"/>
            <p:cNvSpPr>
              <a:spLocks/>
            </p:cNvSpPr>
            <p:nvPr/>
          </p:nvSpPr>
          <p:spPr bwMode="auto">
            <a:xfrm>
              <a:off x="2436813" y="4342255"/>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38" name="Freeform 28"/>
            <p:cNvSpPr>
              <a:spLocks/>
            </p:cNvSpPr>
            <p:nvPr/>
          </p:nvSpPr>
          <p:spPr bwMode="auto">
            <a:xfrm>
              <a:off x="2753889"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9" name="Freeform 29"/>
            <p:cNvSpPr>
              <a:spLocks/>
            </p:cNvSpPr>
            <p:nvPr/>
          </p:nvSpPr>
          <p:spPr bwMode="auto">
            <a:xfrm>
              <a:off x="2753889"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41" name="Freeform 31"/>
            <p:cNvSpPr>
              <a:spLocks/>
            </p:cNvSpPr>
            <p:nvPr/>
          </p:nvSpPr>
          <p:spPr bwMode="auto">
            <a:xfrm>
              <a:off x="4389708" y="2296227"/>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42" name="Freeform 32"/>
            <p:cNvSpPr>
              <a:spLocks/>
            </p:cNvSpPr>
            <p:nvPr/>
          </p:nvSpPr>
          <p:spPr bwMode="auto">
            <a:xfrm>
              <a:off x="4389708" y="2296227"/>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45" name="Freeform 35"/>
            <p:cNvSpPr>
              <a:spLocks/>
            </p:cNvSpPr>
            <p:nvPr/>
          </p:nvSpPr>
          <p:spPr bwMode="auto">
            <a:xfrm>
              <a:off x="2919630" y="3670708"/>
              <a:ext cx="951227"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46" name="Freeform 36"/>
            <p:cNvSpPr>
              <a:spLocks/>
            </p:cNvSpPr>
            <p:nvPr/>
          </p:nvSpPr>
          <p:spPr bwMode="auto">
            <a:xfrm>
              <a:off x="2919630" y="3670708"/>
              <a:ext cx="951227"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48" name="Freeform 38"/>
            <p:cNvSpPr>
              <a:spLocks/>
            </p:cNvSpPr>
            <p:nvPr/>
          </p:nvSpPr>
          <p:spPr bwMode="auto">
            <a:xfrm>
              <a:off x="5348143" y="2578656"/>
              <a:ext cx="453992" cy="702930"/>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49" name="Freeform 39"/>
            <p:cNvSpPr>
              <a:spLocks/>
            </p:cNvSpPr>
            <p:nvPr/>
          </p:nvSpPr>
          <p:spPr bwMode="auto">
            <a:xfrm>
              <a:off x="5773310"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50" name="Freeform 43"/>
            <p:cNvSpPr>
              <a:spLocks/>
            </p:cNvSpPr>
            <p:nvPr/>
          </p:nvSpPr>
          <p:spPr bwMode="auto">
            <a:xfrm>
              <a:off x="5989498" y="2842255"/>
              <a:ext cx="1116973" cy="878662"/>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1" name="Freeform 44"/>
            <p:cNvSpPr>
              <a:spLocks/>
            </p:cNvSpPr>
            <p:nvPr/>
          </p:nvSpPr>
          <p:spPr bwMode="auto">
            <a:xfrm>
              <a:off x="5989498" y="2842255"/>
              <a:ext cx="1116973" cy="878662"/>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54" name="Freeform 47"/>
            <p:cNvSpPr>
              <a:spLocks/>
            </p:cNvSpPr>
            <p:nvPr/>
          </p:nvSpPr>
          <p:spPr bwMode="auto">
            <a:xfrm>
              <a:off x="5989498" y="4185353"/>
              <a:ext cx="1116973" cy="8849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5" name="Freeform 48"/>
            <p:cNvSpPr>
              <a:spLocks/>
            </p:cNvSpPr>
            <p:nvPr/>
          </p:nvSpPr>
          <p:spPr bwMode="auto">
            <a:xfrm>
              <a:off x="5989498" y="4185353"/>
              <a:ext cx="1116973" cy="8849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57" name="Line 50"/>
            <p:cNvSpPr>
              <a:spLocks noChangeShapeType="1"/>
            </p:cNvSpPr>
            <p:nvPr/>
          </p:nvSpPr>
          <p:spPr bwMode="auto">
            <a:xfrm>
              <a:off x="4829292" y="4624684"/>
              <a:ext cx="972843"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58" name="Freeform 51"/>
            <p:cNvSpPr>
              <a:spLocks/>
            </p:cNvSpPr>
            <p:nvPr/>
          </p:nvSpPr>
          <p:spPr bwMode="auto">
            <a:xfrm>
              <a:off x="5773310" y="4530539"/>
              <a:ext cx="216188" cy="188285"/>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59" name="Freeform 52"/>
            <p:cNvSpPr>
              <a:spLocks/>
            </p:cNvSpPr>
            <p:nvPr/>
          </p:nvSpPr>
          <p:spPr bwMode="auto">
            <a:xfrm>
              <a:off x="4670754" y="3557737"/>
              <a:ext cx="1131381" cy="106694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60" name="Freeform 53"/>
            <p:cNvSpPr>
              <a:spLocks/>
            </p:cNvSpPr>
            <p:nvPr/>
          </p:nvSpPr>
          <p:spPr bwMode="auto">
            <a:xfrm>
              <a:off x="5773310" y="4530539"/>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61" name="Freeform 67"/>
            <p:cNvSpPr>
              <a:spLocks/>
            </p:cNvSpPr>
            <p:nvPr/>
          </p:nvSpPr>
          <p:spPr bwMode="auto">
            <a:xfrm>
              <a:off x="4404120" y="2308779"/>
              <a:ext cx="122509"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2" name="Freeform 68"/>
            <p:cNvSpPr>
              <a:spLocks/>
            </p:cNvSpPr>
            <p:nvPr/>
          </p:nvSpPr>
          <p:spPr bwMode="auto">
            <a:xfrm>
              <a:off x="4404120" y="2308779"/>
              <a:ext cx="122509"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63" name="Freeform 69"/>
            <p:cNvSpPr>
              <a:spLocks/>
            </p:cNvSpPr>
            <p:nvPr/>
          </p:nvSpPr>
          <p:spPr bwMode="auto">
            <a:xfrm>
              <a:off x="4216757"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4" name="Freeform 70"/>
            <p:cNvSpPr>
              <a:spLocks/>
            </p:cNvSpPr>
            <p:nvPr/>
          </p:nvSpPr>
          <p:spPr bwMode="auto">
            <a:xfrm>
              <a:off x="4216757"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65" name="Freeform 72"/>
            <p:cNvSpPr>
              <a:spLocks/>
            </p:cNvSpPr>
            <p:nvPr/>
          </p:nvSpPr>
          <p:spPr bwMode="auto">
            <a:xfrm>
              <a:off x="3892478" y="4348533"/>
              <a:ext cx="122504"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6" name="Freeform 73"/>
            <p:cNvSpPr>
              <a:spLocks/>
            </p:cNvSpPr>
            <p:nvPr/>
          </p:nvSpPr>
          <p:spPr bwMode="auto">
            <a:xfrm>
              <a:off x="3892478" y="4348533"/>
              <a:ext cx="122504"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grpSp>
        <p:nvGrpSpPr>
          <p:cNvPr id="7" name="Group 179"/>
          <p:cNvGrpSpPr>
            <a:grpSpLocks/>
          </p:cNvGrpSpPr>
          <p:nvPr/>
        </p:nvGrpSpPr>
        <p:grpSpPr bwMode="auto">
          <a:xfrm>
            <a:off x="5867400" y="1611313"/>
            <a:ext cx="419100" cy="674687"/>
            <a:chOff x="5829300" y="2220913"/>
            <a:chExt cx="1457325" cy="2968625"/>
          </a:xfrm>
        </p:grpSpPr>
        <p:sp>
          <p:nvSpPr>
            <p:cNvPr id="169" name="Freeform 4"/>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0" name="Freeform 5"/>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72" name="Freeform 43"/>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3" name="Freeform 44"/>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76" name="Freeform 47"/>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7" name="Freeform 48"/>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spTree>
    <p:custDataLst>
      <p:tags r:id="rId1"/>
    </p:custDataLst>
    <p:extLst>
      <p:ext uri="{BB962C8B-B14F-4D97-AF65-F5344CB8AC3E}">
        <p14:creationId xmlns:p14="http://schemas.microsoft.com/office/powerpoint/2010/main" val="3896504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ssolve">
                                      <p:cBhvr>
                                        <p:cTn id="7" dur="500"/>
                                        <p:tgtEl>
                                          <p:spTgt spid="3">
                                            <p:txEl>
                                              <p:pRg st="6" end="6"/>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AutoShape 3"/>
          <p:cNvSpPr>
            <a:spLocks noChangeAspect="1" noChangeArrowheads="1" noTextEdit="1"/>
          </p:cNvSpPr>
          <p:nvPr/>
        </p:nvSpPr>
        <p:spPr bwMode="auto">
          <a:xfrm>
            <a:off x="533400" y="2209800"/>
            <a:ext cx="7710488" cy="2990850"/>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42038" name="Rectangle 77"/>
          <p:cNvSpPr>
            <a:spLocks noGrp="1" noChangeArrowheads="1"/>
          </p:cNvSpPr>
          <p:nvPr>
            <p:ph type="title"/>
          </p:nvPr>
        </p:nvSpPr>
        <p:spPr/>
        <p:txBody>
          <a:bodyPr/>
          <a:lstStyle/>
          <a:p>
            <a:pPr marL="514350" indent="-514350" defTabSz="912813">
              <a:buFontTx/>
              <a:buAutoNum type="arabicPeriod" startAt="4"/>
            </a:pPr>
            <a:r>
              <a:rPr lang="en-US" sz="3200">
                <a:latin typeface="Arial" charset="0"/>
              </a:rPr>
              <a:t>General model of socioeconomic-ecological system</a:t>
            </a:r>
          </a:p>
        </p:txBody>
      </p:sp>
      <p:pic>
        <p:nvPicPr>
          <p:cNvPr id="3" name="Content Placeholder 2" descr="CM1.png"/>
          <p:cNvPicPr>
            <a:picLocks noGrp="1" noChangeAspect="1"/>
          </p:cNvPicPr>
          <p:nvPr>
            <p:ph idx="1"/>
          </p:nvPr>
        </p:nvPicPr>
        <p:blipFill>
          <a:blip r:embed="rId3" cstate="print">
            <a:extLst>
              <a:ext uri="{28A0092B-C50C-407E-A947-70E740481C1C}">
                <a14:useLocalDpi xmlns:a14="http://schemas.microsoft.com/office/drawing/2010/main" val="0"/>
              </a:ext>
            </a:extLst>
          </a:blip>
          <a:srcRect t="-19227" b="-19227"/>
          <a:stretch>
            <a:fillRect/>
          </a:stretch>
        </p:blipFill>
        <p:spPr>
          <a:xfrm>
            <a:off x="457200" y="838200"/>
            <a:ext cx="8229600" cy="4724400"/>
          </a:xfrm>
        </p:spPr>
      </p:pic>
      <p:pic>
        <p:nvPicPr>
          <p:cNvPr id="2" name="Picture 1" descr="coastal wetland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 y="3886200"/>
            <a:ext cx="3721516" cy="2476500"/>
          </a:xfrm>
          <a:prstGeom prst="rect">
            <a:avLst/>
          </a:prstGeom>
        </p:spPr>
      </p:pic>
    </p:spTree>
    <p:extLst>
      <p:ext uri="{BB962C8B-B14F-4D97-AF65-F5344CB8AC3E}">
        <p14:creationId xmlns:p14="http://schemas.microsoft.com/office/powerpoint/2010/main" val="2570331924"/>
      </p:ext>
    </p:extLst>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AutoShape 3"/>
          <p:cNvSpPr>
            <a:spLocks noChangeAspect="1" noChangeArrowheads="1" noTextEdit="1"/>
          </p:cNvSpPr>
          <p:nvPr/>
        </p:nvSpPr>
        <p:spPr bwMode="auto">
          <a:xfrm>
            <a:off x="533400" y="2209800"/>
            <a:ext cx="7710488" cy="2990850"/>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42038" name="Rectangle 77"/>
          <p:cNvSpPr>
            <a:spLocks noGrp="1" noChangeArrowheads="1"/>
          </p:cNvSpPr>
          <p:nvPr>
            <p:ph type="title"/>
          </p:nvPr>
        </p:nvSpPr>
        <p:spPr/>
        <p:txBody>
          <a:bodyPr/>
          <a:lstStyle/>
          <a:p>
            <a:pPr marL="514350" indent="-514350" defTabSz="912813">
              <a:buFontTx/>
              <a:buAutoNum type="arabicPeriod" startAt="4"/>
            </a:pPr>
            <a:r>
              <a:rPr lang="en-US" sz="3200">
                <a:latin typeface="Arial" charset="0"/>
              </a:rPr>
              <a:t>General model of socioeconomic-ecological system</a:t>
            </a:r>
          </a:p>
        </p:txBody>
      </p:sp>
      <p:pic>
        <p:nvPicPr>
          <p:cNvPr id="3" name="Content Placeholder 2" descr="CM2.png"/>
          <p:cNvPicPr>
            <a:picLocks noGrp="1" noChangeAspect="1"/>
          </p:cNvPicPr>
          <p:nvPr>
            <p:ph idx="1"/>
          </p:nvPr>
        </p:nvPicPr>
        <p:blipFill>
          <a:blip r:embed="rId3" cstate="print">
            <a:extLst>
              <a:ext uri="{28A0092B-C50C-407E-A947-70E740481C1C}">
                <a14:useLocalDpi xmlns:a14="http://schemas.microsoft.com/office/drawing/2010/main" val="0"/>
              </a:ext>
            </a:extLst>
          </a:blip>
          <a:srcRect t="-19227" b="-19227"/>
          <a:stretch>
            <a:fillRect/>
          </a:stretch>
        </p:blipFill>
        <p:spPr>
          <a:xfrm>
            <a:off x="457200" y="838200"/>
            <a:ext cx="8229600" cy="4724400"/>
          </a:xfrm>
        </p:spPr>
      </p:pic>
      <p:pic>
        <p:nvPicPr>
          <p:cNvPr id="2" name="Picture 1" descr="bluecra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905250"/>
            <a:ext cx="3429000" cy="2571750"/>
          </a:xfrm>
          <a:prstGeom prst="rect">
            <a:avLst/>
          </a:prstGeom>
        </p:spPr>
      </p:pic>
    </p:spTree>
    <p:extLst>
      <p:ext uri="{BB962C8B-B14F-4D97-AF65-F5344CB8AC3E}">
        <p14:creationId xmlns:p14="http://schemas.microsoft.com/office/powerpoint/2010/main" val="2770079688"/>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AutoShape 3"/>
          <p:cNvSpPr>
            <a:spLocks noChangeAspect="1" noChangeArrowheads="1" noTextEdit="1"/>
          </p:cNvSpPr>
          <p:nvPr/>
        </p:nvSpPr>
        <p:spPr bwMode="auto">
          <a:xfrm>
            <a:off x="533400" y="2209800"/>
            <a:ext cx="7710488" cy="2990850"/>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42038" name="Rectangle 77"/>
          <p:cNvSpPr>
            <a:spLocks noGrp="1" noChangeArrowheads="1"/>
          </p:cNvSpPr>
          <p:nvPr>
            <p:ph type="title"/>
          </p:nvPr>
        </p:nvSpPr>
        <p:spPr/>
        <p:txBody>
          <a:bodyPr/>
          <a:lstStyle/>
          <a:p>
            <a:pPr marL="514350" indent="-514350" defTabSz="912813">
              <a:buFontTx/>
              <a:buAutoNum type="arabicPeriod" startAt="4"/>
            </a:pPr>
            <a:r>
              <a:rPr lang="en-US" sz="3200">
                <a:latin typeface="Arial" charset="0"/>
              </a:rPr>
              <a:t>General model of socioeconomic-ecological system</a:t>
            </a:r>
          </a:p>
        </p:txBody>
      </p:sp>
      <p:pic>
        <p:nvPicPr>
          <p:cNvPr id="3" name="Content Placeholder 2" descr="CM3.png"/>
          <p:cNvPicPr>
            <a:picLocks noGrp="1" noChangeAspect="1"/>
          </p:cNvPicPr>
          <p:nvPr>
            <p:ph idx="1"/>
          </p:nvPr>
        </p:nvPicPr>
        <p:blipFill>
          <a:blip r:embed="rId3" cstate="print">
            <a:extLst>
              <a:ext uri="{28A0092B-C50C-407E-A947-70E740481C1C}">
                <a14:useLocalDpi xmlns:a14="http://schemas.microsoft.com/office/drawing/2010/main" val="0"/>
              </a:ext>
            </a:extLst>
          </a:blip>
          <a:srcRect t="-19227" b="-19227"/>
          <a:stretch>
            <a:fillRect/>
          </a:stretch>
        </p:blipFill>
        <p:spPr>
          <a:xfrm>
            <a:off x="457200" y="838200"/>
            <a:ext cx="8229600" cy="4724400"/>
          </a:xfrm>
        </p:spPr>
      </p:pic>
      <p:pic>
        <p:nvPicPr>
          <p:cNvPr id="2" name="Picture 1" descr="Wetlands_destruction_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409" y="4186360"/>
            <a:ext cx="2946991" cy="1891352"/>
          </a:xfrm>
          <a:prstGeom prst="rect">
            <a:avLst/>
          </a:prstGeom>
        </p:spPr>
      </p:pic>
    </p:spTree>
    <p:extLst>
      <p:ext uri="{BB962C8B-B14F-4D97-AF65-F5344CB8AC3E}">
        <p14:creationId xmlns:p14="http://schemas.microsoft.com/office/powerpoint/2010/main" val="4082855365"/>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AutoShape 3"/>
          <p:cNvSpPr>
            <a:spLocks noChangeAspect="1" noChangeArrowheads="1" noTextEdit="1"/>
          </p:cNvSpPr>
          <p:nvPr/>
        </p:nvSpPr>
        <p:spPr bwMode="auto">
          <a:xfrm>
            <a:off x="533400" y="2209800"/>
            <a:ext cx="7710488" cy="2990850"/>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44098" name="Rectangle 77"/>
          <p:cNvSpPr>
            <a:spLocks noGrp="1" noChangeArrowheads="1"/>
          </p:cNvSpPr>
          <p:nvPr>
            <p:ph type="title"/>
          </p:nvPr>
        </p:nvSpPr>
        <p:spPr/>
        <p:txBody>
          <a:bodyPr/>
          <a:lstStyle/>
          <a:p>
            <a:pPr marL="514350" indent="-514350" defTabSz="912813">
              <a:buFontTx/>
              <a:buAutoNum type="arabicPeriod" startAt="4"/>
            </a:pPr>
            <a:r>
              <a:rPr lang="en-US" sz="3200">
                <a:latin typeface="Arial" charset="0"/>
              </a:rPr>
              <a:t>General model of socioeconomic-ecological system</a:t>
            </a:r>
          </a:p>
        </p:txBody>
      </p:sp>
      <p:pic>
        <p:nvPicPr>
          <p:cNvPr id="3" name="Content Placeholder 2" descr="CM4.png"/>
          <p:cNvPicPr>
            <a:picLocks noGrp="1" noChangeAspect="1"/>
          </p:cNvPicPr>
          <p:nvPr>
            <p:ph idx="1"/>
          </p:nvPr>
        </p:nvPicPr>
        <p:blipFill>
          <a:blip r:embed="rId3" cstate="print">
            <a:extLst>
              <a:ext uri="{28A0092B-C50C-407E-A947-70E740481C1C}">
                <a14:useLocalDpi xmlns:a14="http://schemas.microsoft.com/office/drawing/2010/main" val="0"/>
              </a:ext>
            </a:extLst>
          </a:blip>
          <a:srcRect t="-19227" b="-19227"/>
          <a:stretch>
            <a:fillRect/>
          </a:stretch>
        </p:blipFill>
        <p:spPr>
          <a:xfrm>
            <a:off x="457200" y="838200"/>
            <a:ext cx="8229600" cy="4724400"/>
          </a:xfrm>
        </p:spPr>
      </p:pic>
      <p:pic>
        <p:nvPicPr>
          <p:cNvPr id="2" name="Picture 1" descr="coastal populatio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5029200"/>
            <a:ext cx="2441295" cy="1828800"/>
          </a:xfrm>
          <a:prstGeom prst="rect">
            <a:avLst/>
          </a:prstGeom>
        </p:spPr>
      </p:pic>
    </p:spTree>
    <p:extLst>
      <p:ext uri="{BB962C8B-B14F-4D97-AF65-F5344CB8AC3E}">
        <p14:creationId xmlns:p14="http://schemas.microsoft.com/office/powerpoint/2010/main" val="3088986340"/>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AutoShape 3"/>
          <p:cNvSpPr>
            <a:spLocks noChangeAspect="1" noChangeArrowheads="1" noTextEdit="1"/>
          </p:cNvSpPr>
          <p:nvPr/>
        </p:nvSpPr>
        <p:spPr bwMode="auto">
          <a:xfrm>
            <a:off x="533400" y="2209800"/>
            <a:ext cx="7710488" cy="2990850"/>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31757" name="Rectangle 77"/>
          <p:cNvSpPr>
            <a:spLocks noGrp="1" noChangeArrowheads="1"/>
          </p:cNvSpPr>
          <p:nvPr>
            <p:ph type="title"/>
          </p:nvPr>
        </p:nvSpPr>
        <p:spPr/>
        <p:txBody>
          <a:bodyPr/>
          <a:lstStyle/>
          <a:p>
            <a:pPr defTabSz="912813">
              <a:buFontTx/>
              <a:buAutoNum type="arabicPeriod" startAt="4"/>
            </a:pPr>
            <a:r>
              <a:rPr lang="en-US" sz="3200" dirty="0" smtClean="0">
                <a:latin typeface="Arial" charset="0"/>
              </a:rPr>
              <a:t> Develop a General Model </a:t>
            </a:r>
            <a:r>
              <a:rPr lang="en-US" sz="3200" dirty="0">
                <a:latin typeface="Arial" charset="0"/>
              </a:rPr>
              <a:t>of </a:t>
            </a:r>
            <a:r>
              <a:rPr lang="en-US" sz="3200" dirty="0" smtClean="0">
                <a:latin typeface="Arial" charset="0"/>
              </a:rPr>
              <a:t>Socioeconomic-Ecological </a:t>
            </a:r>
            <a:r>
              <a:rPr lang="en-US" dirty="0" smtClean="0">
                <a:latin typeface="Arial" charset="0"/>
              </a:rPr>
              <a:t>System</a:t>
            </a:r>
            <a:endParaRPr lang="en-US" sz="3200" dirty="0">
              <a:latin typeface="Arial" charset="0"/>
            </a:endParaRPr>
          </a:p>
        </p:txBody>
      </p:sp>
      <p:pic>
        <p:nvPicPr>
          <p:cNvPr id="4" name="Content Placeholder 3" descr="Full CM.png"/>
          <p:cNvPicPr>
            <a:picLocks noGrp="1" noChangeAspect="1"/>
          </p:cNvPicPr>
          <p:nvPr>
            <p:ph idx="1"/>
          </p:nvPr>
        </p:nvPicPr>
        <p:blipFill>
          <a:blip r:embed="rId3" cstate="print">
            <a:extLst>
              <a:ext uri="{28A0092B-C50C-407E-A947-70E740481C1C}">
                <a14:useLocalDpi xmlns:a14="http://schemas.microsoft.com/office/drawing/2010/main" val="0"/>
              </a:ext>
            </a:extLst>
          </a:blip>
          <a:srcRect t="-19227" b="-19227"/>
          <a:stretch>
            <a:fillRect/>
          </a:stretch>
        </p:blipFill>
        <p:spPr>
          <a:xfrm>
            <a:off x="457200" y="838200"/>
            <a:ext cx="8229600" cy="4724400"/>
          </a:xfrm>
        </p:spPr>
      </p:pic>
      <p:pic>
        <p:nvPicPr>
          <p:cNvPr id="2" name="Picture 1" descr="eco-ok.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424" y="5029200"/>
            <a:ext cx="1301675" cy="1676400"/>
          </a:xfrm>
          <a:prstGeom prst="rect">
            <a:avLst/>
          </a:prstGeom>
        </p:spPr>
      </p:pic>
      <p:pic>
        <p:nvPicPr>
          <p:cNvPr id="3" name="Picture 2" descr="eco-friendly.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3600" y="5029200"/>
            <a:ext cx="1731882" cy="1619907"/>
          </a:xfrm>
          <a:prstGeom prst="rect">
            <a:avLst/>
          </a:prstGeom>
        </p:spPr>
      </p:pic>
      <p:pic>
        <p:nvPicPr>
          <p:cNvPr id="5" name="Picture 4" descr="recycle.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38600" y="5005910"/>
            <a:ext cx="1527570" cy="1699690"/>
          </a:xfrm>
          <a:prstGeom prst="rect">
            <a:avLst/>
          </a:prstGeom>
        </p:spPr>
      </p:pic>
    </p:spTree>
    <p:extLst>
      <p:ext uri="{BB962C8B-B14F-4D97-AF65-F5344CB8AC3E}">
        <p14:creationId xmlns:p14="http://schemas.microsoft.com/office/powerpoint/2010/main" val="1202017767"/>
      </p:ext>
    </p:extLst>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descr="Watersh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00" y="1420812"/>
            <a:ext cx="8224838" cy="542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9698" name="Object 4"/>
          <p:cNvGraphicFramePr>
            <a:graphicFrameLocks noGrp="1" noChangeAspect="1"/>
          </p:cNvGraphicFramePr>
          <p:nvPr>
            <p:ph idx="1"/>
            <p:extLst>
              <p:ext uri="{D42A27DB-BD31-4B8C-83A1-F6EECF244321}">
                <p14:modId xmlns:p14="http://schemas.microsoft.com/office/powerpoint/2010/main" val="1851110916"/>
              </p:ext>
            </p:extLst>
          </p:nvPr>
        </p:nvGraphicFramePr>
        <p:xfrm>
          <a:off x="1382713" y="1446212"/>
          <a:ext cx="6450012" cy="5411788"/>
        </p:xfrm>
        <a:graphic>
          <a:graphicData uri="http://schemas.openxmlformats.org/presentationml/2006/ole">
            <mc:AlternateContent xmlns:mc="http://schemas.openxmlformats.org/markup-compatibility/2006">
              <mc:Choice xmlns:v="urn:schemas-microsoft-com:vml" Requires="v">
                <p:oleObj spid="_x0000_s186409" name="Visio" r:id="rId5" imgW="8553450" imgH="7176516" progId="">
                  <p:embed/>
                </p:oleObj>
              </mc:Choice>
              <mc:Fallback>
                <p:oleObj name="Visio" r:id="rId5" imgW="8553450" imgH="7176516" progId="">
                  <p:embed/>
                  <p:pic>
                    <p:nvPicPr>
                      <p:cNvPr id="0" name="Picture 20"/>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2713" y="1446212"/>
                        <a:ext cx="6450012" cy="5411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6" name="Rectangle 77"/>
          <p:cNvSpPr>
            <a:spLocks noGrp="1" noChangeArrowheads="1"/>
          </p:cNvSpPr>
          <p:nvPr>
            <p:ph type="title"/>
          </p:nvPr>
        </p:nvSpPr>
        <p:spPr/>
        <p:txBody>
          <a:bodyPr/>
          <a:lstStyle/>
          <a:p>
            <a:pPr defTabSz="912813">
              <a:buFontTx/>
              <a:buAutoNum type="arabicPeriod" startAt="4"/>
            </a:pPr>
            <a:r>
              <a:rPr lang="en-US" sz="3200" dirty="0" smtClean="0">
                <a:latin typeface="Arial" charset="0"/>
              </a:rPr>
              <a:t> Develop a General Model </a:t>
            </a:r>
            <a:r>
              <a:rPr lang="en-US" sz="3200" dirty="0">
                <a:latin typeface="Arial" charset="0"/>
              </a:rPr>
              <a:t>of </a:t>
            </a:r>
            <a:r>
              <a:rPr lang="en-US" sz="3200" dirty="0" smtClean="0">
                <a:latin typeface="Arial" charset="0"/>
              </a:rPr>
              <a:t>Socioeconomic-Ecological </a:t>
            </a:r>
            <a:r>
              <a:rPr lang="en-US" dirty="0" smtClean="0">
                <a:latin typeface="Arial" charset="0"/>
              </a:rPr>
              <a:t>System</a:t>
            </a:r>
            <a:endParaRPr lang="en-US" sz="3200" dirty="0">
              <a:latin typeface="Arial" charset="0"/>
            </a:endParaRPr>
          </a:p>
        </p:txBody>
      </p:sp>
    </p:spTree>
    <p:extLst>
      <p:ext uri="{BB962C8B-B14F-4D97-AF65-F5344CB8AC3E}">
        <p14:creationId xmlns:p14="http://schemas.microsoft.com/office/powerpoint/2010/main" val="255861566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dirty="0">
                <a:latin typeface="Arial" charset="0"/>
              </a:rPr>
              <a:t>Brief Summary of the Open Standards</a:t>
            </a:r>
          </a:p>
        </p:txBody>
      </p:sp>
      <p:sp>
        <p:nvSpPr>
          <p:cNvPr id="3" name="Content Placeholder 2"/>
          <p:cNvSpPr>
            <a:spLocks noGrp="1"/>
          </p:cNvSpPr>
          <p:nvPr>
            <p:ph idx="1"/>
          </p:nvPr>
        </p:nvSpPr>
        <p:spPr>
          <a:xfrm>
            <a:off x="457200" y="1447800"/>
            <a:ext cx="8229600" cy="4724400"/>
          </a:xfrm>
        </p:spPr>
        <p:txBody>
          <a:bodyPr>
            <a:normAutofit/>
          </a:bodyPr>
          <a:lstStyle/>
          <a:p>
            <a:pPr marL="457200" indent="-457200">
              <a:buFontTx/>
              <a:buAutoNum type="arabicPeriod"/>
              <a:defRPr/>
            </a:pPr>
            <a:r>
              <a:rPr lang="en-US" sz="2000" dirty="0" smtClean="0">
                <a:solidFill>
                  <a:srgbClr val="B3B3B3"/>
                </a:solidFill>
                <a:ea typeface="+mn-ea"/>
                <a:cs typeface="+mn-cs"/>
              </a:rPr>
              <a:t>Summarize what you want to conserve</a:t>
            </a:r>
          </a:p>
          <a:p>
            <a:pPr marL="457200" indent="-457200">
              <a:buFontTx/>
              <a:buAutoNum type="arabicPeriod"/>
              <a:defRPr/>
            </a:pPr>
            <a:endParaRPr lang="en-US" sz="2000" dirty="0" smtClean="0">
              <a:solidFill>
                <a:srgbClr val="B3B3B3"/>
              </a:solidFill>
              <a:ea typeface="+mn-ea"/>
              <a:cs typeface="+mn-cs"/>
            </a:endParaRPr>
          </a:p>
          <a:p>
            <a:pPr marL="457200" indent="-457200">
              <a:buFontTx/>
              <a:buAutoNum type="arabicPeriod"/>
              <a:defRPr/>
            </a:pPr>
            <a:r>
              <a:rPr lang="en-US" sz="2000" dirty="0" smtClean="0">
                <a:solidFill>
                  <a:srgbClr val="B3B3B3"/>
                </a:solidFill>
                <a:ea typeface="+mn-ea"/>
                <a:cs typeface="+mn-cs"/>
              </a:rPr>
              <a:t>Understand current &amp; desired condition</a:t>
            </a:r>
          </a:p>
          <a:p>
            <a:pPr marL="457200" indent="-457200">
              <a:buFontTx/>
              <a:buAutoNum type="arabicPeriod"/>
              <a:defRPr/>
            </a:pPr>
            <a:endParaRPr lang="en-US" sz="2000" dirty="0" smtClean="0">
              <a:solidFill>
                <a:srgbClr val="B3B3B3"/>
              </a:solidFill>
              <a:ea typeface="+mn-ea"/>
              <a:cs typeface="+mn-cs"/>
            </a:endParaRPr>
          </a:p>
          <a:p>
            <a:pPr marL="457200" indent="-457200">
              <a:buFontTx/>
              <a:buAutoNum type="arabicPeriod"/>
              <a:defRPr/>
            </a:pPr>
            <a:r>
              <a:rPr lang="en-US" sz="2000" dirty="0" smtClean="0">
                <a:solidFill>
                  <a:srgbClr val="B3B3B3"/>
                </a:solidFill>
                <a:ea typeface="+mn-ea"/>
                <a:cs typeface="+mn-cs"/>
              </a:rPr>
              <a:t>Identify and rank threats</a:t>
            </a:r>
          </a:p>
          <a:p>
            <a:pPr marL="457200" indent="-457200">
              <a:buFontTx/>
              <a:buAutoNum type="arabicPeriod"/>
              <a:defRPr/>
            </a:pPr>
            <a:endParaRPr lang="en-US" sz="2000" dirty="0" smtClean="0">
              <a:solidFill>
                <a:srgbClr val="B3B3B3"/>
              </a:solidFill>
              <a:ea typeface="+mn-ea"/>
              <a:cs typeface="+mn-cs"/>
            </a:endParaRPr>
          </a:p>
          <a:p>
            <a:pPr marL="457200" indent="-457200">
              <a:buFontTx/>
              <a:buAutoNum type="arabicPeriod"/>
              <a:defRPr/>
            </a:pPr>
            <a:r>
              <a:rPr lang="en-US" sz="2000" dirty="0" smtClean="0">
                <a:solidFill>
                  <a:srgbClr val="B3B3B3"/>
                </a:solidFill>
                <a:ea typeface="+mn-ea"/>
                <a:cs typeface="+mn-cs"/>
              </a:rPr>
              <a:t>Develop a general model of socioeconomic-ecological system</a:t>
            </a:r>
          </a:p>
          <a:p>
            <a:pPr marL="457200" indent="-457200">
              <a:buFontTx/>
              <a:buAutoNum type="arabicPeriod"/>
              <a:defRPr/>
            </a:pPr>
            <a:endParaRPr lang="en-US" sz="2000" dirty="0" smtClean="0">
              <a:ea typeface="+mn-ea"/>
              <a:cs typeface="+mn-cs"/>
            </a:endParaRPr>
          </a:p>
          <a:p>
            <a:pPr marL="457200" indent="-457200">
              <a:buFontTx/>
              <a:buAutoNum type="arabicPeriod"/>
              <a:defRPr/>
            </a:pPr>
            <a:r>
              <a:rPr lang="en-US" sz="2000" dirty="0" smtClean="0">
                <a:solidFill>
                  <a:schemeClr val="accent2"/>
                </a:solidFill>
                <a:ea typeface="+mn-ea"/>
                <a:cs typeface="+mn-cs"/>
              </a:rPr>
              <a:t>Identify strategies based on the general model</a:t>
            </a:r>
          </a:p>
          <a:p>
            <a:pPr marL="0" indent="0">
              <a:buNone/>
              <a:defRPr/>
            </a:pPr>
            <a:endParaRPr lang="en-US" sz="2000" dirty="0" smtClean="0">
              <a:ea typeface="+mn-ea"/>
              <a:cs typeface="+mn-cs"/>
            </a:endParaRPr>
          </a:p>
          <a:p>
            <a:pPr marL="0" indent="0">
              <a:buNone/>
              <a:defRPr/>
            </a:pPr>
            <a:endParaRPr lang="en-US" sz="2000" dirty="0" smtClean="0">
              <a:ea typeface="+mn-ea"/>
              <a:cs typeface="+mn-cs"/>
            </a:endParaRPr>
          </a:p>
          <a:p>
            <a:pPr marL="457200" indent="-457200">
              <a:buFontTx/>
              <a:buAutoNum type="arabicPeriod"/>
              <a:defRPr/>
            </a:pPr>
            <a:endParaRPr lang="en-US" sz="2000" dirty="0" smtClean="0">
              <a:ea typeface="+mn-ea"/>
              <a:cs typeface="+mn-cs"/>
            </a:endParaRPr>
          </a:p>
          <a:p>
            <a:pPr marL="457200" indent="-457200">
              <a:buFontTx/>
              <a:buAutoNum type="arabicPeriod"/>
              <a:defRPr/>
            </a:pPr>
            <a:endParaRPr lang="en-US" sz="2000" dirty="0" smtClean="0">
              <a:ea typeface="+mn-ea"/>
              <a:cs typeface="+mn-cs"/>
            </a:endParaRPr>
          </a:p>
          <a:p>
            <a:pPr marL="457200" indent="-457200">
              <a:buFontTx/>
              <a:buAutoNum type="arabicPeriod"/>
              <a:defRPr/>
            </a:pPr>
            <a:endParaRPr lang="en-US" sz="2000" dirty="0" smtClean="0">
              <a:ea typeface="+mn-ea"/>
              <a:cs typeface="+mn-cs"/>
            </a:endParaRPr>
          </a:p>
          <a:p>
            <a:pPr marL="0" indent="0">
              <a:buNone/>
              <a:defRPr/>
            </a:pPr>
            <a:endParaRPr lang="en-US" sz="2000" dirty="0" smtClean="0">
              <a:ea typeface="+mn-ea"/>
              <a:cs typeface="+mn-cs"/>
            </a:endParaRPr>
          </a:p>
        </p:txBody>
      </p:sp>
      <p:pic>
        <p:nvPicPr>
          <p:cNvPr id="4" name="Picture 14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2716212"/>
            <a:ext cx="1579563" cy="7889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nvGrpSpPr>
          <p:cNvPr id="2" name="Group 28"/>
          <p:cNvGrpSpPr>
            <a:grpSpLocks/>
          </p:cNvGrpSpPr>
          <p:nvPr/>
        </p:nvGrpSpPr>
        <p:grpSpPr bwMode="auto">
          <a:xfrm>
            <a:off x="6934200" y="2362200"/>
            <a:ext cx="852487" cy="228600"/>
            <a:chOff x="214313" y="1935163"/>
            <a:chExt cx="8153400" cy="1174750"/>
          </a:xfrm>
        </p:grpSpPr>
        <p:sp>
          <p:nvSpPr>
            <p:cNvPr id="72879" name="Text Box 3"/>
            <p:cNvSpPr txBox="1">
              <a:spLocks noChangeArrowheads="1"/>
            </p:cNvSpPr>
            <p:nvPr/>
          </p:nvSpPr>
          <p:spPr bwMode="auto">
            <a:xfrm>
              <a:off x="579438" y="1935163"/>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3600"/>
            </a:p>
          </p:txBody>
        </p:sp>
        <p:sp>
          <p:nvSpPr>
            <p:cNvPr id="72880" name="Rectangle 4"/>
            <p:cNvSpPr>
              <a:spLocks noChangeArrowheads="1"/>
            </p:cNvSpPr>
            <p:nvPr/>
          </p:nvSpPr>
          <p:spPr bwMode="auto">
            <a:xfrm>
              <a:off x="214313" y="2500313"/>
              <a:ext cx="8153400" cy="609600"/>
            </a:xfrm>
            <a:prstGeom prst="rect">
              <a:avLst/>
            </a:prstGeom>
            <a:solidFill>
              <a:srgbClr val="00FF00"/>
            </a:solidFill>
            <a:ln w="9525">
              <a:solidFill>
                <a:schemeClr val="tx1"/>
              </a:solidFill>
              <a:miter lim="800000"/>
              <a:headEnd/>
              <a:tailEnd/>
            </a:ln>
          </p:spPr>
          <p:txBody>
            <a:bodyPr wrap="none" anchor="ctr"/>
            <a:lstStyle/>
            <a:p>
              <a:pPr defTabSz="912813"/>
              <a:endParaRPr lang="en-US"/>
            </a:p>
          </p:txBody>
        </p:sp>
        <p:sp>
          <p:nvSpPr>
            <p:cNvPr id="72881" name="Rectangle 5"/>
            <p:cNvSpPr>
              <a:spLocks noChangeArrowheads="1"/>
            </p:cNvSpPr>
            <p:nvPr/>
          </p:nvSpPr>
          <p:spPr bwMode="auto">
            <a:xfrm>
              <a:off x="6234113" y="2497138"/>
              <a:ext cx="2125662" cy="609600"/>
            </a:xfrm>
            <a:prstGeom prst="rect">
              <a:avLst/>
            </a:prstGeom>
            <a:solidFill>
              <a:srgbClr val="003300"/>
            </a:solidFill>
            <a:ln w="9525">
              <a:solidFill>
                <a:schemeClr val="tx1"/>
              </a:solidFill>
              <a:miter lim="800000"/>
              <a:headEnd/>
              <a:tailEnd/>
            </a:ln>
          </p:spPr>
          <p:txBody>
            <a:bodyPr wrap="none" anchor="ctr"/>
            <a:lstStyle/>
            <a:p>
              <a:pPr defTabSz="912813"/>
              <a:endParaRPr lang="en-US"/>
            </a:p>
          </p:txBody>
        </p:sp>
        <p:sp>
          <p:nvSpPr>
            <p:cNvPr id="72882" name="Rectangle 6"/>
            <p:cNvSpPr>
              <a:spLocks noChangeArrowheads="1"/>
            </p:cNvSpPr>
            <p:nvPr/>
          </p:nvSpPr>
          <p:spPr bwMode="auto">
            <a:xfrm>
              <a:off x="214313" y="2500313"/>
              <a:ext cx="4038600" cy="609600"/>
            </a:xfrm>
            <a:prstGeom prst="rect">
              <a:avLst/>
            </a:prstGeom>
            <a:solidFill>
              <a:srgbClr val="FFFF00"/>
            </a:solidFill>
            <a:ln w="9525">
              <a:solidFill>
                <a:schemeClr val="tx1"/>
              </a:solidFill>
              <a:miter lim="800000"/>
              <a:headEnd/>
              <a:tailEnd/>
            </a:ln>
          </p:spPr>
          <p:txBody>
            <a:bodyPr wrap="none" anchor="ctr"/>
            <a:lstStyle/>
            <a:p>
              <a:pPr defTabSz="912813"/>
              <a:endParaRPr lang="en-US"/>
            </a:p>
          </p:txBody>
        </p:sp>
        <p:sp>
          <p:nvSpPr>
            <p:cNvPr id="72883" name="Rectangle 7"/>
            <p:cNvSpPr>
              <a:spLocks noChangeArrowheads="1"/>
            </p:cNvSpPr>
            <p:nvPr/>
          </p:nvSpPr>
          <p:spPr bwMode="auto">
            <a:xfrm>
              <a:off x="214313" y="2500313"/>
              <a:ext cx="2133600" cy="609600"/>
            </a:xfrm>
            <a:prstGeom prst="rect">
              <a:avLst/>
            </a:prstGeom>
            <a:solidFill>
              <a:srgbClr val="B00000"/>
            </a:solidFill>
            <a:ln w="9525">
              <a:solidFill>
                <a:schemeClr val="tx1"/>
              </a:solidFill>
              <a:miter lim="800000"/>
              <a:headEnd/>
              <a:tailEnd/>
            </a:ln>
          </p:spPr>
          <p:txBody>
            <a:bodyPr wrap="none" anchor="ctr"/>
            <a:lstStyle/>
            <a:p>
              <a:pPr defTabSz="912813"/>
              <a:endParaRPr lang="en-US"/>
            </a:p>
          </p:txBody>
        </p:sp>
      </p:grpSp>
      <p:grpSp>
        <p:nvGrpSpPr>
          <p:cNvPr id="5" name="Group 60"/>
          <p:cNvGrpSpPr>
            <a:grpSpLocks/>
          </p:cNvGrpSpPr>
          <p:nvPr/>
        </p:nvGrpSpPr>
        <p:grpSpPr bwMode="auto">
          <a:xfrm>
            <a:off x="4000500" y="2830512"/>
            <a:ext cx="850900" cy="674688"/>
            <a:chOff x="3873500" y="2220913"/>
            <a:chExt cx="3413125" cy="2968625"/>
          </a:xfrm>
        </p:grpSpPr>
        <p:sp>
          <p:nvSpPr>
            <p:cNvPr id="30" name="Freeform 4"/>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1" name="Freeform 5"/>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33" name="Freeform 7"/>
            <p:cNvSpPr>
              <a:spLocks/>
            </p:cNvSpPr>
            <p:nvPr/>
          </p:nvSpPr>
          <p:spPr bwMode="auto">
            <a:xfrm>
              <a:off x="5153424" y="3275649"/>
              <a:ext cx="649513" cy="6983"/>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34" name="Freeform 8"/>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5" name="Freeform 17"/>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6" name="Freeform 18"/>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9" name="Freeform 21"/>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0" name="Freeform 22"/>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43" name="Freeform 31"/>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4" name="Freeform 32"/>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47" name="Freeform 38"/>
            <p:cNvSpPr>
              <a:spLocks/>
            </p:cNvSpPr>
            <p:nvPr/>
          </p:nvSpPr>
          <p:spPr bwMode="auto">
            <a:xfrm>
              <a:off x="5350823" y="2577150"/>
              <a:ext cx="452114" cy="705482"/>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48" name="Freeform 39"/>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49" name="Freeform 43"/>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0" name="Freeform 44"/>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53" name="Freeform 47"/>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4" name="Freeform 48"/>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56" name="Line 50"/>
            <p:cNvSpPr>
              <a:spLocks noChangeShapeType="1"/>
            </p:cNvSpPr>
            <p:nvPr/>
          </p:nvSpPr>
          <p:spPr bwMode="auto">
            <a:xfrm>
              <a:off x="4835035" y="4623751"/>
              <a:ext cx="961531"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57" name="Freeform 51"/>
            <p:cNvSpPr>
              <a:spLocks/>
            </p:cNvSpPr>
            <p:nvPr/>
          </p:nvSpPr>
          <p:spPr bwMode="auto">
            <a:xfrm>
              <a:off x="5771096" y="4532948"/>
              <a:ext cx="216504" cy="188593"/>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58" name="Freeform 52"/>
            <p:cNvSpPr>
              <a:spLocks/>
            </p:cNvSpPr>
            <p:nvPr/>
          </p:nvSpPr>
          <p:spPr bwMode="auto">
            <a:xfrm>
              <a:off x="4669473" y="3562032"/>
              <a:ext cx="1127093" cy="1061719"/>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59" name="Freeform 53"/>
            <p:cNvSpPr>
              <a:spLocks/>
            </p:cNvSpPr>
            <p:nvPr/>
          </p:nvSpPr>
          <p:spPr bwMode="auto">
            <a:xfrm>
              <a:off x="5771096" y="4532948"/>
              <a:ext cx="216504" cy="18859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nvGrpSpPr>
          <p:cNvPr id="6" name="Group 167"/>
          <p:cNvGrpSpPr>
            <a:grpSpLocks/>
          </p:cNvGrpSpPr>
          <p:nvPr/>
        </p:nvGrpSpPr>
        <p:grpSpPr bwMode="auto">
          <a:xfrm>
            <a:off x="7772400" y="3059112"/>
            <a:ext cx="1068387" cy="750888"/>
            <a:chOff x="2436813" y="2220913"/>
            <a:chExt cx="4849812" cy="2968625"/>
          </a:xfrm>
        </p:grpSpPr>
        <p:sp>
          <p:nvSpPr>
            <p:cNvPr id="116" name="Freeform 4"/>
            <p:cNvSpPr>
              <a:spLocks/>
            </p:cNvSpPr>
            <p:nvPr/>
          </p:nvSpPr>
          <p:spPr bwMode="auto">
            <a:xfrm>
              <a:off x="5830960" y="2220913"/>
              <a:ext cx="145566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7" name="Freeform 5"/>
            <p:cNvSpPr>
              <a:spLocks/>
            </p:cNvSpPr>
            <p:nvPr/>
          </p:nvSpPr>
          <p:spPr bwMode="auto">
            <a:xfrm>
              <a:off x="5830960" y="2220913"/>
              <a:ext cx="145566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19" name="Freeform 7"/>
            <p:cNvSpPr>
              <a:spLocks/>
            </p:cNvSpPr>
            <p:nvPr/>
          </p:nvSpPr>
          <p:spPr bwMode="auto">
            <a:xfrm>
              <a:off x="5153571" y="3275308"/>
              <a:ext cx="648564" cy="6278"/>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20" name="Freeform 8"/>
            <p:cNvSpPr>
              <a:spLocks/>
            </p:cNvSpPr>
            <p:nvPr/>
          </p:nvSpPr>
          <p:spPr bwMode="auto">
            <a:xfrm>
              <a:off x="5773310"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1" name="Line 9"/>
            <p:cNvSpPr>
              <a:spLocks noChangeShapeType="1"/>
            </p:cNvSpPr>
            <p:nvPr/>
          </p:nvSpPr>
          <p:spPr bwMode="auto">
            <a:xfrm>
              <a:off x="3712319" y="3275308"/>
              <a:ext cx="295459" cy="6278"/>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22" name="Freeform 10"/>
            <p:cNvSpPr>
              <a:spLocks/>
            </p:cNvSpPr>
            <p:nvPr/>
          </p:nvSpPr>
          <p:spPr bwMode="auto">
            <a:xfrm>
              <a:off x="3978953" y="3181167"/>
              <a:ext cx="216188" cy="194559"/>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3" name="Freeform 13"/>
            <p:cNvSpPr>
              <a:spLocks/>
            </p:cNvSpPr>
            <p:nvPr/>
          </p:nvSpPr>
          <p:spPr bwMode="auto">
            <a:xfrm>
              <a:off x="3870857" y="3953133"/>
              <a:ext cx="482822" cy="219668"/>
            </a:xfrm>
            <a:custGeom>
              <a:avLst/>
              <a:gdLst>
                <a:gd name="T0" fmla="*/ 0 w 1152"/>
                <a:gd name="T1" fmla="*/ 0 h 603"/>
                <a:gd name="T2" fmla="*/ 2147483647 w 1152"/>
                <a:gd name="T3" fmla="*/ 0 h 603"/>
                <a:gd name="T4" fmla="*/ 2147483647 w 1152"/>
                <a:gd name="T5" fmla="*/ 2147483647 h 603"/>
                <a:gd name="T6" fmla="*/ 2147483647 w 1152"/>
                <a:gd name="T7" fmla="*/ 2147483647 h 603"/>
                <a:gd name="T8" fmla="*/ 2147483647 w 1152"/>
                <a:gd name="T9" fmla="*/ 2147483647 h 603"/>
                <a:gd name="T10" fmla="*/ 0 60000 65536"/>
                <a:gd name="T11" fmla="*/ 0 60000 65536"/>
                <a:gd name="T12" fmla="*/ 0 60000 65536"/>
                <a:gd name="T13" fmla="*/ 0 60000 65536"/>
                <a:gd name="T14" fmla="*/ 0 60000 65536"/>
                <a:gd name="T15" fmla="*/ 0 w 1152"/>
                <a:gd name="T16" fmla="*/ 0 h 603"/>
                <a:gd name="T17" fmla="*/ 1152 w 1152"/>
                <a:gd name="T18" fmla="*/ 603 h 603"/>
              </a:gdLst>
              <a:ahLst/>
              <a:cxnLst>
                <a:cxn ang="T10">
                  <a:pos x="T0" y="T1"/>
                </a:cxn>
                <a:cxn ang="T11">
                  <a:pos x="T2" y="T3"/>
                </a:cxn>
                <a:cxn ang="T12">
                  <a:pos x="T4" y="T5"/>
                </a:cxn>
                <a:cxn ang="T13">
                  <a:pos x="T6" y="T7"/>
                </a:cxn>
                <a:cxn ang="T14">
                  <a:pos x="T8" y="T9"/>
                </a:cxn>
              </a:cxnLst>
              <a:rect l="T15" t="T16" r="T17" b="T18"/>
              <a:pathLst>
                <a:path w="1152" h="603">
                  <a:moveTo>
                    <a:pt x="0" y="0"/>
                  </a:moveTo>
                  <a:lnTo>
                    <a:pt x="1056" y="0"/>
                  </a:lnTo>
                  <a:cubicBezTo>
                    <a:pt x="1109" y="0"/>
                    <a:pt x="1152" y="43"/>
                    <a:pt x="1152" y="96"/>
                  </a:cubicBezTo>
                  <a:cubicBezTo>
                    <a:pt x="1152" y="96"/>
                    <a:pt x="1152" y="96"/>
                    <a:pt x="1152" y="96"/>
                  </a:cubicBezTo>
                  <a:lnTo>
                    <a:pt x="1152" y="603"/>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24" name="Freeform 14"/>
            <p:cNvSpPr>
              <a:spLocks/>
            </p:cNvSpPr>
            <p:nvPr/>
          </p:nvSpPr>
          <p:spPr bwMode="auto">
            <a:xfrm>
              <a:off x="4245582" y="4153970"/>
              <a:ext cx="216188" cy="188285"/>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5" name="Line 15"/>
            <p:cNvSpPr>
              <a:spLocks noChangeShapeType="1"/>
            </p:cNvSpPr>
            <p:nvPr/>
          </p:nvSpPr>
          <p:spPr bwMode="auto">
            <a:xfrm>
              <a:off x="3395244" y="4624684"/>
              <a:ext cx="288250"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26" name="Freeform 16"/>
            <p:cNvSpPr>
              <a:spLocks/>
            </p:cNvSpPr>
            <p:nvPr/>
          </p:nvSpPr>
          <p:spPr bwMode="auto">
            <a:xfrm>
              <a:off x="3661878" y="4530539"/>
              <a:ext cx="208979"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7" name="Freeform 17"/>
            <p:cNvSpPr>
              <a:spLocks/>
            </p:cNvSpPr>
            <p:nvPr/>
          </p:nvSpPr>
          <p:spPr bwMode="auto">
            <a:xfrm>
              <a:off x="3870857" y="4342255"/>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28" name="Freeform 18"/>
            <p:cNvSpPr>
              <a:spLocks/>
            </p:cNvSpPr>
            <p:nvPr/>
          </p:nvSpPr>
          <p:spPr bwMode="auto">
            <a:xfrm>
              <a:off x="3870857" y="4342255"/>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31" name="Freeform 21"/>
            <p:cNvSpPr>
              <a:spLocks/>
            </p:cNvSpPr>
            <p:nvPr/>
          </p:nvSpPr>
          <p:spPr bwMode="auto">
            <a:xfrm>
              <a:off x="4195141"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2" name="Freeform 22"/>
            <p:cNvSpPr>
              <a:spLocks/>
            </p:cNvSpPr>
            <p:nvPr/>
          </p:nvSpPr>
          <p:spPr bwMode="auto">
            <a:xfrm>
              <a:off x="4195141"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35" name="Freeform 25"/>
            <p:cNvSpPr>
              <a:spLocks/>
            </p:cNvSpPr>
            <p:nvPr/>
          </p:nvSpPr>
          <p:spPr bwMode="auto">
            <a:xfrm>
              <a:off x="2436813" y="4342255"/>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6" name="Freeform 26"/>
            <p:cNvSpPr>
              <a:spLocks/>
            </p:cNvSpPr>
            <p:nvPr/>
          </p:nvSpPr>
          <p:spPr bwMode="auto">
            <a:xfrm>
              <a:off x="2436813" y="4342255"/>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38" name="Freeform 28"/>
            <p:cNvSpPr>
              <a:spLocks/>
            </p:cNvSpPr>
            <p:nvPr/>
          </p:nvSpPr>
          <p:spPr bwMode="auto">
            <a:xfrm>
              <a:off x="2753889"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9" name="Freeform 29"/>
            <p:cNvSpPr>
              <a:spLocks/>
            </p:cNvSpPr>
            <p:nvPr/>
          </p:nvSpPr>
          <p:spPr bwMode="auto">
            <a:xfrm>
              <a:off x="2753889"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41" name="Freeform 31"/>
            <p:cNvSpPr>
              <a:spLocks/>
            </p:cNvSpPr>
            <p:nvPr/>
          </p:nvSpPr>
          <p:spPr bwMode="auto">
            <a:xfrm>
              <a:off x="4389708" y="2296227"/>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42" name="Freeform 32"/>
            <p:cNvSpPr>
              <a:spLocks/>
            </p:cNvSpPr>
            <p:nvPr/>
          </p:nvSpPr>
          <p:spPr bwMode="auto">
            <a:xfrm>
              <a:off x="4389708" y="2296227"/>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45" name="Freeform 35"/>
            <p:cNvSpPr>
              <a:spLocks/>
            </p:cNvSpPr>
            <p:nvPr/>
          </p:nvSpPr>
          <p:spPr bwMode="auto">
            <a:xfrm>
              <a:off x="2919630" y="3670708"/>
              <a:ext cx="951227"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46" name="Freeform 36"/>
            <p:cNvSpPr>
              <a:spLocks/>
            </p:cNvSpPr>
            <p:nvPr/>
          </p:nvSpPr>
          <p:spPr bwMode="auto">
            <a:xfrm>
              <a:off x="2919630" y="3670708"/>
              <a:ext cx="951227"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48" name="Freeform 38"/>
            <p:cNvSpPr>
              <a:spLocks/>
            </p:cNvSpPr>
            <p:nvPr/>
          </p:nvSpPr>
          <p:spPr bwMode="auto">
            <a:xfrm>
              <a:off x="5348143" y="2578656"/>
              <a:ext cx="453992" cy="702930"/>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49" name="Freeform 39"/>
            <p:cNvSpPr>
              <a:spLocks/>
            </p:cNvSpPr>
            <p:nvPr/>
          </p:nvSpPr>
          <p:spPr bwMode="auto">
            <a:xfrm>
              <a:off x="5773310"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50" name="Freeform 43"/>
            <p:cNvSpPr>
              <a:spLocks/>
            </p:cNvSpPr>
            <p:nvPr/>
          </p:nvSpPr>
          <p:spPr bwMode="auto">
            <a:xfrm>
              <a:off x="5989498" y="2842255"/>
              <a:ext cx="1116973" cy="878662"/>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1" name="Freeform 44"/>
            <p:cNvSpPr>
              <a:spLocks/>
            </p:cNvSpPr>
            <p:nvPr/>
          </p:nvSpPr>
          <p:spPr bwMode="auto">
            <a:xfrm>
              <a:off x="5989498" y="2842255"/>
              <a:ext cx="1116973" cy="878662"/>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54" name="Freeform 47"/>
            <p:cNvSpPr>
              <a:spLocks/>
            </p:cNvSpPr>
            <p:nvPr/>
          </p:nvSpPr>
          <p:spPr bwMode="auto">
            <a:xfrm>
              <a:off x="5989498" y="4185353"/>
              <a:ext cx="1116973" cy="8849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5" name="Freeform 48"/>
            <p:cNvSpPr>
              <a:spLocks/>
            </p:cNvSpPr>
            <p:nvPr/>
          </p:nvSpPr>
          <p:spPr bwMode="auto">
            <a:xfrm>
              <a:off x="5989498" y="4185353"/>
              <a:ext cx="1116973" cy="8849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57" name="Line 50"/>
            <p:cNvSpPr>
              <a:spLocks noChangeShapeType="1"/>
            </p:cNvSpPr>
            <p:nvPr/>
          </p:nvSpPr>
          <p:spPr bwMode="auto">
            <a:xfrm>
              <a:off x="4829292" y="4624684"/>
              <a:ext cx="972843"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58" name="Freeform 51"/>
            <p:cNvSpPr>
              <a:spLocks/>
            </p:cNvSpPr>
            <p:nvPr/>
          </p:nvSpPr>
          <p:spPr bwMode="auto">
            <a:xfrm>
              <a:off x="5773310" y="4530539"/>
              <a:ext cx="216188" cy="188285"/>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59" name="Freeform 52"/>
            <p:cNvSpPr>
              <a:spLocks/>
            </p:cNvSpPr>
            <p:nvPr/>
          </p:nvSpPr>
          <p:spPr bwMode="auto">
            <a:xfrm>
              <a:off x="4670754" y="3557737"/>
              <a:ext cx="1131381" cy="106694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60" name="Freeform 53"/>
            <p:cNvSpPr>
              <a:spLocks/>
            </p:cNvSpPr>
            <p:nvPr/>
          </p:nvSpPr>
          <p:spPr bwMode="auto">
            <a:xfrm>
              <a:off x="5773310" y="4530539"/>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61" name="Freeform 67"/>
            <p:cNvSpPr>
              <a:spLocks/>
            </p:cNvSpPr>
            <p:nvPr/>
          </p:nvSpPr>
          <p:spPr bwMode="auto">
            <a:xfrm>
              <a:off x="4404120" y="2308779"/>
              <a:ext cx="122509"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2" name="Freeform 68"/>
            <p:cNvSpPr>
              <a:spLocks/>
            </p:cNvSpPr>
            <p:nvPr/>
          </p:nvSpPr>
          <p:spPr bwMode="auto">
            <a:xfrm>
              <a:off x="4404120" y="2308779"/>
              <a:ext cx="122509"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63" name="Freeform 69"/>
            <p:cNvSpPr>
              <a:spLocks/>
            </p:cNvSpPr>
            <p:nvPr/>
          </p:nvSpPr>
          <p:spPr bwMode="auto">
            <a:xfrm>
              <a:off x="4216757"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4" name="Freeform 70"/>
            <p:cNvSpPr>
              <a:spLocks/>
            </p:cNvSpPr>
            <p:nvPr/>
          </p:nvSpPr>
          <p:spPr bwMode="auto">
            <a:xfrm>
              <a:off x="4216757"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65" name="Freeform 72"/>
            <p:cNvSpPr>
              <a:spLocks/>
            </p:cNvSpPr>
            <p:nvPr/>
          </p:nvSpPr>
          <p:spPr bwMode="auto">
            <a:xfrm>
              <a:off x="3892478" y="4348533"/>
              <a:ext cx="122504"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6" name="Freeform 73"/>
            <p:cNvSpPr>
              <a:spLocks/>
            </p:cNvSpPr>
            <p:nvPr/>
          </p:nvSpPr>
          <p:spPr bwMode="auto">
            <a:xfrm>
              <a:off x="3892478" y="4348533"/>
              <a:ext cx="122504"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grpSp>
        <p:nvGrpSpPr>
          <p:cNvPr id="7" name="Group 179"/>
          <p:cNvGrpSpPr>
            <a:grpSpLocks/>
          </p:cNvGrpSpPr>
          <p:nvPr/>
        </p:nvGrpSpPr>
        <p:grpSpPr bwMode="auto">
          <a:xfrm>
            <a:off x="5867400" y="1535113"/>
            <a:ext cx="419100" cy="674687"/>
            <a:chOff x="5829300" y="2220913"/>
            <a:chExt cx="1457325" cy="2968625"/>
          </a:xfrm>
        </p:grpSpPr>
        <p:sp>
          <p:nvSpPr>
            <p:cNvPr id="169" name="Freeform 4"/>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0" name="Freeform 5"/>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72" name="Freeform 43"/>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3" name="Freeform 44"/>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76" name="Freeform 47"/>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7" name="Freeform 48"/>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grpSp>
        <p:nvGrpSpPr>
          <p:cNvPr id="8" name="Group 248"/>
          <p:cNvGrpSpPr>
            <a:grpSpLocks/>
          </p:cNvGrpSpPr>
          <p:nvPr/>
        </p:nvGrpSpPr>
        <p:grpSpPr bwMode="auto">
          <a:xfrm>
            <a:off x="6553200" y="4202112"/>
            <a:ext cx="1304925" cy="827088"/>
            <a:chOff x="904875" y="2220913"/>
            <a:chExt cx="6381750" cy="4375150"/>
          </a:xfrm>
        </p:grpSpPr>
        <p:grpSp>
          <p:nvGrpSpPr>
            <p:cNvPr id="72764" name="Group 242"/>
            <p:cNvGrpSpPr>
              <a:grpSpLocks/>
            </p:cNvGrpSpPr>
            <p:nvPr/>
          </p:nvGrpSpPr>
          <p:grpSpPr bwMode="auto">
            <a:xfrm>
              <a:off x="904875" y="2220913"/>
              <a:ext cx="6381750" cy="4162425"/>
              <a:chOff x="904875" y="2220913"/>
              <a:chExt cx="6381750" cy="4162425"/>
            </a:xfrm>
          </p:grpSpPr>
          <p:sp>
            <p:nvSpPr>
              <p:cNvPr id="181" name="Line 2"/>
              <p:cNvSpPr>
                <a:spLocks noChangeShapeType="1"/>
              </p:cNvSpPr>
              <p:nvPr/>
            </p:nvSpPr>
            <p:spPr bwMode="auto">
              <a:xfrm flipH="1">
                <a:off x="4359713" y="5109686"/>
                <a:ext cx="15527" cy="53744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182" name="Freeform 4"/>
              <p:cNvSpPr>
                <a:spLocks/>
              </p:cNvSpPr>
              <p:nvPr/>
            </p:nvSpPr>
            <p:spPr bwMode="auto">
              <a:xfrm>
                <a:off x="5827052" y="2220913"/>
                <a:ext cx="1459573" cy="2972749"/>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83" name="Freeform 5"/>
              <p:cNvSpPr>
                <a:spLocks/>
              </p:cNvSpPr>
              <p:nvPr/>
            </p:nvSpPr>
            <p:spPr bwMode="auto">
              <a:xfrm>
                <a:off x="5827052" y="2220913"/>
                <a:ext cx="1459573" cy="2972749"/>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85" name="Freeform 7"/>
              <p:cNvSpPr>
                <a:spLocks/>
              </p:cNvSpPr>
              <p:nvPr/>
            </p:nvSpPr>
            <p:spPr bwMode="auto">
              <a:xfrm>
                <a:off x="5151609" y="3279010"/>
                <a:ext cx="652150" cy="0"/>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86" name="Freeform 8"/>
              <p:cNvSpPr>
                <a:spLocks/>
              </p:cNvSpPr>
              <p:nvPr/>
            </p:nvSpPr>
            <p:spPr bwMode="auto">
              <a:xfrm>
                <a:off x="5772704" y="3186639"/>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87" name="Line 9"/>
              <p:cNvSpPr>
                <a:spLocks noChangeShapeType="1"/>
              </p:cNvSpPr>
              <p:nvPr/>
            </p:nvSpPr>
            <p:spPr bwMode="auto">
              <a:xfrm>
                <a:off x="3715329" y="3279010"/>
                <a:ext cx="287254"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88" name="Freeform 10"/>
              <p:cNvSpPr>
                <a:spLocks/>
              </p:cNvSpPr>
              <p:nvPr/>
            </p:nvSpPr>
            <p:spPr bwMode="auto">
              <a:xfrm>
                <a:off x="3979295" y="3186639"/>
                <a:ext cx="209617" cy="18474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89" name="Freeform 11"/>
              <p:cNvSpPr>
                <a:spLocks/>
              </p:cNvSpPr>
              <p:nvPr/>
            </p:nvSpPr>
            <p:spPr bwMode="auto">
              <a:xfrm>
                <a:off x="2372209" y="3279010"/>
                <a:ext cx="194095" cy="0"/>
              </a:xfrm>
              <a:custGeom>
                <a:avLst/>
                <a:gdLst>
                  <a:gd name="T0" fmla="*/ 0 w 471"/>
                  <a:gd name="T1" fmla="*/ 2147483647 h 6"/>
                  <a:gd name="T2" fmla="*/ 2147483647 w 471"/>
                  <a:gd name="T3" fmla="*/ 2147483647 h 6"/>
                  <a:gd name="T4" fmla="*/ 2147483647 w 471"/>
                  <a:gd name="T5" fmla="*/ 2147483647 h 6"/>
                  <a:gd name="T6" fmla="*/ 2147483647 w 471"/>
                  <a:gd name="T7" fmla="*/ 2147483647 h 6"/>
                  <a:gd name="T8" fmla="*/ 2147483647 w 471"/>
                  <a:gd name="T9" fmla="*/ 0 h 6"/>
                  <a:gd name="T10" fmla="*/ 2147483647 w 471"/>
                  <a:gd name="T11" fmla="*/ 0 h 6"/>
                  <a:gd name="T12" fmla="*/ 2147483647 w 471"/>
                  <a:gd name="T13" fmla="*/ 0 h 6"/>
                  <a:gd name="T14" fmla="*/ 0 60000 65536"/>
                  <a:gd name="T15" fmla="*/ 0 60000 65536"/>
                  <a:gd name="T16" fmla="*/ 0 60000 65536"/>
                  <a:gd name="T17" fmla="*/ 0 60000 65536"/>
                  <a:gd name="T18" fmla="*/ 0 60000 65536"/>
                  <a:gd name="T19" fmla="*/ 0 60000 65536"/>
                  <a:gd name="T20" fmla="*/ 0 60000 65536"/>
                  <a:gd name="T21" fmla="*/ 0 w 471"/>
                  <a:gd name="T22" fmla="*/ 0 h 6"/>
                  <a:gd name="T23" fmla="*/ 471 w 47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1" h="6">
                    <a:moveTo>
                      <a:pt x="0" y="6"/>
                    </a:moveTo>
                    <a:lnTo>
                      <a:pt x="285" y="6"/>
                    </a:lnTo>
                    <a:cubicBezTo>
                      <a:pt x="286" y="6"/>
                      <a:pt x="288" y="4"/>
                      <a:pt x="288" y="3"/>
                    </a:cubicBezTo>
                    <a:cubicBezTo>
                      <a:pt x="288" y="3"/>
                      <a:pt x="288" y="3"/>
                      <a:pt x="288" y="3"/>
                    </a:cubicBezTo>
                    <a:cubicBezTo>
                      <a:pt x="288" y="2"/>
                      <a:pt x="289" y="0"/>
                      <a:pt x="290" y="0"/>
                    </a:cubicBezTo>
                    <a:lnTo>
                      <a:pt x="471" y="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90" name="Freeform 12"/>
              <p:cNvSpPr>
                <a:spLocks/>
              </p:cNvSpPr>
              <p:nvPr/>
            </p:nvSpPr>
            <p:spPr bwMode="auto">
              <a:xfrm>
                <a:off x="2543010" y="3186639"/>
                <a:ext cx="209622" cy="18474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91" name="Freeform 13"/>
              <p:cNvSpPr>
                <a:spLocks/>
              </p:cNvSpPr>
              <p:nvPr/>
            </p:nvSpPr>
            <p:spPr bwMode="auto">
              <a:xfrm>
                <a:off x="3870603" y="3950818"/>
                <a:ext cx="481349" cy="226738"/>
              </a:xfrm>
              <a:custGeom>
                <a:avLst/>
                <a:gdLst>
                  <a:gd name="T0" fmla="*/ 0 w 1152"/>
                  <a:gd name="T1" fmla="*/ 0 h 603"/>
                  <a:gd name="T2" fmla="*/ 2147483647 w 1152"/>
                  <a:gd name="T3" fmla="*/ 0 h 603"/>
                  <a:gd name="T4" fmla="*/ 2147483647 w 1152"/>
                  <a:gd name="T5" fmla="*/ 2147483647 h 603"/>
                  <a:gd name="T6" fmla="*/ 2147483647 w 1152"/>
                  <a:gd name="T7" fmla="*/ 2147483647 h 603"/>
                  <a:gd name="T8" fmla="*/ 2147483647 w 1152"/>
                  <a:gd name="T9" fmla="*/ 2147483647 h 603"/>
                  <a:gd name="T10" fmla="*/ 0 60000 65536"/>
                  <a:gd name="T11" fmla="*/ 0 60000 65536"/>
                  <a:gd name="T12" fmla="*/ 0 60000 65536"/>
                  <a:gd name="T13" fmla="*/ 0 60000 65536"/>
                  <a:gd name="T14" fmla="*/ 0 60000 65536"/>
                  <a:gd name="T15" fmla="*/ 0 w 1152"/>
                  <a:gd name="T16" fmla="*/ 0 h 603"/>
                  <a:gd name="T17" fmla="*/ 1152 w 1152"/>
                  <a:gd name="T18" fmla="*/ 603 h 603"/>
                </a:gdLst>
                <a:ahLst/>
                <a:cxnLst>
                  <a:cxn ang="T10">
                    <a:pos x="T0" y="T1"/>
                  </a:cxn>
                  <a:cxn ang="T11">
                    <a:pos x="T2" y="T3"/>
                  </a:cxn>
                  <a:cxn ang="T12">
                    <a:pos x="T4" y="T5"/>
                  </a:cxn>
                  <a:cxn ang="T13">
                    <a:pos x="T6" y="T7"/>
                  </a:cxn>
                  <a:cxn ang="T14">
                    <a:pos x="T8" y="T9"/>
                  </a:cxn>
                </a:cxnLst>
                <a:rect l="T15" t="T16" r="T17" b="T18"/>
                <a:pathLst>
                  <a:path w="1152" h="603">
                    <a:moveTo>
                      <a:pt x="0" y="0"/>
                    </a:moveTo>
                    <a:lnTo>
                      <a:pt x="1056" y="0"/>
                    </a:lnTo>
                    <a:cubicBezTo>
                      <a:pt x="1109" y="0"/>
                      <a:pt x="1152" y="43"/>
                      <a:pt x="1152" y="96"/>
                    </a:cubicBezTo>
                    <a:cubicBezTo>
                      <a:pt x="1152" y="96"/>
                      <a:pt x="1152" y="96"/>
                      <a:pt x="1152" y="96"/>
                    </a:cubicBezTo>
                    <a:lnTo>
                      <a:pt x="1152" y="603"/>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92" name="Freeform 14"/>
              <p:cNvSpPr>
                <a:spLocks/>
              </p:cNvSpPr>
              <p:nvPr/>
            </p:nvSpPr>
            <p:spPr bwMode="auto">
              <a:xfrm>
                <a:off x="4243260" y="4152360"/>
                <a:ext cx="217383" cy="193147"/>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93" name="Line 15"/>
              <p:cNvSpPr>
                <a:spLocks noChangeShapeType="1"/>
              </p:cNvSpPr>
              <p:nvPr/>
            </p:nvSpPr>
            <p:spPr bwMode="auto">
              <a:xfrm>
                <a:off x="3397016" y="4622625"/>
                <a:ext cx="287259" cy="840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94" name="Freeform 16"/>
              <p:cNvSpPr>
                <a:spLocks/>
              </p:cNvSpPr>
              <p:nvPr/>
            </p:nvSpPr>
            <p:spPr bwMode="auto">
              <a:xfrm>
                <a:off x="3660981" y="4530254"/>
                <a:ext cx="209622"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95" name="Freeform 17"/>
              <p:cNvSpPr>
                <a:spLocks/>
              </p:cNvSpPr>
              <p:nvPr/>
            </p:nvSpPr>
            <p:spPr bwMode="auto">
              <a:xfrm>
                <a:off x="3870603"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96" name="Freeform 18"/>
              <p:cNvSpPr>
                <a:spLocks/>
              </p:cNvSpPr>
              <p:nvPr/>
            </p:nvSpPr>
            <p:spPr bwMode="auto">
              <a:xfrm>
                <a:off x="3870603"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99" name="Freeform 21"/>
              <p:cNvSpPr>
                <a:spLocks/>
              </p:cNvSpPr>
              <p:nvPr/>
            </p:nvSpPr>
            <p:spPr bwMode="auto">
              <a:xfrm>
                <a:off x="418891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00" name="Freeform 22"/>
              <p:cNvSpPr>
                <a:spLocks/>
              </p:cNvSpPr>
              <p:nvPr/>
            </p:nvSpPr>
            <p:spPr bwMode="auto">
              <a:xfrm>
                <a:off x="418891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03" name="Freeform 25"/>
              <p:cNvSpPr>
                <a:spLocks/>
              </p:cNvSpPr>
              <p:nvPr/>
            </p:nvSpPr>
            <p:spPr bwMode="auto">
              <a:xfrm>
                <a:off x="2434319"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04" name="Freeform 26"/>
              <p:cNvSpPr>
                <a:spLocks/>
              </p:cNvSpPr>
              <p:nvPr/>
            </p:nvSpPr>
            <p:spPr bwMode="auto">
              <a:xfrm>
                <a:off x="2434319"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06" name="Freeform 28"/>
              <p:cNvSpPr>
                <a:spLocks/>
              </p:cNvSpPr>
              <p:nvPr/>
            </p:nvSpPr>
            <p:spPr bwMode="auto">
              <a:xfrm>
                <a:off x="275263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07" name="Freeform 29"/>
              <p:cNvSpPr>
                <a:spLocks/>
              </p:cNvSpPr>
              <p:nvPr/>
            </p:nvSpPr>
            <p:spPr bwMode="auto">
              <a:xfrm>
                <a:off x="275263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09" name="Freeform 31"/>
              <p:cNvSpPr>
                <a:spLocks/>
              </p:cNvSpPr>
              <p:nvPr/>
            </p:nvSpPr>
            <p:spPr bwMode="auto">
              <a:xfrm>
                <a:off x="4390768" y="2296494"/>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10" name="Freeform 32"/>
              <p:cNvSpPr>
                <a:spLocks/>
              </p:cNvSpPr>
              <p:nvPr/>
            </p:nvSpPr>
            <p:spPr bwMode="auto">
              <a:xfrm>
                <a:off x="4390768" y="2296494"/>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13" name="Freeform 35"/>
              <p:cNvSpPr>
                <a:spLocks/>
              </p:cNvSpPr>
              <p:nvPr/>
            </p:nvSpPr>
            <p:spPr bwMode="auto">
              <a:xfrm>
                <a:off x="2915667" y="3673700"/>
                <a:ext cx="954936"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14" name="Freeform 36"/>
              <p:cNvSpPr>
                <a:spLocks/>
              </p:cNvSpPr>
              <p:nvPr/>
            </p:nvSpPr>
            <p:spPr bwMode="auto">
              <a:xfrm>
                <a:off x="2915667" y="3673700"/>
                <a:ext cx="954936"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16" name="Freeform 38"/>
              <p:cNvSpPr>
                <a:spLocks/>
              </p:cNvSpPr>
              <p:nvPr/>
            </p:nvSpPr>
            <p:spPr bwMode="auto">
              <a:xfrm>
                <a:off x="5353465" y="2582012"/>
                <a:ext cx="450294" cy="696998"/>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17" name="Freeform 39"/>
              <p:cNvSpPr>
                <a:spLocks/>
              </p:cNvSpPr>
              <p:nvPr/>
            </p:nvSpPr>
            <p:spPr bwMode="auto">
              <a:xfrm>
                <a:off x="5772704" y="3186639"/>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18" name="Freeform 40"/>
              <p:cNvSpPr>
                <a:spLocks/>
              </p:cNvSpPr>
              <p:nvPr/>
            </p:nvSpPr>
            <p:spPr bwMode="auto">
              <a:xfrm>
                <a:off x="904875" y="2917916"/>
                <a:ext cx="1467334" cy="730588"/>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19" name="Freeform 41"/>
              <p:cNvSpPr>
                <a:spLocks/>
              </p:cNvSpPr>
              <p:nvPr/>
            </p:nvSpPr>
            <p:spPr bwMode="auto">
              <a:xfrm>
                <a:off x="904875" y="2917916"/>
                <a:ext cx="1467334" cy="730588"/>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21" name="Freeform 43"/>
              <p:cNvSpPr>
                <a:spLocks/>
              </p:cNvSpPr>
              <p:nvPr/>
            </p:nvSpPr>
            <p:spPr bwMode="auto">
              <a:xfrm>
                <a:off x="5990087" y="2842335"/>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22" name="Freeform 44"/>
              <p:cNvSpPr>
                <a:spLocks/>
              </p:cNvSpPr>
              <p:nvPr/>
            </p:nvSpPr>
            <p:spPr bwMode="auto">
              <a:xfrm>
                <a:off x="5990087" y="2842335"/>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25" name="Freeform 47"/>
              <p:cNvSpPr>
                <a:spLocks/>
              </p:cNvSpPr>
              <p:nvPr/>
            </p:nvSpPr>
            <p:spPr bwMode="auto">
              <a:xfrm>
                <a:off x="5990087" y="4185950"/>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26" name="Freeform 48"/>
              <p:cNvSpPr>
                <a:spLocks/>
              </p:cNvSpPr>
              <p:nvPr/>
            </p:nvSpPr>
            <p:spPr bwMode="auto">
              <a:xfrm>
                <a:off x="5990087" y="4185950"/>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28" name="Line 50"/>
              <p:cNvSpPr>
                <a:spLocks noChangeShapeType="1"/>
              </p:cNvSpPr>
              <p:nvPr/>
            </p:nvSpPr>
            <p:spPr bwMode="auto">
              <a:xfrm>
                <a:off x="4833300" y="4622625"/>
                <a:ext cx="962697" cy="840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229" name="Freeform 51"/>
              <p:cNvSpPr>
                <a:spLocks/>
              </p:cNvSpPr>
              <p:nvPr/>
            </p:nvSpPr>
            <p:spPr bwMode="auto">
              <a:xfrm>
                <a:off x="5772704" y="4530254"/>
                <a:ext cx="217383" cy="193142"/>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30" name="Freeform 52"/>
              <p:cNvSpPr>
                <a:spLocks/>
              </p:cNvSpPr>
              <p:nvPr/>
            </p:nvSpPr>
            <p:spPr bwMode="auto">
              <a:xfrm>
                <a:off x="4670260" y="3564528"/>
                <a:ext cx="1125737" cy="106649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31" name="Freeform 53"/>
              <p:cNvSpPr>
                <a:spLocks/>
              </p:cNvSpPr>
              <p:nvPr/>
            </p:nvSpPr>
            <p:spPr bwMode="auto">
              <a:xfrm>
                <a:off x="5772704" y="4530254"/>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32" name="Freeform 55"/>
              <p:cNvSpPr>
                <a:spLocks/>
              </p:cNvSpPr>
              <p:nvPr/>
            </p:nvSpPr>
            <p:spPr bwMode="auto">
              <a:xfrm>
                <a:off x="3505707" y="5638737"/>
                <a:ext cx="1467339" cy="747383"/>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33" name="Freeform 56"/>
              <p:cNvSpPr>
                <a:spLocks/>
              </p:cNvSpPr>
              <p:nvPr/>
            </p:nvSpPr>
            <p:spPr bwMode="auto">
              <a:xfrm>
                <a:off x="3505707" y="5655532"/>
                <a:ext cx="1467339" cy="730588"/>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35" name="Freeform 67"/>
              <p:cNvSpPr>
                <a:spLocks/>
              </p:cNvSpPr>
              <p:nvPr/>
            </p:nvSpPr>
            <p:spPr bwMode="auto">
              <a:xfrm>
                <a:off x="4406295" y="2313289"/>
                <a:ext cx="116458"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36" name="Freeform 68"/>
              <p:cNvSpPr>
                <a:spLocks/>
              </p:cNvSpPr>
              <p:nvPr/>
            </p:nvSpPr>
            <p:spPr bwMode="auto">
              <a:xfrm>
                <a:off x="4406295" y="2313289"/>
                <a:ext cx="116458"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37" name="Freeform 69"/>
              <p:cNvSpPr>
                <a:spLocks/>
              </p:cNvSpPr>
              <p:nvPr/>
            </p:nvSpPr>
            <p:spPr bwMode="auto">
              <a:xfrm>
                <a:off x="4212205" y="3018687"/>
                <a:ext cx="124219"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38" name="Freeform 70"/>
              <p:cNvSpPr>
                <a:spLocks/>
              </p:cNvSpPr>
              <p:nvPr/>
            </p:nvSpPr>
            <p:spPr bwMode="auto">
              <a:xfrm>
                <a:off x="4212205" y="3018687"/>
                <a:ext cx="124219"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39" name="Freeform 72"/>
              <p:cNvSpPr>
                <a:spLocks/>
              </p:cNvSpPr>
              <p:nvPr/>
            </p:nvSpPr>
            <p:spPr bwMode="auto">
              <a:xfrm>
                <a:off x="3893892" y="4345507"/>
                <a:ext cx="124219" cy="109166"/>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40" name="Freeform 73"/>
              <p:cNvSpPr>
                <a:spLocks/>
              </p:cNvSpPr>
              <p:nvPr/>
            </p:nvSpPr>
            <p:spPr bwMode="auto">
              <a:xfrm>
                <a:off x="3893892" y="4345507"/>
                <a:ext cx="124219" cy="109166"/>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42" name="Freeform 76"/>
              <p:cNvSpPr>
                <a:spLocks/>
              </p:cNvSpPr>
              <p:nvPr/>
            </p:nvSpPr>
            <p:spPr bwMode="auto">
              <a:xfrm flipV="1">
                <a:off x="4266549" y="4874553"/>
                <a:ext cx="209622" cy="235133"/>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sp>
          <p:nvSpPr>
            <p:cNvPr id="244" name="Line 2"/>
            <p:cNvSpPr>
              <a:spLocks noChangeShapeType="1"/>
            </p:cNvSpPr>
            <p:nvPr/>
          </p:nvSpPr>
          <p:spPr bwMode="auto">
            <a:xfrm flipH="1">
              <a:off x="6564600" y="5319628"/>
              <a:ext cx="23294" cy="53744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245" name="Freeform 55"/>
            <p:cNvSpPr>
              <a:spLocks/>
            </p:cNvSpPr>
            <p:nvPr/>
          </p:nvSpPr>
          <p:spPr bwMode="auto">
            <a:xfrm>
              <a:off x="5718360" y="5848674"/>
              <a:ext cx="1459573" cy="747389"/>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46" name="Freeform 56"/>
            <p:cNvSpPr>
              <a:spLocks/>
            </p:cNvSpPr>
            <p:nvPr/>
          </p:nvSpPr>
          <p:spPr bwMode="auto">
            <a:xfrm>
              <a:off x="5718360" y="5865470"/>
              <a:ext cx="1459573" cy="730593"/>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48" name="Freeform 76"/>
            <p:cNvSpPr>
              <a:spLocks/>
            </p:cNvSpPr>
            <p:nvPr/>
          </p:nvSpPr>
          <p:spPr bwMode="auto">
            <a:xfrm flipV="1">
              <a:off x="6479202" y="5092891"/>
              <a:ext cx="209617" cy="226738"/>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spTree>
    <p:custDataLst>
      <p:tags r:id="rId1"/>
    </p:custDataLst>
    <p:extLst>
      <p:ext uri="{BB962C8B-B14F-4D97-AF65-F5344CB8AC3E}">
        <p14:creationId xmlns:p14="http://schemas.microsoft.com/office/powerpoint/2010/main" val="1841693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dissolve">
                                      <p:cBhvr>
                                        <p:cTn id="7" dur="500"/>
                                        <p:tgtEl>
                                          <p:spTgt spid="3">
                                            <p:txEl>
                                              <p:pRg st="8" end="8"/>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 Identify Strategies Based on the General Model</a:t>
            </a:r>
            <a:endParaRPr lang="en-US" dirty="0"/>
          </a:p>
        </p:txBody>
      </p:sp>
      <p:pic>
        <p:nvPicPr>
          <p:cNvPr id="6" name="Picture 5" descr="Full CM with Strategi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39900"/>
            <a:ext cx="9144000" cy="3361038"/>
          </a:xfrm>
          <a:prstGeom prst="rect">
            <a:avLst/>
          </a:prstGeom>
        </p:spPr>
      </p:pic>
      <p:pic>
        <p:nvPicPr>
          <p:cNvPr id="7" name="Picture 6" descr="food-alliance-certification-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105400"/>
            <a:ext cx="2156678" cy="1612900"/>
          </a:xfrm>
          <a:prstGeom prst="rect">
            <a:avLst/>
          </a:prstGeom>
        </p:spPr>
      </p:pic>
    </p:spTree>
    <p:extLst>
      <p:ext uri="{BB962C8B-B14F-4D97-AF65-F5344CB8AC3E}">
        <p14:creationId xmlns:p14="http://schemas.microsoft.com/office/powerpoint/2010/main" val="38324546"/>
      </p:ext>
    </p:extLst>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 Identify Strategies Based on the General Model</a:t>
            </a:r>
            <a:endParaRPr lang="en-US" dirty="0"/>
          </a:p>
        </p:txBody>
      </p:sp>
      <p:pic>
        <p:nvPicPr>
          <p:cNvPr id="5" name="Picture 2" descr="Watersh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00" y="1420812"/>
            <a:ext cx="8224838" cy="542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8" name="Object 4"/>
          <p:cNvGraphicFramePr>
            <a:graphicFrameLocks noGrp="1" noChangeAspect="1"/>
          </p:cNvGraphicFramePr>
          <p:nvPr>
            <p:ph idx="1"/>
            <p:extLst>
              <p:ext uri="{D42A27DB-BD31-4B8C-83A1-F6EECF244321}">
                <p14:modId xmlns:p14="http://schemas.microsoft.com/office/powerpoint/2010/main" val="4169201270"/>
              </p:ext>
            </p:extLst>
          </p:nvPr>
        </p:nvGraphicFramePr>
        <p:xfrm>
          <a:off x="1382713" y="1446212"/>
          <a:ext cx="6450012" cy="5411788"/>
        </p:xfrm>
        <a:graphic>
          <a:graphicData uri="http://schemas.openxmlformats.org/presentationml/2006/ole">
            <mc:AlternateContent xmlns:mc="http://schemas.openxmlformats.org/markup-compatibility/2006">
              <mc:Choice xmlns:v="urn:schemas-microsoft-com:vml" Requires="v">
                <p:oleObj spid="_x0000_s1057" name="Visio" r:id="rId5" imgW="8553450" imgH="7176516" progId="">
                  <p:embed/>
                </p:oleObj>
              </mc:Choice>
              <mc:Fallback>
                <p:oleObj name="Visio" r:id="rId5" imgW="8553450" imgH="7176516" progId="">
                  <p:embed/>
                  <p:pic>
                    <p:nvPicPr>
                      <p:cNvPr id="0" name="Picture 1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2713" y="1446212"/>
                        <a:ext cx="6450012" cy="5411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9" name="Hexagon 8"/>
          <p:cNvSpPr/>
          <p:nvPr/>
        </p:nvSpPr>
        <p:spPr bwMode="auto">
          <a:xfrm>
            <a:off x="709612" y="2281238"/>
            <a:ext cx="1500188" cy="766762"/>
          </a:xfrm>
          <a:prstGeom prst="hexagon">
            <a:avLst/>
          </a:prstGeom>
          <a:solidFill>
            <a:srgbClr val="FFFF00"/>
          </a:solidFill>
          <a:ln w="9525" cap="flat" cmpd="sng" algn="ctr">
            <a:solidFill>
              <a:srgbClr val="000000"/>
            </a:solidFill>
            <a:prstDash val="solid"/>
            <a:round/>
            <a:headEnd type="none" w="med" len="med"/>
            <a:tailEnd type="none" w="med" len="med"/>
          </a:ln>
          <a:effectLst/>
        </p:spPr>
        <p:txBody>
          <a:bodyPr>
            <a:spAutoFit/>
          </a:bodyPr>
          <a:lstStyle/>
          <a:p>
            <a:pPr eaLnBrk="0" hangingPunct="0">
              <a:defRPr/>
            </a:pPr>
            <a:r>
              <a:rPr lang="en-US" sz="1050" dirty="0">
                <a:ea typeface="+mn-ea"/>
                <a:cs typeface="+mn-cs"/>
              </a:rPr>
              <a:t>Create market incentives for best practices</a:t>
            </a:r>
          </a:p>
        </p:txBody>
      </p:sp>
      <p:sp>
        <p:nvSpPr>
          <p:cNvPr id="10" name="Right Arrow 9"/>
          <p:cNvSpPr>
            <a:spLocks noChangeArrowheads="1"/>
          </p:cNvSpPr>
          <p:nvPr/>
        </p:nvSpPr>
        <p:spPr bwMode="auto">
          <a:xfrm>
            <a:off x="2228850" y="2495550"/>
            <a:ext cx="285750" cy="357188"/>
          </a:xfrm>
          <a:prstGeom prst="rightArrow">
            <a:avLst>
              <a:gd name="adj1" fmla="val 50000"/>
              <a:gd name="adj2" fmla="val 50000"/>
            </a:avLst>
          </a:prstGeom>
          <a:solidFill>
            <a:schemeClr val="tx2"/>
          </a:solidFill>
          <a:ln w="9525">
            <a:solidFill>
              <a:srgbClr val="000000"/>
            </a:solidFill>
            <a:round/>
            <a:headEnd/>
            <a:tailEnd/>
          </a:ln>
        </p:spPr>
        <p:txBody>
          <a:bodyPr>
            <a:spAutoFit/>
          </a:bodyPr>
          <a:lstStyle/>
          <a:p>
            <a:pPr eaLnBrk="0" hangingPunct="0">
              <a:buFont typeface="Wingdings" charset="0"/>
              <a:buChar char="ü"/>
            </a:pPr>
            <a:endParaRPr lang="en-US"/>
          </a:p>
        </p:txBody>
      </p:sp>
    </p:spTree>
    <p:extLst>
      <p:ext uri="{BB962C8B-B14F-4D97-AF65-F5344CB8AC3E}">
        <p14:creationId xmlns:p14="http://schemas.microsoft.com/office/powerpoint/2010/main" val="374459004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shomackaerial"/>
          <p:cNvPicPr>
            <a:picLocks noChangeAspect="1" noChangeArrowheads="1"/>
          </p:cNvPicPr>
          <p:nvPr/>
        </p:nvPicPr>
        <p:blipFill>
          <a:blip r:embed="rId3" cstate="email"/>
          <a:srcRect/>
          <a:stretch>
            <a:fillRect/>
          </a:stretch>
        </p:blipFill>
        <p:spPr bwMode="auto">
          <a:xfrm>
            <a:off x="0" y="0"/>
            <a:ext cx="9296400" cy="7086600"/>
          </a:xfrm>
          <a:prstGeom prst="rect">
            <a:avLst/>
          </a:prstGeom>
          <a:noFill/>
          <a:ln w="9525">
            <a:noFill/>
            <a:miter lim="800000"/>
            <a:headEnd/>
            <a:tailEnd/>
          </a:ln>
        </p:spPr>
      </p:pic>
      <p:sp>
        <p:nvSpPr>
          <p:cNvPr id="6147" name="Rectangle 3"/>
          <p:cNvSpPr>
            <a:spLocks noGrp="1" noChangeArrowheads="1"/>
          </p:cNvSpPr>
          <p:nvPr>
            <p:ph type="body" sz="half" idx="3"/>
          </p:nvPr>
        </p:nvSpPr>
        <p:spPr>
          <a:xfrm>
            <a:off x="457200" y="5562600"/>
            <a:ext cx="8229600" cy="1143000"/>
          </a:xfrm>
        </p:spPr>
        <p:txBody>
          <a:bodyPr/>
          <a:lstStyle/>
          <a:p>
            <a:pPr algn="ctr">
              <a:lnSpc>
                <a:spcPct val="80000"/>
              </a:lnSpc>
              <a:buFontTx/>
              <a:buNone/>
            </a:pPr>
            <a:endParaRPr lang="en-US" smtClean="0"/>
          </a:p>
          <a:p>
            <a:pPr algn="ctr">
              <a:lnSpc>
                <a:spcPct val="80000"/>
              </a:lnSpc>
              <a:buFontTx/>
              <a:buNone/>
            </a:pPr>
            <a:r>
              <a:rPr lang="en-US" smtClean="0"/>
              <a:t>   </a:t>
            </a:r>
            <a:r>
              <a:rPr lang="en-US" sz="4000" smtClean="0">
                <a:solidFill>
                  <a:schemeClr val="bg1"/>
                </a:solidFill>
              </a:rPr>
              <a:t>Peconic Estuary, New York</a:t>
            </a:r>
          </a:p>
        </p:txBody>
      </p:sp>
      <p:pic>
        <p:nvPicPr>
          <p:cNvPr id="6148" name="Picture 4" descr="shellish sign SDA"/>
          <p:cNvPicPr>
            <a:picLocks noGrp="1" noChangeAspect="1" noChangeArrowheads="1"/>
          </p:cNvPicPr>
          <p:nvPr>
            <p:ph sz="quarter" idx="1"/>
          </p:nvPr>
        </p:nvPicPr>
        <p:blipFill>
          <a:blip r:embed="rId4" cstate="email"/>
          <a:srcRect/>
          <a:stretch>
            <a:fillRect/>
          </a:stretch>
        </p:blipFill>
        <p:spPr>
          <a:xfrm>
            <a:off x="533400" y="4191000"/>
            <a:ext cx="2114550" cy="1527175"/>
          </a:xfrm>
          <a:noFill/>
        </p:spPr>
      </p:pic>
      <p:pic>
        <p:nvPicPr>
          <p:cNvPr id="6149" name="Picture 5" descr="Boy w Clams inHand Shell Rel 11 08 03"/>
          <p:cNvPicPr>
            <a:picLocks noGrp="1" noChangeAspect="1" noChangeArrowheads="1"/>
          </p:cNvPicPr>
          <p:nvPr>
            <p:ph sz="quarter" idx="2"/>
          </p:nvPr>
        </p:nvPicPr>
        <p:blipFill>
          <a:blip r:embed="rId5" cstate="email"/>
          <a:srcRect/>
          <a:stretch>
            <a:fillRect/>
          </a:stretch>
        </p:blipFill>
        <p:spPr>
          <a:xfrm>
            <a:off x="6781800" y="2209800"/>
            <a:ext cx="2057400" cy="2743200"/>
          </a:xfrm>
          <a:noFill/>
        </p:spPr>
      </p:pic>
    </p:spTree>
    <p:extLst>
      <p:ext uri="{BB962C8B-B14F-4D97-AF65-F5344CB8AC3E}">
        <p14:creationId xmlns:p14="http://schemas.microsoft.com/office/powerpoint/2010/main" val="5931566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dirty="0">
                <a:latin typeface="Arial" charset="0"/>
              </a:rPr>
              <a:t>Brief Summary of the Open Standards</a:t>
            </a:r>
          </a:p>
        </p:txBody>
      </p:sp>
      <p:sp>
        <p:nvSpPr>
          <p:cNvPr id="3" name="Content Placeholder 2"/>
          <p:cNvSpPr>
            <a:spLocks noGrp="1"/>
          </p:cNvSpPr>
          <p:nvPr>
            <p:ph idx="1"/>
          </p:nvPr>
        </p:nvSpPr>
        <p:spPr>
          <a:xfrm>
            <a:off x="457200" y="1752600"/>
            <a:ext cx="8229600" cy="4114800"/>
          </a:xfrm>
        </p:spPr>
        <p:txBody>
          <a:bodyPr>
            <a:normAutofit fontScale="77500" lnSpcReduction="20000"/>
          </a:bodyPr>
          <a:lstStyle/>
          <a:p>
            <a:pPr marL="457200" indent="-457200">
              <a:buFontTx/>
              <a:buAutoNum type="arabicPeriod"/>
              <a:defRPr/>
            </a:pPr>
            <a:r>
              <a:rPr lang="en-US" dirty="0" smtClean="0">
                <a:solidFill>
                  <a:schemeClr val="bg2">
                    <a:lumMod val="60000"/>
                    <a:lumOff val="40000"/>
                  </a:schemeClr>
                </a:solidFill>
                <a:ea typeface="+mn-ea"/>
                <a:cs typeface="+mn-cs"/>
              </a:rPr>
              <a:t>Summarize what you want to conserve</a:t>
            </a:r>
          </a:p>
          <a:p>
            <a:pPr marL="457200" indent="-457200">
              <a:buFontTx/>
              <a:buAutoNum type="arabicPeriod"/>
              <a:defRPr/>
            </a:pPr>
            <a:endParaRPr lang="en-US" dirty="0" smtClean="0">
              <a:solidFill>
                <a:schemeClr val="bg2">
                  <a:lumMod val="60000"/>
                  <a:lumOff val="40000"/>
                </a:schemeClr>
              </a:solidFill>
              <a:ea typeface="+mn-ea"/>
              <a:cs typeface="+mn-cs"/>
            </a:endParaRPr>
          </a:p>
          <a:p>
            <a:pPr marL="457200" indent="-457200">
              <a:buFontTx/>
              <a:buAutoNum type="arabicPeriod"/>
              <a:defRPr/>
            </a:pPr>
            <a:r>
              <a:rPr lang="en-US" dirty="0" smtClean="0">
                <a:solidFill>
                  <a:schemeClr val="bg2">
                    <a:lumMod val="60000"/>
                    <a:lumOff val="40000"/>
                  </a:schemeClr>
                </a:solidFill>
                <a:ea typeface="+mn-ea"/>
                <a:cs typeface="+mn-cs"/>
              </a:rPr>
              <a:t>Understand current &amp; desired condition</a:t>
            </a:r>
          </a:p>
          <a:p>
            <a:pPr marL="457200" indent="-457200">
              <a:buFontTx/>
              <a:buAutoNum type="arabicPeriod"/>
              <a:defRPr/>
            </a:pPr>
            <a:endParaRPr lang="en-US" dirty="0" smtClean="0">
              <a:solidFill>
                <a:schemeClr val="bg2">
                  <a:lumMod val="60000"/>
                  <a:lumOff val="40000"/>
                </a:schemeClr>
              </a:solidFill>
              <a:ea typeface="+mn-ea"/>
              <a:cs typeface="+mn-cs"/>
            </a:endParaRPr>
          </a:p>
          <a:p>
            <a:pPr marL="457200" indent="-457200">
              <a:buFontTx/>
              <a:buAutoNum type="arabicPeriod"/>
              <a:defRPr/>
            </a:pPr>
            <a:r>
              <a:rPr lang="en-US" dirty="0" smtClean="0">
                <a:solidFill>
                  <a:schemeClr val="bg2">
                    <a:lumMod val="60000"/>
                    <a:lumOff val="40000"/>
                  </a:schemeClr>
                </a:solidFill>
                <a:ea typeface="+mn-ea"/>
                <a:cs typeface="+mn-cs"/>
              </a:rPr>
              <a:t>Identify and rank threats</a:t>
            </a:r>
          </a:p>
          <a:p>
            <a:pPr marL="457200" indent="-457200">
              <a:buFontTx/>
              <a:buAutoNum type="arabicPeriod"/>
              <a:defRPr/>
            </a:pPr>
            <a:endParaRPr lang="en-US" dirty="0" smtClean="0">
              <a:solidFill>
                <a:schemeClr val="bg2">
                  <a:lumMod val="60000"/>
                  <a:lumOff val="40000"/>
                </a:schemeClr>
              </a:solidFill>
              <a:ea typeface="+mn-ea"/>
              <a:cs typeface="+mn-cs"/>
            </a:endParaRPr>
          </a:p>
          <a:p>
            <a:pPr marL="457200" indent="-457200">
              <a:buFontTx/>
              <a:buAutoNum type="arabicPeriod"/>
              <a:defRPr/>
            </a:pPr>
            <a:r>
              <a:rPr lang="en-US" dirty="0" smtClean="0">
                <a:solidFill>
                  <a:schemeClr val="bg2">
                    <a:lumMod val="60000"/>
                    <a:lumOff val="40000"/>
                  </a:schemeClr>
                </a:solidFill>
                <a:ea typeface="+mn-ea"/>
                <a:cs typeface="+mn-cs"/>
              </a:rPr>
              <a:t>Develop a general model of socioeconomic-ecological system</a:t>
            </a:r>
          </a:p>
          <a:p>
            <a:pPr marL="457200" indent="-457200">
              <a:buFontTx/>
              <a:buAutoNum type="arabicPeriod"/>
              <a:defRPr/>
            </a:pPr>
            <a:endParaRPr lang="en-US" dirty="0" smtClean="0">
              <a:solidFill>
                <a:schemeClr val="bg2">
                  <a:lumMod val="60000"/>
                  <a:lumOff val="40000"/>
                </a:schemeClr>
              </a:solidFill>
              <a:ea typeface="+mn-ea"/>
              <a:cs typeface="+mn-cs"/>
            </a:endParaRPr>
          </a:p>
          <a:p>
            <a:pPr marL="457200" indent="-457200">
              <a:buFontTx/>
              <a:buAutoNum type="arabicPeriod"/>
              <a:defRPr/>
            </a:pPr>
            <a:r>
              <a:rPr lang="en-US" dirty="0" smtClean="0">
                <a:solidFill>
                  <a:schemeClr val="bg2">
                    <a:lumMod val="60000"/>
                    <a:lumOff val="40000"/>
                  </a:schemeClr>
                </a:solidFill>
                <a:ea typeface="+mn-ea"/>
                <a:cs typeface="+mn-cs"/>
              </a:rPr>
              <a:t>Identify strategies based on the general model</a:t>
            </a:r>
          </a:p>
          <a:p>
            <a:pPr marL="457200" indent="-457200">
              <a:buFontTx/>
              <a:buAutoNum type="arabicPeriod"/>
              <a:defRPr/>
            </a:pPr>
            <a:endParaRPr lang="en-US" dirty="0" smtClean="0">
              <a:ea typeface="+mn-ea"/>
              <a:cs typeface="+mn-cs"/>
            </a:endParaRPr>
          </a:p>
          <a:p>
            <a:pPr marL="457200" indent="-457200">
              <a:buFontTx/>
              <a:buAutoNum type="arabicPeriod"/>
              <a:defRPr/>
            </a:pPr>
            <a:r>
              <a:rPr lang="en-US" dirty="0">
                <a:solidFill>
                  <a:srgbClr val="008000"/>
                </a:solidFill>
              </a:rPr>
              <a:t>Define theories of change </a:t>
            </a:r>
            <a:r>
              <a:rPr lang="en-US" dirty="0" smtClean="0">
                <a:solidFill>
                  <a:srgbClr val="008000"/>
                </a:solidFill>
                <a:ea typeface="+mn-ea"/>
                <a:cs typeface="+mn-cs"/>
              </a:rPr>
              <a:t>to show how strategies will work</a:t>
            </a:r>
          </a:p>
          <a:p>
            <a:pPr marL="457200" indent="-457200">
              <a:buFontTx/>
              <a:buAutoNum type="arabicPeriod"/>
              <a:defRPr/>
            </a:pPr>
            <a:endParaRPr lang="en-US" dirty="0" smtClean="0">
              <a:ea typeface="+mn-ea"/>
              <a:cs typeface="+mn-cs"/>
            </a:endParaRPr>
          </a:p>
          <a:p>
            <a:pPr marL="457200" indent="-457200">
              <a:buFontTx/>
              <a:buAutoNum type="arabicPeriod"/>
              <a:defRPr/>
            </a:pPr>
            <a:endParaRPr lang="en-US" dirty="0" smtClean="0">
              <a:ea typeface="+mn-ea"/>
              <a:cs typeface="+mn-cs"/>
            </a:endParaRPr>
          </a:p>
          <a:p>
            <a:pPr marL="457200" indent="-457200">
              <a:buFontTx/>
              <a:buAutoNum type="arabicPeriod"/>
              <a:defRPr/>
            </a:pPr>
            <a:endParaRPr lang="en-US" dirty="0" smtClean="0">
              <a:ea typeface="+mn-ea"/>
              <a:cs typeface="+mn-cs"/>
            </a:endParaRPr>
          </a:p>
          <a:p>
            <a:pPr marL="0" indent="0">
              <a:buNone/>
              <a:defRPr/>
            </a:pPr>
            <a:endParaRPr lang="en-US" dirty="0" smtClean="0">
              <a:ea typeface="+mn-ea"/>
              <a:cs typeface="+mn-cs"/>
            </a:endParaRPr>
          </a:p>
        </p:txBody>
      </p:sp>
      <p:pic>
        <p:nvPicPr>
          <p:cNvPr id="4" name="Picture 14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2716212"/>
            <a:ext cx="1579563" cy="7889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nvGrpSpPr>
          <p:cNvPr id="2" name="Group 28"/>
          <p:cNvGrpSpPr>
            <a:grpSpLocks/>
          </p:cNvGrpSpPr>
          <p:nvPr/>
        </p:nvGrpSpPr>
        <p:grpSpPr bwMode="auto">
          <a:xfrm>
            <a:off x="7453313" y="2438400"/>
            <a:ext cx="852487" cy="228600"/>
            <a:chOff x="214313" y="1935163"/>
            <a:chExt cx="8153400" cy="1174750"/>
          </a:xfrm>
        </p:grpSpPr>
        <p:sp>
          <p:nvSpPr>
            <p:cNvPr id="72879" name="Text Box 3"/>
            <p:cNvSpPr txBox="1">
              <a:spLocks noChangeArrowheads="1"/>
            </p:cNvSpPr>
            <p:nvPr/>
          </p:nvSpPr>
          <p:spPr bwMode="auto">
            <a:xfrm>
              <a:off x="579438" y="1935163"/>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3600"/>
            </a:p>
          </p:txBody>
        </p:sp>
        <p:sp>
          <p:nvSpPr>
            <p:cNvPr id="72880" name="Rectangle 4"/>
            <p:cNvSpPr>
              <a:spLocks noChangeArrowheads="1"/>
            </p:cNvSpPr>
            <p:nvPr/>
          </p:nvSpPr>
          <p:spPr bwMode="auto">
            <a:xfrm>
              <a:off x="214313" y="2500313"/>
              <a:ext cx="8153400" cy="609600"/>
            </a:xfrm>
            <a:prstGeom prst="rect">
              <a:avLst/>
            </a:prstGeom>
            <a:solidFill>
              <a:srgbClr val="00FF00"/>
            </a:solidFill>
            <a:ln w="9525">
              <a:solidFill>
                <a:schemeClr val="tx1"/>
              </a:solidFill>
              <a:miter lim="800000"/>
              <a:headEnd/>
              <a:tailEnd/>
            </a:ln>
          </p:spPr>
          <p:txBody>
            <a:bodyPr wrap="none" anchor="ctr"/>
            <a:lstStyle/>
            <a:p>
              <a:pPr defTabSz="912813"/>
              <a:endParaRPr lang="en-US"/>
            </a:p>
          </p:txBody>
        </p:sp>
        <p:sp>
          <p:nvSpPr>
            <p:cNvPr id="72881" name="Rectangle 5"/>
            <p:cNvSpPr>
              <a:spLocks noChangeArrowheads="1"/>
            </p:cNvSpPr>
            <p:nvPr/>
          </p:nvSpPr>
          <p:spPr bwMode="auto">
            <a:xfrm>
              <a:off x="6234113" y="2497138"/>
              <a:ext cx="2125662" cy="609600"/>
            </a:xfrm>
            <a:prstGeom prst="rect">
              <a:avLst/>
            </a:prstGeom>
            <a:solidFill>
              <a:srgbClr val="003300"/>
            </a:solidFill>
            <a:ln w="9525">
              <a:solidFill>
                <a:schemeClr val="tx1"/>
              </a:solidFill>
              <a:miter lim="800000"/>
              <a:headEnd/>
              <a:tailEnd/>
            </a:ln>
          </p:spPr>
          <p:txBody>
            <a:bodyPr wrap="none" anchor="ctr"/>
            <a:lstStyle/>
            <a:p>
              <a:pPr defTabSz="912813"/>
              <a:endParaRPr lang="en-US"/>
            </a:p>
          </p:txBody>
        </p:sp>
        <p:sp>
          <p:nvSpPr>
            <p:cNvPr id="72882" name="Rectangle 6"/>
            <p:cNvSpPr>
              <a:spLocks noChangeArrowheads="1"/>
            </p:cNvSpPr>
            <p:nvPr/>
          </p:nvSpPr>
          <p:spPr bwMode="auto">
            <a:xfrm>
              <a:off x="214313" y="2500313"/>
              <a:ext cx="4038600" cy="609600"/>
            </a:xfrm>
            <a:prstGeom prst="rect">
              <a:avLst/>
            </a:prstGeom>
            <a:solidFill>
              <a:srgbClr val="FFFF00"/>
            </a:solidFill>
            <a:ln w="9525">
              <a:solidFill>
                <a:schemeClr val="tx1"/>
              </a:solidFill>
              <a:miter lim="800000"/>
              <a:headEnd/>
              <a:tailEnd/>
            </a:ln>
          </p:spPr>
          <p:txBody>
            <a:bodyPr wrap="none" anchor="ctr"/>
            <a:lstStyle/>
            <a:p>
              <a:pPr defTabSz="912813"/>
              <a:endParaRPr lang="en-US"/>
            </a:p>
          </p:txBody>
        </p:sp>
        <p:sp>
          <p:nvSpPr>
            <p:cNvPr id="72883" name="Rectangle 7"/>
            <p:cNvSpPr>
              <a:spLocks noChangeArrowheads="1"/>
            </p:cNvSpPr>
            <p:nvPr/>
          </p:nvSpPr>
          <p:spPr bwMode="auto">
            <a:xfrm>
              <a:off x="214313" y="2500313"/>
              <a:ext cx="2133600" cy="609600"/>
            </a:xfrm>
            <a:prstGeom prst="rect">
              <a:avLst/>
            </a:prstGeom>
            <a:solidFill>
              <a:srgbClr val="B00000"/>
            </a:solidFill>
            <a:ln w="9525">
              <a:solidFill>
                <a:schemeClr val="tx1"/>
              </a:solidFill>
              <a:miter lim="800000"/>
              <a:headEnd/>
              <a:tailEnd/>
            </a:ln>
          </p:spPr>
          <p:txBody>
            <a:bodyPr wrap="none" anchor="ctr"/>
            <a:lstStyle/>
            <a:p>
              <a:pPr defTabSz="912813"/>
              <a:endParaRPr lang="en-US"/>
            </a:p>
          </p:txBody>
        </p:sp>
      </p:grpSp>
      <p:grpSp>
        <p:nvGrpSpPr>
          <p:cNvPr id="5" name="Group 60"/>
          <p:cNvGrpSpPr>
            <a:grpSpLocks/>
          </p:cNvGrpSpPr>
          <p:nvPr/>
        </p:nvGrpSpPr>
        <p:grpSpPr bwMode="auto">
          <a:xfrm>
            <a:off x="4000500" y="2830512"/>
            <a:ext cx="850900" cy="674688"/>
            <a:chOff x="3873500" y="2220913"/>
            <a:chExt cx="3413125" cy="2968625"/>
          </a:xfrm>
        </p:grpSpPr>
        <p:sp>
          <p:nvSpPr>
            <p:cNvPr id="30" name="Freeform 4"/>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1" name="Freeform 5"/>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33" name="Freeform 7"/>
            <p:cNvSpPr>
              <a:spLocks/>
            </p:cNvSpPr>
            <p:nvPr/>
          </p:nvSpPr>
          <p:spPr bwMode="auto">
            <a:xfrm>
              <a:off x="5153424" y="3275649"/>
              <a:ext cx="649513" cy="6983"/>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34" name="Freeform 8"/>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5" name="Freeform 17"/>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6" name="Freeform 18"/>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9" name="Freeform 21"/>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0" name="Freeform 22"/>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43" name="Freeform 31"/>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4" name="Freeform 32"/>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47" name="Freeform 38"/>
            <p:cNvSpPr>
              <a:spLocks/>
            </p:cNvSpPr>
            <p:nvPr/>
          </p:nvSpPr>
          <p:spPr bwMode="auto">
            <a:xfrm>
              <a:off x="5350823" y="2577150"/>
              <a:ext cx="452114" cy="705482"/>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48" name="Freeform 39"/>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49" name="Freeform 43"/>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0" name="Freeform 44"/>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53" name="Freeform 47"/>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4" name="Freeform 48"/>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56" name="Line 50"/>
            <p:cNvSpPr>
              <a:spLocks noChangeShapeType="1"/>
            </p:cNvSpPr>
            <p:nvPr/>
          </p:nvSpPr>
          <p:spPr bwMode="auto">
            <a:xfrm>
              <a:off x="4835035" y="4623751"/>
              <a:ext cx="961531"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57" name="Freeform 51"/>
            <p:cNvSpPr>
              <a:spLocks/>
            </p:cNvSpPr>
            <p:nvPr/>
          </p:nvSpPr>
          <p:spPr bwMode="auto">
            <a:xfrm>
              <a:off x="5771096" y="4532948"/>
              <a:ext cx="216504" cy="188593"/>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58" name="Freeform 52"/>
            <p:cNvSpPr>
              <a:spLocks/>
            </p:cNvSpPr>
            <p:nvPr/>
          </p:nvSpPr>
          <p:spPr bwMode="auto">
            <a:xfrm>
              <a:off x="4669473" y="3562032"/>
              <a:ext cx="1127093" cy="1061719"/>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59" name="Freeform 53"/>
            <p:cNvSpPr>
              <a:spLocks/>
            </p:cNvSpPr>
            <p:nvPr/>
          </p:nvSpPr>
          <p:spPr bwMode="auto">
            <a:xfrm>
              <a:off x="5771096" y="4532948"/>
              <a:ext cx="216504" cy="18859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nvGrpSpPr>
          <p:cNvPr id="6" name="Group 167"/>
          <p:cNvGrpSpPr>
            <a:grpSpLocks/>
          </p:cNvGrpSpPr>
          <p:nvPr/>
        </p:nvGrpSpPr>
        <p:grpSpPr bwMode="auto">
          <a:xfrm>
            <a:off x="7848600" y="3429000"/>
            <a:ext cx="1068387" cy="750888"/>
            <a:chOff x="2436813" y="2220913"/>
            <a:chExt cx="4849812" cy="2968625"/>
          </a:xfrm>
        </p:grpSpPr>
        <p:sp>
          <p:nvSpPr>
            <p:cNvPr id="116" name="Freeform 4"/>
            <p:cNvSpPr>
              <a:spLocks/>
            </p:cNvSpPr>
            <p:nvPr/>
          </p:nvSpPr>
          <p:spPr bwMode="auto">
            <a:xfrm>
              <a:off x="5830960" y="2220913"/>
              <a:ext cx="145566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7" name="Freeform 5"/>
            <p:cNvSpPr>
              <a:spLocks/>
            </p:cNvSpPr>
            <p:nvPr/>
          </p:nvSpPr>
          <p:spPr bwMode="auto">
            <a:xfrm>
              <a:off x="5830960" y="2220913"/>
              <a:ext cx="145566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19" name="Freeform 7"/>
            <p:cNvSpPr>
              <a:spLocks/>
            </p:cNvSpPr>
            <p:nvPr/>
          </p:nvSpPr>
          <p:spPr bwMode="auto">
            <a:xfrm>
              <a:off x="5153571" y="3275308"/>
              <a:ext cx="648564" cy="6278"/>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20" name="Freeform 8"/>
            <p:cNvSpPr>
              <a:spLocks/>
            </p:cNvSpPr>
            <p:nvPr/>
          </p:nvSpPr>
          <p:spPr bwMode="auto">
            <a:xfrm>
              <a:off x="5773310"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1" name="Line 9"/>
            <p:cNvSpPr>
              <a:spLocks noChangeShapeType="1"/>
            </p:cNvSpPr>
            <p:nvPr/>
          </p:nvSpPr>
          <p:spPr bwMode="auto">
            <a:xfrm>
              <a:off x="3712319" y="3275308"/>
              <a:ext cx="295459" cy="6278"/>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22" name="Freeform 10"/>
            <p:cNvSpPr>
              <a:spLocks/>
            </p:cNvSpPr>
            <p:nvPr/>
          </p:nvSpPr>
          <p:spPr bwMode="auto">
            <a:xfrm>
              <a:off x="3978953" y="3181167"/>
              <a:ext cx="216188" cy="194559"/>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3" name="Freeform 13"/>
            <p:cNvSpPr>
              <a:spLocks/>
            </p:cNvSpPr>
            <p:nvPr/>
          </p:nvSpPr>
          <p:spPr bwMode="auto">
            <a:xfrm>
              <a:off x="3870857" y="3953133"/>
              <a:ext cx="482822" cy="219668"/>
            </a:xfrm>
            <a:custGeom>
              <a:avLst/>
              <a:gdLst>
                <a:gd name="T0" fmla="*/ 0 w 1152"/>
                <a:gd name="T1" fmla="*/ 0 h 603"/>
                <a:gd name="T2" fmla="*/ 2147483647 w 1152"/>
                <a:gd name="T3" fmla="*/ 0 h 603"/>
                <a:gd name="T4" fmla="*/ 2147483647 w 1152"/>
                <a:gd name="T5" fmla="*/ 2147483647 h 603"/>
                <a:gd name="T6" fmla="*/ 2147483647 w 1152"/>
                <a:gd name="T7" fmla="*/ 2147483647 h 603"/>
                <a:gd name="T8" fmla="*/ 2147483647 w 1152"/>
                <a:gd name="T9" fmla="*/ 2147483647 h 603"/>
                <a:gd name="T10" fmla="*/ 0 60000 65536"/>
                <a:gd name="T11" fmla="*/ 0 60000 65536"/>
                <a:gd name="T12" fmla="*/ 0 60000 65536"/>
                <a:gd name="T13" fmla="*/ 0 60000 65536"/>
                <a:gd name="T14" fmla="*/ 0 60000 65536"/>
                <a:gd name="T15" fmla="*/ 0 w 1152"/>
                <a:gd name="T16" fmla="*/ 0 h 603"/>
                <a:gd name="T17" fmla="*/ 1152 w 1152"/>
                <a:gd name="T18" fmla="*/ 603 h 603"/>
              </a:gdLst>
              <a:ahLst/>
              <a:cxnLst>
                <a:cxn ang="T10">
                  <a:pos x="T0" y="T1"/>
                </a:cxn>
                <a:cxn ang="T11">
                  <a:pos x="T2" y="T3"/>
                </a:cxn>
                <a:cxn ang="T12">
                  <a:pos x="T4" y="T5"/>
                </a:cxn>
                <a:cxn ang="T13">
                  <a:pos x="T6" y="T7"/>
                </a:cxn>
                <a:cxn ang="T14">
                  <a:pos x="T8" y="T9"/>
                </a:cxn>
              </a:cxnLst>
              <a:rect l="T15" t="T16" r="T17" b="T18"/>
              <a:pathLst>
                <a:path w="1152" h="603">
                  <a:moveTo>
                    <a:pt x="0" y="0"/>
                  </a:moveTo>
                  <a:lnTo>
                    <a:pt x="1056" y="0"/>
                  </a:lnTo>
                  <a:cubicBezTo>
                    <a:pt x="1109" y="0"/>
                    <a:pt x="1152" y="43"/>
                    <a:pt x="1152" y="96"/>
                  </a:cubicBezTo>
                  <a:cubicBezTo>
                    <a:pt x="1152" y="96"/>
                    <a:pt x="1152" y="96"/>
                    <a:pt x="1152" y="96"/>
                  </a:cubicBezTo>
                  <a:lnTo>
                    <a:pt x="1152" y="603"/>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24" name="Freeform 14"/>
            <p:cNvSpPr>
              <a:spLocks/>
            </p:cNvSpPr>
            <p:nvPr/>
          </p:nvSpPr>
          <p:spPr bwMode="auto">
            <a:xfrm>
              <a:off x="4245582" y="4153970"/>
              <a:ext cx="216188" cy="188285"/>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5" name="Line 15"/>
            <p:cNvSpPr>
              <a:spLocks noChangeShapeType="1"/>
            </p:cNvSpPr>
            <p:nvPr/>
          </p:nvSpPr>
          <p:spPr bwMode="auto">
            <a:xfrm>
              <a:off x="3395244" y="4624684"/>
              <a:ext cx="288250"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26" name="Freeform 16"/>
            <p:cNvSpPr>
              <a:spLocks/>
            </p:cNvSpPr>
            <p:nvPr/>
          </p:nvSpPr>
          <p:spPr bwMode="auto">
            <a:xfrm>
              <a:off x="3661878" y="4530539"/>
              <a:ext cx="208979"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7" name="Freeform 17"/>
            <p:cNvSpPr>
              <a:spLocks/>
            </p:cNvSpPr>
            <p:nvPr/>
          </p:nvSpPr>
          <p:spPr bwMode="auto">
            <a:xfrm>
              <a:off x="3870857" y="4342255"/>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28" name="Freeform 18"/>
            <p:cNvSpPr>
              <a:spLocks/>
            </p:cNvSpPr>
            <p:nvPr/>
          </p:nvSpPr>
          <p:spPr bwMode="auto">
            <a:xfrm>
              <a:off x="3870857" y="4342255"/>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31" name="Freeform 21"/>
            <p:cNvSpPr>
              <a:spLocks/>
            </p:cNvSpPr>
            <p:nvPr/>
          </p:nvSpPr>
          <p:spPr bwMode="auto">
            <a:xfrm>
              <a:off x="4195141"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2" name="Freeform 22"/>
            <p:cNvSpPr>
              <a:spLocks/>
            </p:cNvSpPr>
            <p:nvPr/>
          </p:nvSpPr>
          <p:spPr bwMode="auto">
            <a:xfrm>
              <a:off x="4195141"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35" name="Freeform 25"/>
            <p:cNvSpPr>
              <a:spLocks/>
            </p:cNvSpPr>
            <p:nvPr/>
          </p:nvSpPr>
          <p:spPr bwMode="auto">
            <a:xfrm>
              <a:off x="2436813" y="4342255"/>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6" name="Freeform 26"/>
            <p:cNvSpPr>
              <a:spLocks/>
            </p:cNvSpPr>
            <p:nvPr/>
          </p:nvSpPr>
          <p:spPr bwMode="auto">
            <a:xfrm>
              <a:off x="2436813" y="4342255"/>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38" name="Freeform 28"/>
            <p:cNvSpPr>
              <a:spLocks/>
            </p:cNvSpPr>
            <p:nvPr/>
          </p:nvSpPr>
          <p:spPr bwMode="auto">
            <a:xfrm>
              <a:off x="2753889"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9" name="Freeform 29"/>
            <p:cNvSpPr>
              <a:spLocks/>
            </p:cNvSpPr>
            <p:nvPr/>
          </p:nvSpPr>
          <p:spPr bwMode="auto">
            <a:xfrm>
              <a:off x="2753889"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41" name="Freeform 31"/>
            <p:cNvSpPr>
              <a:spLocks/>
            </p:cNvSpPr>
            <p:nvPr/>
          </p:nvSpPr>
          <p:spPr bwMode="auto">
            <a:xfrm>
              <a:off x="4389708" y="2296227"/>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42" name="Freeform 32"/>
            <p:cNvSpPr>
              <a:spLocks/>
            </p:cNvSpPr>
            <p:nvPr/>
          </p:nvSpPr>
          <p:spPr bwMode="auto">
            <a:xfrm>
              <a:off x="4389708" y="2296227"/>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45" name="Freeform 35"/>
            <p:cNvSpPr>
              <a:spLocks/>
            </p:cNvSpPr>
            <p:nvPr/>
          </p:nvSpPr>
          <p:spPr bwMode="auto">
            <a:xfrm>
              <a:off x="2919630" y="3670708"/>
              <a:ext cx="951227"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46" name="Freeform 36"/>
            <p:cNvSpPr>
              <a:spLocks/>
            </p:cNvSpPr>
            <p:nvPr/>
          </p:nvSpPr>
          <p:spPr bwMode="auto">
            <a:xfrm>
              <a:off x="2919630" y="3670708"/>
              <a:ext cx="951227"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48" name="Freeform 38"/>
            <p:cNvSpPr>
              <a:spLocks/>
            </p:cNvSpPr>
            <p:nvPr/>
          </p:nvSpPr>
          <p:spPr bwMode="auto">
            <a:xfrm>
              <a:off x="5348143" y="2578656"/>
              <a:ext cx="453992" cy="702930"/>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49" name="Freeform 39"/>
            <p:cNvSpPr>
              <a:spLocks/>
            </p:cNvSpPr>
            <p:nvPr/>
          </p:nvSpPr>
          <p:spPr bwMode="auto">
            <a:xfrm>
              <a:off x="5773310"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50" name="Freeform 43"/>
            <p:cNvSpPr>
              <a:spLocks/>
            </p:cNvSpPr>
            <p:nvPr/>
          </p:nvSpPr>
          <p:spPr bwMode="auto">
            <a:xfrm>
              <a:off x="5989498" y="2842255"/>
              <a:ext cx="1116973" cy="878662"/>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1" name="Freeform 44"/>
            <p:cNvSpPr>
              <a:spLocks/>
            </p:cNvSpPr>
            <p:nvPr/>
          </p:nvSpPr>
          <p:spPr bwMode="auto">
            <a:xfrm>
              <a:off x="5989498" y="2842255"/>
              <a:ext cx="1116973" cy="878662"/>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54" name="Freeform 47"/>
            <p:cNvSpPr>
              <a:spLocks/>
            </p:cNvSpPr>
            <p:nvPr/>
          </p:nvSpPr>
          <p:spPr bwMode="auto">
            <a:xfrm>
              <a:off x="5989498" y="4185353"/>
              <a:ext cx="1116973" cy="8849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5" name="Freeform 48"/>
            <p:cNvSpPr>
              <a:spLocks/>
            </p:cNvSpPr>
            <p:nvPr/>
          </p:nvSpPr>
          <p:spPr bwMode="auto">
            <a:xfrm>
              <a:off x="5989498" y="4185353"/>
              <a:ext cx="1116973" cy="8849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57" name="Line 50"/>
            <p:cNvSpPr>
              <a:spLocks noChangeShapeType="1"/>
            </p:cNvSpPr>
            <p:nvPr/>
          </p:nvSpPr>
          <p:spPr bwMode="auto">
            <a:xfrm>
              <a:off x="4829292" y="4624684"/>
              <a:ext cx="972843"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58" name="Freeform 51"/>
            <p:cNvSpPr>
              <a:spLocks/>
            </p:cNvSpPr>
            <p:nvPr/>
          </p:nvSpPr>
          <p:spPr bwMode="auto">
            <a:xfrm>
              <a:off x="5773310" y="4530539"/>
              <a:ext cx="216188" cy="188285"/>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59" name="Freeform 52"/>
            <p:cNvSpPr>
              <a:spLocks/>
            </p:cNvSpPr>
            <p:nvPr/>
          </p:nvSpPr>
          <p:spPr bwMode="auto">
            <a:xfrm>
              <a:off x="4670754" y="3557737"/>
              <a:ext cx="1131381" cy="106694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60" name="Freeform 53"/>
            <p:cNvSpPr>
              <a:spLocks/>
            </p:cNvSpPr>
            <p:nvPr/>
          </p:nvSpPr>
          <p:spPr bwMode="auto">
            <a:xfrm>
              <a:off x="5773310" y="4530539"/>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61" name="Freeform 67"/>
            <p:cNvSpPr>
              <a:spLocks/>
            </p:cNvSpPr>
            <p:nvPr/>
          </p:nvSpPr>
          <p:spPr bwMode="auto">
            <a:xfrm>
              <a:off x="4404120" y="2308779"/>
              <a:ext cx="122509"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2" name="Freeform 68"/>
            <p:cNvSpPr>
              <a:spLocks/>
            </p:cNvSpPr>
            <p:nvPr/>
          </p:nvSpPr>
          <p:spPr bwMode="auto">
            <a:xfrm>
              <a:off x="4404120" y="2308779"/>
              <a:ext cx="122509"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63" name="Freeform 69"/>
            <p:cNvSpPr>
              <a:spLocks/>
            </p:cNvSpPr>
            <p:nvPr/>
          </p:nvSpPr>
          <p:spPr bwMode="auto">
            <a:xfrm>
              <a:off x="4216757"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4" name="Freeform 70"/>
            <p:cNvSpPr>
              <a:spLocks/>
            </p:cNvSpPr>
            <p:nvPr/>
          </p:nvSpPr>
          <p:spPr bwMode="auto">
            <a:xfrm>
              <a:off x="4216757"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65" name="Freeform 72"/>
            <p:cNvSpPr>
              <a:spLocks/>
            </p:cNvSpPr>
            <p:nvPr/>
          </p:nvSpPr>
          <p:spPr bwMode="auto">
            <a:xfrm>
              <a:off x="3892478" y="4348533"/>
              <a:ext cx="122504"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6" name="Freeform 73"/>
            <p:cNvSpPr>
              <a:spLocks/>
            </p:cNvSpPr>
            <p:nvPr/>
          </p:nvSpPr>
          <p:spPr bwMode="auto">
            <a:xfrm>
              <a:off x="3892478" y="4348533"/>
              <a:ext cx="122504"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grpSp>
        <p:nvGrpSpPr>
          <p:cNvPr id="7" name="Group 179"/>
          <p:cNvGrpSpPr>
            <a:grpSpLocks/>
          </p:cNvGrpSpPr>
          <p:nvPr/>
        </p:nvGrpSpPr>
        <p:grpSpPr bwMode="auto">
          <a:xfrm>
            <a:off x="5867400" y="1535113"/>
            <a:ext cx="419100" cy="674687"/>
            <a:chOff x="5829300" y="2220913"/>
            <a:chExt cx="1457325" cy="2968625"/>
          </a:xfrm>
        </p:grpSpPr>
        <p:sp>
          <p:nvSpPr>
            <p:cNvPr id="169" name="Freeform 4"/>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0" name="Freeform 5"/>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72" name="Freeform 43"/>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3" name="Freeform 44"/>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76" name="Freeform 47"/>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7" name="Freeform 48"/>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grpSp>
        <p:nvGrpSpPr>
          <p:cNvPr id="8" name="Group 248"/>
          <p:cNvGrpSpPr>
            <a:grpSpLocks/>
          </p:cNvGrpSpPr>
          <p:nvPr/>
        </p:nvGrpSpPr>
        <p:grpSpPr bwMode="auto">
          <a:xfrm>
            <a:off x="7010400" y="4419600"/>
            <a:ext cx="1304925" cy="827088"/>
            <a:chOff x="904875" y="2220913"/>
            <a:chExt cx="6381750" cy="4375150"/>
          </a:xfrm>
        </p:grpSpPr>
        <p:grpSp>
          <p:nvGrpSpPr>
            <p:cNvPr id="72764" name="Group 242"/>
            <p:cNvGrpSpPr>
              <a:grpSpLocks/>
            </p:cNvGrpSpPr>
            <p:nvPr/>
          </p:nvGrpSpPr>
          <p:grpSpPr bwMode="auto">
            <a:xfrm>
              <a:off x="904875" y="2220913"/>
              <a:ext cx="6381750" cy="4162425"/>
              <a:chOff x="904875" y="2220913"/>
              <a:chExt cx="6381750" cy="4162425"/>
            </a:xfrm>
          </p:grpSpPr>
          <p:sp>
            <p:nvSpPr>
              <p:cNvPr id="181" name="Line 2"/>
              <p:cNvSpPr>
                <a:spLocks noChangeShapeType="1"/>
              </p:cNvSpPr>
              <p:nvPr/>
            </p:nvSpPr>
            <p:spPr bwMode="auto">
              <a:xfrm flipH="1">
                <a:off x="4359713" y="5109686"/>
                <a:ext cx="15527" cy="53744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182" name="Freeform 4"/>
              <p:cNvSpPr>
                <a:spLocks/>
              </p:cNvSpPr>
              <p:nvPr/>
            </p:nvSpPr>
            <p:spPr bwMode="auto">
              <a:xfrm>
                <a:off x="5827052" y="2220913"/>
                <a:ext cx="1459573" cy="2972749"/>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83" name="Freeform 5"/>
              <p:cNvSpPr>
                <a:spLocks/>
              </p:cNvSpPr>
              <p:nvPr/>
            </p:nvSpPr>
            <p:spPr bwMode="auto">
              <a:xfrm>
                <a:off x="5827052" y="2220913"/>
                <a:ext cx="1459573" cy="2972749"/>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85" name="Freeform 7"/>
              <p:cNvSpPr>
                <a:spLocks/>
              </p:cNvSpPr>
              <p:nvPr/>
            </p:nvSpPr>
            <p:spPr bwMode="auto">
              <a:xfrm>
                <a:off x="5151609" y="3279010"/>
                <a:ext cx="652150" cy="0"/>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86" name="Freeform 8"/>
              <p:cNvSpPr>
                <a:spLocks/>
              </p:cNvSpPr>
              <p:nvPr/>
            </p:nvSpPr>
            <p:spPr bwMode="auto">
              <a:xfrm>
                <a:off x="5772704" y="3186639"/>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87" name="Line 9"/>
              <p:cNvSpPr>
                <a:spLocks noChangeShapeType="1"/>
              </p:cNvSpPr>
              <p:nvPr/>
            </p:nvSpPr>
            <p:spPr bwMode="auto">
              <a:xfrm>
                <a:off x="3715329" y="3279010"/>
                <a:ext cx="287254"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88" name="Freeform 10"/>
              <p:cNvSpPr>
                <a:spLocks/>
              </p:cNvSpPr>
              <p:nvPr/>
            </p:nvSpPr>
            <p:spPr bwMode="auto">
              <a:xfrm>
                <a:off x="3979295" y="3186639"/>
                <a:ext cx="209617" cy="18474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89" name="Freeform 11"/>
              <p:cNvSpPr>
                <a:spLocks/>
              </p:cNvSpPr>
              <p:nvPr/>
            </p:nvSpPr>
            <p:spPr bwMode="auto">
              <a:xfrm>
                <a:off x="2372209" y="3279010"/>
                <a:ext cx="194095" cy="0"/>
              </a:xfrm>
              <a:custGeom>
                <a:avLst/>
                <a:gdLst>
                  <a:gd name="T0" fmla="*/ 0 w 471"/>
                  <a:gd name="T1" fmla="*/ 2147483647 h 6"/>
                  <a:gd name="T2" fmla="*/ 2147483647 w 471"/>
                  <a:gd name="T3" fmla="*/ 2147483647 h 6"/>
                  <a:gd name="T4" fmla="*/ 2147483647 w 471"/>
                  <a:gd name="T5" fmla="*/ 2147483647 h 6"/>
                  <a:gd name="T6" fmla="*/ 2147483647 w 471"/>
                  <a:gd name="T7" fmla="*/ 2147483647 h 6"/>
                  <a:gd name="T8" fmla="*/ 2147483647 w 471"/>
                  <a:gd name="T9" fmla="*/ 0 h 6"/>
                  <a:gd name="T10" fmla="*/ 2147483647 w 471"/>
                  <a:gd name="T11" fmla="*/ 0 h 6"/>
                  <a:gd name="T12" fmla="*/ 2147483647 w 471"/>
                  <a:gd name="T13" fmla="*/ 0 h 6"/>
                  <a:gd name="T14" fmla="*/ 0 60000 65536"/>
                  <a:gd name="T15" fmla="*/ 0 60000 65536"/>
                  <a:gd name="T16" fmla="*/ 0 60000 65536"/>
                  <a:gd name="T17" fmla="*/ 0 60000 65536"/>
                  <a:gd name="T18" fmla="*/ 0 60000 65536"/>
                  <a:gd name="T19" fmla="*/ 0 60000 65536"/>
                  <a:gd name="T20" fmla="*/ 0 60000 65536"/>
                  <a:gd name="T21" fmla="*/ 0 w 471"/>
                  <a:gd name="T22" fmla="*/ 0 h 6"/>
                  <a:gd name="T23" fmla="*/ 471 w 47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1" h="6">
                    <a:moveTo>
                      <a:pt x="0" y="6"/>
                    </a:moveTo>
                    <a:lnTo>
                      <a:pt x="285" y="6"/>
                    </a:lnTo>
                    <a:cubicBezTo>
                      <a:pt x="286" y="6"/>
                      <a:pt x="288" y="4"/>
                      <a:pt x="288" y="3"/>
                    </a:cubicBezTo>
                    <a:cubicBezTo>
                      <a:pt x="288" y="3"/>
                      <a:pt x="288" y="3"/>
                      <a:pt x="288" y="3"/>
                    </a:cubicBezTo>
                    <a:cubicBezTo>
                      <a:pt x="288" y="2"/>
                      <a:pt x="289" y="0"/>
                      <a:pt x="290" y="0"/>
                    </a:cubicBezTo>
                    <a:lnTo>
                      <a:pt x="471" y="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90" name="Freeform 12"/>
              <p:cNvSpPr>
                <a:spLocks/>
              </p:cNvSpPr>
              <p:nvPr/>
            </p:nvSpPr>
            <p:spPr bwMode="auto">
              <a:xfrm>
                <a:off x="2543010" y="3186639"/>
                <a:ext cx="209622" cy="18474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91" name="Freeform 13"/>
              <p:cNvSpPr>
                <a:spLocks/>
              </p:cNvSpPr>
              <p:nvPr/>
            </p:nvSpPr>
            <p:spPr bwMode="auto">
              <a:xfrm>
                <a:off x="3870603" y="3950818"/>
                <a:ext cx="481349" cy="226738"/>
              </a:xfrm>
              <a:custGeom>
                <a:avLst/>
                <a:gdLst>
                  <a:gd name="T0" fmla="*/ 0 w 1152"/>
                  <a:gd name="T1" fmla="*/ 0 h 603"/>
                  <a:gd name="T2" fmla="*/ 2147483647 w 1152"/>
                  <a:gd name="T3" fmla="*/ 0 h 603"/>
                  <a:gd name="T4" fmla="*/ 2147483647 w 1152"/>
                  <a:gd name="T5" fmla="*/ 2147483647 h 603"/>
                  <a:gd name="T6" fmla="*/ 2147483647 w 1152"/>
                  <a:gd name="T7" fmla="*/ 2147483647 h 603"/>
                  <a:gd name="T8" fmla="*/ 2147483647 w 1152"/>
                  <a:gd name="T9" fmla="*/ 2147483647 h 603"/>
                  <a:gd name="T10" fmla="*/ 0 60000 65536"/>
                  <a:gd name="T11" fmla="*/ 0 60000 65536"/>
                  <a:gd name="T12" fmla="*/ 0 60000 65536"/>
                  <a:gd name="T13" fmla="*/ 0 60000 65536"/>
                  <a:gd name="T14" fmla="*/ 0 60000 65536"/>
                  <a:gd name="T15" fmla="*/ 0 w 1152"/>
                  <a:gd name="T16" fmla="*/ 0 h 603"/>
                  <a:gd name="T17" fmla="*/ 1152 w 1152"/>
                  <a:gd name="T18" fmla="*/ 603 h 603"/>
                </a:gdLst>
                <a:ahLst/>
                <a:cxnLst>
                  <a:cxn ang="T10">
                    <a:pos x="T0" y="T1"/>
                  </a:cxn>
                  <a:cxn ang="T11">
                    <a:pos x="T2" y="T3"/>
                  </a:cxn>
                  <a:cxn ang="T12">
                    <a:pos x="T4" y="T5"/>
                  </a:cxn>
                  <a:cxn ang="T13">
                    <a:pos x="T6" y="T7"/>
                  </a:cxn>
                  <a:cxn ang="T14">
                    <a:pos x="T8" y="T9"/>
                  </a:cxn>
                </a:cxnLst>
                <a:rect l="T15" t="T16" r="T17" b="T18"/>
                <a:pathLst>
                  <a:path w="1152" h="603">
                    <a:moveTo>
                      <a:pt x="0" y="0"/>
                    </a:moveTo>
                    <a:lnTo>
                      <a:pt x="1056" y="0"/>
                    </a:lnTo>
                    <a:cubicBezTo>
                      <a:pt x="1109" y="0"/>
                      <a:pt x="1152" y="43"/>
                      <a:pt x="1152" y="96"/>
                    </a:cubicBezTo>
                    <a:cubicBezTo>
                      <a:pt x="1152" y="96"/>
                      <a:pt x="1152" y="96"/>
                      <a:pt x="1152" y="96"/>
                    </a:cubicBezTo>
                    <a:lnTo>
                      <a:pt x="1152" y="603"/>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92" name="Freeform 14"/>
              <p:cNvSpPr>
                <a:spLocks/>
              </p:cNvSpPr>
              <p:nvPr/>
            </p:nvSpPr>
            <p:spPr bwMode="auto">
              <a:xfrm>
                <a:off x="4243260" y="4152360"/>
                <a:ext cx="217383" cy="193147"/>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93" name="Line 15"/>
              <p:cNvSpPr>
                <a:spLocks noChangeShapeType="1"/>
              </p:cNvSpPr>
              <p:nvPr/>
            </p:nvSpPr>
            <p:spPr bwMode="auto">
              <a:xfrm>
                <a:off x="3397016" y="4622625"/>
                <a:ext cx="287259" cy="840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94" name="Freeform 16"/>
              <p:cNvSpPr>
                <a:spLocks/>
              </p:cNvSpPr>
              <p:nvPr/>
            </p:nvSpPr>
            <p:spPr bwMode="auto">
              <a:xfrm>
                <a:off x="3660981" y="4530254"/>
                <a:ext cx="209622"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95" name="Freeform 17"/>
              <p:cNvSpPr>
                <a:spLocks/>
              </p:cNvSpPr>
              <p:nvPr/>
            </p:nvSpPr>
            <p:spPr bwMode="auto">
              <a:xfrm>
                <a:off x="3870603"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96" name="Freeform 18"/>
              <p:cNvSpPr>
                <a:spLocks/>
              </p:cNvSpPr>
              <p:nvPr/>
            </p:nvSpPr>
            <p:spPr bwMode="auto">
              <a:xfrm>
                <a:off x="3870603"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99" name="Freeform 21"/>
              <p:cNvSpPr>
                <a:spLocks/>
              </p:cNvSpPr>
              <p:nvPr/>
            </p:nvSpPr>
            <p:spPr bwMode="auto">
              <a:xfrm>
                <a:off x="418891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00" name="Freeform 22"/>
              <p:cNvSpPr>
                <a:spLocks/>
              </p:cNvSpPr>
              <p:nvPr/>
            </p:nvSpPr>
            <p:spPr bwMode="auto">
              <a:xfrm>
                <a:off x="418891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03" name="Freeform 25"/>
              <p:cNvSpPr>
                <a:spLocks/>
              </p:cNvSpPr>
              <p:nvPr/>
            </p:nvSpPr>
            <p:spPr bwMode="auto">
              <a:xfrm>
                <a:off x="2434319"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04" name="Freeform 26"/>
              <p:cNvSpPr>
                <a:spLocks/>
              </p:cNvSpPr>
              <p:nvPr/>
            </p:nvSpPr>
            <p:spPr bwMode="auto">
              <a:xfrm>
                <a:off x="2434319"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06" name="Freeform 28"/>
              <p:cNvSpPr>
                <a:spLocks/>
              </p:cNvSpPr>
              <p:nvPr/>
            </p:nvSpPr>
            <p:spPr bwMode="auto">
              <a:xfrm>
                <a:off x="275263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07" name="Freeform 29"/>
              <p:cNvSpPr>
                <a:spLocks/>
              </p:cNvSpPr>
              <p:nvPr/>
            </p:nvSpPr>
            <p:spPr bwMode="auto">
              <a:xfrm>
                <a:off x="275263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09" name="Freeform 31"/>
              <p:cNvSpPr>
                <a:spLocks/>
              </p:cNvSpPr>
              <p:nvPr/>
            </p:nvSpPr>
            <p:spPr bwMode="auto">
              <a:xfrm>
                <a:off x="4390768" y="2296494"/>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10" name="Freeform 32"/>
              <p:cNvSpPr>
                <a:spLocks/>
              </p:cNvSpPr>
              <p:nvPr/>
            </p:nvSpPr>
            <p:spPr bwMode="auto">
              <a:xfrm>
                <a:off x="4390768" y="2296494"/>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13" name="Freeform 35"/>
              <p:cNvSpPr>
                <a:spLocks/>
              </p:cNvSpPr>
              <p:nvPr/>
            </p:nvSpPr>
            <p:spPr bwMode="auto">
              <a:xfrm>
                <a:off x="2915667" y="3673700"/>
                <a:ext cx="954936"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14" name="Freeform 36"/>
              <p:cNvSpPr>
                <a:spLocks/>
              </p:cNvSpPr>
              <p:nvPr/>
            </p:nvSpPr>
            <p:spPr bwMode="auto">
              <a:xfrm>
                <a:off x="2915667" y="3673700"/>
                <a:ext cx="954936"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16" name="Freeform 38"/>
              <p:cNvSpPr>
                <a:spLocks/>
              </p:cNvSpPr>
              <p:nvPr/>
            </p:nvSpPr>
            <p:spPr bwMode="auto">
              <a:xfrm>
                <a:off x="5353465" y="2582012"/>
                <a:ext cx="450294" cy="696998"/>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17" name="Freeform 39"/>
              <p:cNvSpPr>
                <a:spLocks/>
              </p:cNvSpPr>
              <p:nvPr/>
            </p:nvSpPr>
            <p:spPr bwMode="auto">
              <a:xfrm>
                <a:off x="5772704" y="3186639"/>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18" name="Freeform 40"/>
              <p:cNvSpPr>
                <a:spLocks/>
              </p:cNvSpPr>
              <p:nvPr/>
            </p:nvSpPr>
            <p:spPr bwMode="auto">
              <a:xfrm>
                <a:off x="904875" y="2917916"/>
                <a:ext cx="1467334" cy="730588"/>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19" name="Freeform 41"/>
              <p:cNvSpPr>
                <a:spLocks/>
              </p:cNvSpPr>
              <p:nvPr/>
            </p:nvSpPr>
            <p:spPr bwMode="auto">
              <a:xfrm>
                <a:off x="904875" y="2917916"/>
                <a:ext cx="1467334" cy="730588"/>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21" name="Freeform 43"/>
              <p:cNvSpPr>
                <a:spLocks/>
              </p:cNvSpPr>
              <p:nvPr/>
            </p:nvSpPr>
            <p:spPr bwMode="auto">
              <a:xfrm>
                <a:off x="5990087" y="2842335"/>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22" name="Freeform 44"/>
              <p:cNvSpPr>
                <a:spLocks/>
              </p:cNvSpPr>
              <p:nvPr/>
            </p:nvSpPr>
            <p:spPr bwMode="auto">
              <a:xfrm>
                <a:off x="5990087" y="2842335"/>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25" name="Freeform 47"/>
              <p:cNvSpPr>
                <a:spLocks/>
              </p:cNvSpPr>
              <p:nvPr/>
            </p:nvSpPr>
            <p:spPr bwMode="auto">
              <a:xfrm>
                <a:off x="5990087" y="4185950"/>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26" name="Freeform 48"/>
              <p:cNvSpPr>
                <a:spLocks/>
              </p:cNvSpPr>
              <p:nvPr/>
            </p:nvSpPr>
            <p:spPr bwMode="auto">
              <a:xfrm>
                <a:off x="5990087" y="4185950"/>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28" name="Line 50"/>
              <p:cNvSpPr>
                <a:spLocks noChangeShapeType="1"/>
              </p:cNvSpPr>
              <p:nvPr/>
            </p:nvSpPr>
            <p:spPr bwMode="auto">
              <a:xfrm>
                <a:off x="4833300" y="4622625"/>
                <a:ext cx="962697" cy="840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229" name="Freeform 51"/>
              <p:cNvSpPr>
                <a:spLocks/>
              </p:cNvSpPr>
              <p:nvPr/>
            </p:nvSpPr>
            <p:spPr bwMode="auto">
              <a:xfrm>
                <a:off x="5772704" y="4530254"/>
                <a:ext cx="217383" cy="193142"/>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30" name="Freeform 52"/>
              <p:cNvSpPr>
                <a:spLocks/>
              </p:cNvSpPr>
              <p:nvPr/>
            </p:nvSpPr>
            <p:spPr bwMode="auto">
              <a:xfrm>
                <a:off x="4670260" y="3564528"/>
                <a:ext cx="1125737" cy="106649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31" name="Freeform 53"/>
              <p:cNvSpPr>
                <a:spLocks/>
              </p:cNvSpPr>
              <p:nvPr/>
            </p:nvSpPr>
            <p:spPr bwMode="auto">
              <a:xfrm>
                <a:off x="5772704" y="4530254"/>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32" name="Freeform 55"/>
              <p:cNvSpPr>
                <a:spLocks/>
              </p:cNvSpPr>
              <p:nvPr/>
            </p:nvSpPr>
            <p:spPr bwMode="auto">
              <a:xfrm>
                <a:off x="3505707" y="5638737"/>
                <a:ext cx="1467339" cy="747383"/>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33" name="Freeform 56"/>
              <p:cNvSpPr>
                <a:spLocks/>
              </p:cNvSpPr>
              <p:nvPr/>
            </p:nvSpPr>
            <p:spPr bwMode="auto">
              <a:xfrm>
                <a:off x="3505707" y="5655532"/>
                <a:ext cx="1467339" cy="730588"/>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35" name="Freeform 67"/>
              <p:cNvSpPr>
                <a:spLocks/>
              </p:cNvSpPr>
              <p:nvPr/>
            </p:nvSpPr>
            <p:spPr bwMode="auto">
              <a:xfrm>
                <a:off x="4406295" y="2313289"/>
                <a:ext cx="116458"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36" name="Freeform 68"/>
              <p:cNvSpPr>
                <a:spLocks/>
              </p:cNvSpPr>
              <p:nvPr/>
            </p:nvSpPr>
            <p:spPr bwMode="auto">
              <a:xfrm>
                <a:off x="4406295" y="2313289"/>
                <a:ext cx="116458"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37" name="Freeform 69"/>
              <p:cNvSpPr>
                <a:spLocks/>
              </p:cNvSpPr>
              <p:nvPr/>
            </p:nvSpPr>
            <p:spPr bwMode="auto">
              <a:xfrm>
                <a:off x="4212205" y="3018687"/>
                <a:ext cx="124219"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38" name="Freeform 70"/>
              <p:cNvSpPr>
                <a:spLocks/>
              </p:cNvSpPr>
              <p:nvPr/>
            </p:nvSpPr>
            <p:spPr bwMode="auto">
              <a:xfrm>
                <a:off x="4212205" y="3018687"/>
                <a:ext cx="124219"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39" name="Freeform 72"/>
              <p:cNvSpPr>
                <a:spLocks/>
              </p:cNvSpPr>
              <p:nvPr/>
            </p:nvSpPr>
            <p:spPr bwMode="auto">
              <a:xfrm>
                <a:off x="3893892" y="4345507"/>
                <a:ext cx="124219" cy="109166"/>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40" name="Freeform 73"/>
              <p:cNvSpPr>
                <a:spLocks/>
              </p:cNvSpPr>
              <p:nvPr/>
            </p:nvSpPr>
            <p:spPr bwMode="auto">
              <a:xfrm>
                <a:off x="3893892" y="4345507"/>
                <a:ext cx="124219" cy="109166"/>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42" name="Freeform 76"/>
              <p:cNvSpPr>
                <a:spLocks/>
              </p:cNvSpPr>
              <p:nvPr/>
            </p:nvSpPr>
            <p:spPr bwMode="auto">
              <a:xfrm flipV="1">
                <a:off x="4266549" y="4874553"/>
                <a:ext cx="209622" cy="235133"/>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sp>
          <p:nvSpPr>
            <p:cNvPr id="244" name="Line 2"/>
            <p:cNvSpPr>
              <a:spLocks noChangeShapeType="1"/>
            </p:cNvSpPr>
            <p:nvPr/>
          </p:nvSpPr>
          <p:spPr bwMode="auto">
            <a:xfrm flipH="1">
              <a:off x="6564600" y="5319628"/>
              <a:ext cx="23294" cy="53744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245" name="Freeform 55"/>
            <p:cNvSpPr>
              <a:spLocks/>
            </p:cNvSpPr>
            <p:nvPr/>
          </p:nvSpPr>
          <p:spPr bwMode="auto">
            <a:xfrm>
              <a:off x="5718360" y="5848674"/>
              <a:ext cx="1459573" cy="747389"/>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46" name="Freeform 56"/>
            <p:cNvSpPr>
              <a:spLocks/>
            </p:cNvSpPr>
            <p:nvPr/>
          </p:nvSpPr>
          <p:spPr bwMode="auto">
            <a:xfrm>
              <a:off x="5718360" y="5865470"/>
              <a:ext cx="1459573" cy="730593"/>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48" name="Freeform 76"/>
            <p:cNvSpPr>
              <a:spLocks/>
            </p:cNvSpPr>
            <p:nvPr/>
          </p:nvSpPr>
          <p:spPr bwMode="auto">
            <a:xfrm flipV="1">
              <a:off x="6479202" y="5092891"/>
              <a:ext cx="209617" cy="226738"/>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nvGrpSpPr>
          <p:cNvPr id="10" name="Group 319"/>
          <p:cNvGrpSpPr>
            <a:grpSpLocks/>
          </p:cNvGrpSpPr>
          <p:nvPr/>
        </p:nvGrpSpPr>
        <p:grpSpPr bwMode="auto">
          <a:xfrm>
            <a:off x="7239000" y="5715000"/>
            <a:ext cx="1606550" cy="762000"/>
            <a:chOff x="298450" y="2133600"/>
            <a:chExt cx="8555038" cy="3776663"/>
          </a:xfrm>
        </p:grpSpPr>
        <p:sp>
          <p:nvSpPr>
            <p:cNvPr id="313" name="Freeform 28"/>
            <p:cNvSpPr>
              <a:spLocks/>
            </p:cNvSpPr>
            <p:nvPr/>
          </p:nvSpPr>
          <p:spPr bwMode="auto">
            <a:xfrm>
              <a:off x="4263189" y="4037668"/>
              <a:ext cx="963710"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0066FF"/>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14" name="Freeform 29"/>
            <p:cNvSpPr>
              <a:spLocks/>
            </p:cNvSpPr>
            <p:nvPr/>
          </p:nvSpPr>
          <p:spPr bwMode="auto">
            <a:xfrm>
              <a:off x="4263189" y="4037668"/>
              <a:ext cx="963710"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grpSp>
          <p:nvGrpSpPr>
            <p:cNvPr id="72716" name="Group 318"/>
            <p:cNvGrpSpPr>
              <a:grpSpLocks/>
            </p:cNvGrpSpPr>
            <p:nvPr/>
          </p:nvGrpSpPr>
          <p:grpSpPr bwMode="auto">
            <a:xfrm>
              <a:off x="298450" y="2133600"/>
              <a:ext cx="8555038" cy="3776663"/>
              <a:chOff x="298450" y="2133600"/>
              <a:chExt cx="8555038" cy="3776663"/>
            </a:xfrm>
          </p:grpSpPr>
          <p:sp>
            <p:nvSpPr>
              <p:cNvPr id="308" name="Line 2"/>
              <p:cNvSpPr>
                <a:spLocks noChangeShapeType="1"/>
              </p:cNvSpPr>
              <p:nvPr/>
            </p:nvSpPr>
            <p:spPr bwMode="auto">
              <a:xfrm>
                <a:off x="4761948" y="4863810"/>
                <a:ext cx="0" cy="322592"/>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312" name="Freeform 76"/>
              <p:cNvSpPr>
                <a:spLocks/>
              </p:cNvSpPr>
              <p:nvPr/>
            </p:nvSpPr>
            <p:spPr bwMode="auto">
              <a:xfrm flipV="1">
                <a:off x="4652054" y="4635639"/>
                <a:ext cx="211337" cy="228171"/>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nvGrpSpPr>
              <p:cNvPr id="72719" name="Group 317"/>
              <p:cNvGrpSpPr>
                <a:grpSpLocks/>
              </p:cNvGrpSpPr>
              <p:nvPr/>
            </p:nvGrpSpPr>
            <p:grpSpPr bwMode="auto">
              <a:xfrm>
                <a:off x="298450" y="2133600"/>
                <a:ext cx="8555038" cy="3776663"/>
                <a:chOff x="298450" y="2133600"/>
                <a:chExt cx="8555038" cy="3776663"/>
              </a:xfrm>
            </p:grpSpPr>
            <p:grpSp>
              <p:nvGrpSpPr>
                <p:cNvPr id="72720" name="Group 306"/>
                <p:cNvGrpSpPr>
                  <a:grpSpLocks/>
                </p:cNvGrpSpPr>
                <p:nvPr/>
              </p:nvGrpSpPr>
              <p:grpSpPr bwMode="auto">
                <a:xfrm>
                  <a:off x="298450" y="2133600"/>
                  <a:ext cx="8555038" cy="3676650"/>
                  <a:chOff x="298450" y="2133600"/>
                  <a:chExt cx="8555038" cy="3676650"/>
                </a:xfrm>
              </p:grpSpPr>
              <p:sp>
                <p:nvSpPr>
                  <p:cNvPr id="250" name="AutoShape 3"/>
                  <p:cNvSpPr>
                    <a:spLocks noChangeAspect="1" noChangeArrowheads="1" noTextEdit="1"/>
                  </p:cNvSpPr>
                  <p:nvPr/>
                </p:nvSpPr>
                <p:spPr bwMode="auto">
                  <a:xfrm>
                    <a:off x="611236" y="2133600"/>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251" name="Freeform 4"/>
                  <p:cNvSpPr>
                    <a:spLocks/>
                  </p:cNvSpPr>
                  <p:nvPr/>
                </p:nvSpPr>
                <p:spPr bwMode="auto">
                  <a:xfrm>
                    <a:off x="7382562" y="2228017"/>
                    <a:ext cx="1462475" cy="2966251"/>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52" name="Freeform 5"/>
                  <p:cNvSpPr>
                    <a:spLocks/>
                  </p:cNvSpPr>
                  <p:nvPr/>
                </p:nvSpPr>
                <p:spPr bwMode="auto">
                  <a:xfrm>
                    <a:off x="7382562" y="2228017"/>
                    <a:ext cx="1462475" cy="2966251"/>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54" name="Freeform 7"/>
                  <p:cNvSpPr>
                    <a:spLocks/>
                  </p:cNvSpPr>
                  <p:nvPr/>
                </p:nvSpPr>
                <p:spPr bwMode="auto">
                  <a:xfrm>
                    <a:off x="6706275" y="3282335"/>
                    <a:ext cx="650929" cy="0"/>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55" name="Freeform 8"/>
                  <p:cNvSpPr>
                    <a:spLocks/>
                  </p:cNvSpPr>
                  <p:nvPr/>
                </p:nvSpPr>
                <p:spPr bwMode="auto">
                  <a:xfrm>
                    <a:off x="7331841" y="3187918"/>
                    <a:ext cx="21134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56" name="Freeform 10"/>
                  <p:cNvSpPr>
                    <a:spLocks/>
                  </p:cNvSpPr>
                  <p:nvPr/>
                </p:nvSpPr>
                <p:spPr bwMode="auto">
                  <a:xfrm>
                    <a:off x="5531228" y="3187918"/>
                    <a:ext cx="21979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57" name="Freeform 11"/>
                  <p:cNvSpPr>
                    <a:spLocks/>
                  </p:cNvSpPr>
                  <p:nvPr/>
                </p:nvSpPr>
                <p:spPr bwMode="auto">
                  <a:xfrm>
                    <a:off x="2073705" y="3258728"/>
                    <a:ext cx="194435" cy="0"/>
                  </a:xfrm>
                  <a:custGeom>
                    <a:avLst/>
                    <a:gdLst>
                      <a:gd name="T0" fmla="*/ 0 w 471"/>
                      <a:gd name="T1" fmla="*/ 2147483647 h 6"/>
                      <a:gd name="T2" fmla="*/ 2147483647 w 471"/>
                      <a:gd name="T3" fmla="*/ 2147483647 h 6"/>
                      <a:gd name="T4" fmla="*/ 2147483647 w 471"/>
                      <a:gd name="T5" fmla="*/ 2147483647 h 6"/>
                      <a:gd name="T6" fmla="*/ 2147483647 w 471"/>
                      <a:gd name="T7" fmla="*/ 2147483647 h 6"/>
                      <a:gd name="T8" fmla="*/ 2147483647 w 471"/>
                      <a:gd name="T9" fmla="*/ 0 h 6"/>
                      <a:gd name="T10" fmla="*/ 2147483647 w 471"/>
                      <a:gd name="T11" fmla="*/ 0 h 6"/>
                      <a:gd name="T12" fmla="*/ 2147483647 w 471"/>
                      <a:gd name="T13" fmla="*/ 0 h 6"/>
                      <a:gd name="T14" fmla="*/ 0 60000 65536"/>
                      <a:gd name="T15" fmla="*/ 0 60000 65536"/>
                      <a:gd name="T16" fmla="*/ 0 60000 65536"/>
                      <a:gd name="T17" fmla="*/ 0 60000 65536"/>
                      <a:gd name="T18" fmla="*/ 0 60000 65536"/>
                      <a:gd name="T19" fmla="*/ 0 60000 65536"/>
                      <a:gd name="T20" fmla="*/ 0 60000 65536"/>
                      <a:gd name="T21" fmla="*/ 0 w 471"/>
                      <a:gd name="T22" fmla="*/ 0 h 6"/>
                      <a:gd name="T23" fmla="*/ 471 w 47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1" h="6">
                        <a:moveTo>
                          <a:pt x="0" y="6"/>
                        </a:moveTo>
                        <a:lnTo>
                          <a:pt x="285" y="6"/>
                        </a:lnTo>
                        <a:cubicBezTo>
                          <a:pt x="286" y="6"/>
                          <a:pt x="288" y="4"/>
                          <a:pt x="288" y="3"/>
                        </a:cubicBezTo>
                        <a:cubicBezTo>
                          <a:pt x="288" y="3"/>
                          <a:pt x="288" y="3"/>
                          <a:pt x="288" y="3"/>
                        </a:cubicBezTo>
                        <a:cubicBezTo>
                          <a:pt x="288" y="2"/>
                          <a:pt x="289" y="0"/>
                          <a:pt x="290" y="0"/>
                        </a:cubicBezTo>
                        <a:lnTo>
                          <a:pt x="471" y="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58" name="Freeform 12"/>
                  <p:cNvSpPr>
                    <a:spLocks/>
                  </p:cNvSpPr>
                  <p:nvPr/>
                </p:nvSpPr>
                <p:spPr bwMode="auto">
                  <a:xfrm>
                    <a:off x="2158241" y="3180048"/>
                    <a:ext cx="21979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59" name="Freeform 21"/>
                  <p:cNvSpPr>
                    <a:spLocks/>
                  </p:cNvSpPr>
                  <p:nvPr/>
                </p:nvSpPr>
                <p:spPr bwMode="auto">
                  <a:xfrm>
                    <a:off x="5751021" y="2999085"/>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60" name="Freeform 22"/>
                  <p:cNvSpPr>
                    <a:spLocks/>
                  </p:cNvSpPr>
                  <p:nvPr/>
                </p:nvSpPr>
                <p:spPr bwMode="auto">
                  <a:xfrm>
                    <a:off x="5751021" y="2999085"/>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63" name="Freeform 28"/>
                  <p:cNvSpPr>
                    <a:spLocks/>
                  </p:cNvSpPr>
                  <p:nvPr/>
                </p:nvSpPr>
                <p:spPr bwMode="auto">
                  <a:xfrm>
                    <a:off x="2378034" y="2991215"/>
                    <a:ext cx="955259"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0066FF"/>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64" name="Freeform 29"/>
                  <p:cNvSpPr>
                    <a:spLocks/>
                  </p:cNvSpPr>
                  <p:nvPr/>
                </p:nvSpPr>
                <p:spPr bwMode="auto">
                  <a:xfrm>
                    <a:off x="2378034" y="2991215"/>
                    <a:ext cx="955259"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66" name="Freeform 39"/>
                  <p:cNvSpPr>
                    <a:spLocks/>
                  </p:cNvSpPr>
                  <p:nvPr/>
                </p:nvSpPr>
                <p:spPr bwMode="auto">
                  <a:xfrm>
                    <a:off x="7331841" y="3187918"/>
                    <a:ext cx="21134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67" name="Freeform 40"/>
                  <p:cNvSpPr>
                    <a:spLocks/>
                  </p:cNvSpPr>
                  <p:nvPr/>
                </p:nvSpPr>
                <p:spPr bwMode="auto">
                  <a:xfrm>
                    <a:off x="611236" y="2896798"/>
                    <a:ext cx="1462469" cy="731731"/>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68" name="Freeform 41"/>
                  <p:cNvSpPr>
                    <a:spLocks/>
                  </p:cNvSpPr>
                  <p:nvPr/>
                </p:nvSpPr>
                <p:spPr bwMode="auto">
                  <a:xfrm>
                    <a:off x="611236" y="2896798"/>
                    <a:ext cx="1462469" cy="731731"/>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70" name="Freeform 43"/>
                  <p:cNvSpPr>
                    <a:spLocks/>
                  </p:cNvSpPr>
                  <p:nvPr/>
                </p:nvSpPr>
                <p:spPr bwMode="auto">
                  <a:xfrm>
                    <a:off x="7543183" y="2849590"/>
                    <a:ext cx="1115875" cy="87335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71" name="Freeform 44"/>
                  <p:cNvSpPr>
                    <a:spLocks/>
                  </p:cNvSpPr>
                  <p:nvPr/>
                </p:nvSpPr>
                <p:spPr bwMode="auto">
                  <a:xfrm>
                    <a:off x="7543183" y="2849590"/>
                    <a:ext cx="1115875" cy="87335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74" name="Freeform 47"/>
                  <p:cNvSpPr>
                    <a:spLocks/>
                  </p:cNvSpPr>
                  <p:nvPr/>
                </p:nvSpPr>
                <p:spPr bwMode="auto">
                  <a:xfrm>
                    <a:off x="7543183" y="4187158"/>
                    <a:ext cx="1115875" cy="88122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75" name="Freeform 48"/>
                  <p:cNvSpPr>
                    <a:spLocks/>
                  </p:cNvSpPr>
                  <p:nvPr/>
                </p:nvSpPr>
                <p:spPr bwMode="auto">
                  <a:xfrm>
                    <a:off x="7543183" y="4187158"/>
                    <a:ext cx="1115875" cy="88122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77" name="Freeform 51"/>
                  <p:cNvSpPr>
                    <a:spLocks/>
                  </p:cNvSpPr>
                  <p:nvPr/>
                </p:nvSpPr>
                <p:spPr bwMode="auto">
                  <a:xfrm>
                    <a:off x="7331841" y="4533352"/>
                    <a:ext cx="211343" cy="188833"/>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78" name="Freeform 52"/>
                  <p:cNvSpPr>
                    <a:spLocks/>
                  </p:cNvSpPr>
                  <p:nvPr/>
                </p:nvSpPr>
                <p:spPr bwMode="auto">
                  <a:xfrm>
                    <a:off x="6224423" y="3565584"/>
                    <a:ext cx="1132782" cy="1062184"/>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79" name="Freeform 53"/>
                  <p:cNvSpPr>
                    <a:spLocks/>
                  </p:cNvSpPr>
                  <p:nvPr/>
                </p:nvSpPr>
                <p:spPr bwMode="auto">
                  <a:xfrm>
                    <a:off x="7331841" y="4533352"/>
                    <a:ext cx="21134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80" name="Freeform 61"/>
                  <p:cNvSpPr>
                    <a:spLocks/>
                  </p:cNvSpPr>
                  <p:nvPr/>
                </p:nvSpPr>
                <p:spPr bwMode="auto">
                  <a:xfrm>
                    <a:off x="1067730" y="2684363"/>
                    <a:ext cx="659380" cy="291115"/>
                  </a:xfrm>
                  <a:custGeom>
                    <a:avLst/>
                    <a:gdLst>
                      <a:gd name="T0" fmla="*/ 2147483647 w 1601"/>
                      <a:gd name="T1" fmla="*/ 2147483647 h 789"/>
                      <a:gd name="T2" fmla="*/ 0 w 1601"/>
                      <a:gd name="T3" fmla="*/ 2147483647 h 789"/>
                      <a:gd name="T4" fmla="*/ 0 w 1601"/>
                      <a:gd name="T5" fmla="*/ 2147483647 h 789"/>
                      <a:gd name="T6" fmla="*/ 0 w 1601"/>
                      <a:gd name="T7" fmla="*/ 2147483647 h 789"/>
                      <a:gd name="T8" fmla="*/ 2147483647 w 1601"/>
                      <a:gd name="T9" fmla="*/ 0 h 789"/>
                      <a:gd name="T10" fmla="*/ 2147483647 w 1601"/>
                      <a:gd name="T11" fmla="*/ 0 h 789"/>
                      <a:gd name="T12" fmla="*/ 2147483647 w 1601"/>
                      <a:gd name="T13" fmla="*/ 0 h 789"/>
                      <a:gd name="T14" fmla="*/ 2147483647 w 1601"/>
                      <a:gd name="T15" fmla="*/ 2147483647 h 789"/>
                      <a:gd name="T16" fmla="*/ 2147483647 w 1601"/>
                      <a:gd name="T17" fmla="*/ 2147483647 h 789"/>
                      <a:gd name="T18" fmla="*/ 2147483647 w 1601"/>
                      <a:gd name="T19" fmla="*/ 2147483647 h 789"/>
                      <a:gd name="T20" fmla="*/ 2147483647 w 1601"/>
                      <a:gd name="T21" fmla="*/ 2147483647 h 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1"/>
                      <a:gd name="T34" fmla="*/ 0 h 789"/>
                      <a:gd name="T35" fmla="*/ 1601 w 1601"/>
                      <a:gd name="T36" fmla="*/ 789 h 7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1" h="789">
                        <a:moveTo>
                          <a:pt x="302" y="789"/>
                        </a:moveTo>
                        <a:cubicBezTo>
                          <a:pt x="135" y="789"/>
                          <a:pt x="0" y="654"/>
                          <a:pt x="0" y="487"/>
                        </a:cubicBezTo>
                        <a:lnTo>
                          <a:pt x="0" y="303"/>
                        </a:lnTo>
                        <a:cubicBezTo>
                          <a:pt x="0" y="136"/>
                          <a:pt x="135" y="0"/>
                          <a:pt x="302" y="0"/>
                        </a:cubicBezTo>
                        <a:lnTo>
                          <a:pt x="1299" y="0"/>
                        </a:lnTo>
                        <a:cubicBezTo>
                          <a:pt x="1466" y="0"/>
                          <a:pt x="1601" y="136"/>
                          <a:pt x="1601" y="303"/>
                        </a:cubicBezTo>
                        <a:lnTo>
                          <a:pt x="1601" y="487"/>
                        </a:lnTo>
                        <a:cubicBezTo>
                          <a:pt x="1601" y="654"/>
                          <a:pt x="1466" y="789"/>
                          <a:pt x="1299" y="789"/>
                        </a:cubicBezTo>
                        <a:lnTo>
                          <a:pt x="302" y="789"/>
                        </a:ln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81" name="Freeform 62"/>
                  <p:cNvSpPr>
                    <a:spLocks/>
                  </p:cNvSpPr>
                  <p:nvPr/>
                </p:nvSpPr>
                <p:spPr bwMode="auto">
                  <a:xfrm>
                    <a:off x="1067730" y="2684363"/>
                    <a:ext cx="659380" cy="291115"/>
                  </a:xfrm>
                  <a:custGeom>
                    <a:avLst/>
                    <a:gdLst>
                      <a:gd name="T0" fmla="*/ 2147483647 w 1601"/>
                      <a:gd name="T1" fmla="*/ 2147483647 h 789"/>
                      <a:gd name="T2" fmla="*/ 0 w 1601"/>
                      <a:gd name="T3" fmla="*/ 2147483647 h 789"/>
                      <a:gd name="T4" fmla="*/ 0 w 1601"/>
                      <a:gd name="T5" fmla="*/ 2147483647 h 789"/>
                      <a:gd name="T6" fmla="*/ 0 w 1601"/>
                      <a:gd name="T7" fmla="*/ 2147483647 h 789"/>
                      <a:gd name="T8" fmla="*/ 2147483647 w 1601"/>
                      <a:gd name="T9" fmla="*/ 0 h 789"/>
                      <a:gd name="T10" fmla="*/ 2147483647 w 1601"/>
                      <a:gd name="T11" fmla="*/ 0 h 789"/>
                      <a:gd name="T12" fmla="*/ 2147483647 w 1601"/>
                      <a:gd name="T13" fmla="*/ 0 h 789"/>
                      <a:gd name="T14" fmla="*/ 2147483647 w 1601"/>
                      <a:gd name="T15" fmla="*/ 2147483647 h 789"/>
                      <a:gd name="T16" fmla="*/ 2147483647 w 1601"/>
                      <a:gd name="T17" fmla="*/ 2147483647 h 789"/>
                      <a:gd name="T18" fmla="*/ 2147483647 w 1601"/>
                      <a:gd name="T19" fmla="*/ 2147483647 h 789"/>
                      <a:gd name="T20" fmla="*/ 2147483647 w 1601"/>
                      <a:gd name="T21" fmla="*/ 2147483647 h 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1"/>
                      <a:gd name="T34" fmla="*/ 0 h 789"/>
                      <a:gd name="T35" fmla="*/ 1601 w 1601"/>
                      <a:gd name="T36" fmla="*/ 789 h 7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1" h="789">
                        <a:moveTo>
                          <a:pt x="302" y="789"/>
                        </a:moveTo>
                        <a:cubicBezTo>
                          <a:pt x="135" y="789"/>
                          <a:pt x="0" y="654"/>
                          <a:pt x="0" y="487"/>
                        </a:cubicBezTo>
                        <a:lnTo>
                          <a:pt x="0" y="303"/>
                        </a:lnTo>
                        <a:cubicBezTo>
                          <a:pt x="0" y="136"/>
                          <a:pt x="135" y="0"/>
                          <a:pt x="302" y="0"/>
                        </a:cubicBezTo>
                        <a:lnTo>
                          <a:pt x="1299" y="0"/>
                        </a:lnTo>
                        <a:cubicBezTo>
                          <a:pt x="1466" y="0"/>
                          <a:pt x="1601" y="136"/>
                          <a:pt x="1601" y="303"/>
                        </a:cubicBezTo>
                        <a:lnTo>
                          <a:pt x="1601" y="487"/>
                        </a:lnTo>
                        <a:cubicBezTo>
                          <a:pt x="1601" y="654"/>
                          <a:pt x="1466" y="789"/>
                          <a:pt x="1299" y="789"/>
                        </a:cubicBezTo>
                        <a:lnTo>
                          <a:pt x="302" y="789"/>
                        </a:ln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83" name="Freeform 64"/>
                  <p:cNvSpPr>
                    <a:spLocks/>
                  </p:cNvSpPr>
                  <p:nvPr/>
                </p:nvSpPr>
                <p:spPr bwMode="auto">
                  <a:xfrm>
                    <a:off x="298450" y="2684363"/>
                    <a:ext cx="667837"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84" name="Freeform 65"/>
                  <p:cNvSpPr>
                    <a:spLocks/>
                  </p:cNvSpPr>
                  <p:nvPr/>
                </p:nvSpPr>
                <p:spPr bwMode="auto">
                  <a:xfrm>
                    <a:off x="298450" y="2684363"/>
                    <a:ext cx="667837"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86" name="Freeform 69"/>
                  <p:cNvSpPr>
                    <a:spLocks/>
                  </p:cNvSpPr>
                  <p:nvPr/>
                </p:nvSpPr>
                <p:spPr bwMode="auto">
                  <a:xfrm>
                    <a:off x="5767929" y="3022687"/>
                    <a:ext cx="126801" cy="10228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87" name="Freeform 70"/>
                  <p:cNvSpPr>
                    <a:spLocks/>
                  </p:cNvSpPr>
                  <p:nvPr/>
                </p:nvSpPr>
                <p:spPr bwMode="auto">
                  <a:xfrm>
                    <a:off x="5767929" y="3022687"/>
                    <a:ext cx="126801" cy="10228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93" name="AutoShape 3"/>
                  <p:cNvSpPr>
                    <a:spLocks noChangeAspect="1" noChangeArrowheads="1" noTextEdit="1"/>
                  </p:cNvSpPr>
                  <p:nvPr/>
                </p:nvSpPr>
                <p:spPr bwMode="auto">
                  <a:xfrm>
                    <a:off x="687315" y="2361771"/>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294" name="AutoShape 3"/>
                  <p:cNvSpPr>
                    <a:spLocks noChangeAspect="1" noChangeArrowheads="1" noTextEdit="1"/>
                  </p:cNvSpPr>
                  <p:nvPr/>
                </p:nvSpPr>
                <p:spPr bwMode="auto">
                  <a:xfrm>
                    <a:off x="839480" y="2511266"/>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295" name="Line 9"/>
                  <p:cNvSpPr>
                    <a:spLocks noChangeShapeType="1"/>
                  </p:cNvSpPr>
                  <p:nvPr/>
                </p:nvSpPr>
                <p:spPr bwMode="auto">
                  <a:xfrm>
                    <a:off x="5235349" y="3290200"/>
                    <a:ext cx="295878"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296" name="Freeform 28"/>
                  <p:cNvSpPr>
                    <a:spLocks/>
                  </p:cNvSpPr>
                  <p:nvPr/>
                </p:nvSpPr>
                <p:spPr bwMode="auto">
                  <a:xfrm>
                    <a:off x="4280096" y="3006951"/>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0066FF"/>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97" name="Freeform 29"/>
                  <p:cNvSpPr>
                    <a:spLocks/>
                  </p:cNvSpPr>
                  <p:nvPr/>
                </p:nvSpPr>
                <p:spPr bwMode="auto">
                  <a:xfrm>
                    <a:off x="4280096" y="3006951"/>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00" name="Freeform 12"/>
                  <p:cNvSpPr>
                    <a:spLocks/>
                  </p:cNvSpPr>
                  <p:nvPr/>
                </p:nvSpPr>
                <p:spPr bwMode="auto">
                  <a:xfrm>
                    <a:off x="4111024" y="3203654"/>
                    <a:ext cx="21979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01" name="Freeform 7"/>
                  <p:cNvSpPr>
                    <a:spLocks/>
                  </p:cNvSpPr>
                  <p:nvPr/>
                </p:nvSpPr>
                <p:spPr bwMode="auto">
                  <a:xfrm>
                    <a:off x="3654530" y="3274464"/>
                    <a:ext cx="650924" cy="7871"/>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302" name="AutoShape 3"/>
                  <p:cNvSpPr>
                    <a:spLocks noChangeAspect="1" noChangeArrowheads="1" noTextEdit="1"/>
                  </p:cNvSpPr>
                  <p:nvPr/>
                </p:nvSpPr>
                <p:spPr bwMode="auto">
                  <a:xfrm>
                    <a:off x="991645" y="2668627"/>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303" name="AutoShape 3"/>
                  <p:cNvSpPr>
                    <a:spLocks noChangeAspect="1" noChangeArrowheads="1" noTextEdit="1"/>
                  </p:cNvSpPr>
                  <p:nvPr/>
                </p:nvSpPr>
                <p:spPr bwMode="auto">
                  <a:xfrm>
                    <a:off x="1143809" y="2818118"/>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304" name="Freeform 64"/>
                  <p:cNvSpPr>
                    <a:spLocks/>
                  </p:cNvSpPr>
                  <p:nvPr/>
                </p:nvSpPr>
                <p:spPr bwMode="auto">
                  <a:xfrm>
                    <a:off x="3400922" y="3124974"/>
                    <a:ext cx="667831"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05" name="Freeform 65"/>
                  <p:cNvSpPr>
                    <a:spLocks/>
                  </p:cNvSpPr>
                  <p:nvPr/>
                </p:nvSpPr>
                <p:spPr bwMode="auto">
                  <a:xfrm>
                    <a:off x="3400922" y="3124974"/>
                    <a:ext cx="667831"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grpSp>
            <p:sp>
              <p:nvSpPr>
                <p:cNvPr id="309" name="Freeform 55"/>
                <p:cNvSpPr>
                  <a:spLocks/>
                </p:cNvSpPr>
                <p:nvPr/>
              </p:nvSpPr>
              <p:spPr bwMode="auto">
                <a:xfrm>
                  <a:off x="3958859" y="5162796"/>
                  <a:ext cx="1470926" cy="747467"/>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10" name="Freeform 56"/>
                <p:cNvSpPr>
                  <a:spLocks/>
                </p:cNvSpPr>
                <p:nvPr/>
              </p:nvSpPr>
              <p:spPr bwMode="auto">
                <a:xfrm>
                  <a:off x="3958859" y="5178532"/>
                  <a:ext cx="1470926" cy="731731"/>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16" name="Line 2"/>
                <p:cNvSpPr>
                  <a:spLocks noChangeShapeType="1"/>
                </p:cNvSpPr>
                <p:nvPr/>
              </p:nvSpPr>
              <p:spPr bwMode="auto">
                <a:xfrm flipH="1">
                  <a:off x="4728134" y="3809492"/>
                  <a:ext cx="16907" cy="22817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317" name="Freeform 76"/>
                <p:cNvSpPr>
                  <a:spLocks/>
                </p:cNvSpPr>
                <p:nvPr/>
              </p:nvSpPr>
              <p:spPr bwMode="auto">
                <a:xfrm flipV="1">
                  <a:off x="4635147" y="3581321"/>
                  <a:ext cx="211337" cy="228171"/>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grpSp>
    </p:spTree>
    <p:custDataLst>
      <p:tags r:id="rId1"/>
    </p:custDataLst>
    <p:extLst>
      <p:ext uri="{BB962C8B-B14F-4D97-AF65-F5344CB8AC3E}">
        <p14:creationId xmlns:p14="http://schemas.microsoft.com/office/powerpoint/2010/main" val="2064021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dissolve">
                                      <p:cBhvr>
                                        <p:cTn id="7" dur="500"/>
                                        <p:tgtEl>
                                          <p:spTgt spid="3">
                                            <p:txEl>
                                              <p:pRg st="10" end="1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4"/>
          <p:cNvGraphicFramePr>
            <a:graphicFrameLocks noGrp="1" noChangeAspect="1"/>
          </p:cNvGraphicFramePr>
          <p:nvPr>
            <p:ph idx="1"/>
            <p:extLst>
              <p:ext uri="{D42A27DB-BD31-4B8C-83A1-F6EECF244321}">
                <p14:modId xmlns:p14="http://schemas.microsoft.com/office/powerpoint/2010/main" val="2594294701"/>
              </p:ext>
            </p:extLst>
          </p:nvPr>
        </p:nvGraphicFramePr>
        <p:xfrm>
          <a:off x="1295400" y="2414587"/>
          <a:ext cx="5240337" cy="2157413"/>
        </p:xfrm>
        <a:graphic>
          <a:graphicData uri="http://schemas.openxmlformats.org/presentationml/2006/ole">
            <mc:AlternateContent xmlns:mc="http://schemas.openxmlformats.org/markup-compatibility/2006">
              <mc:Choice xmlns:v="urn:schemas-microsoft-com:vml" Requires="v">
                <p:oleObj spid="_x0000_s145453" name="Visio" r:id="rId4" imgW="5240731" imgH="2157374" progId="">
                  <p:embed/>
                </p:oleObj>
              </mc:Choice>
              <mc:Fallback>
                <p:oleObj name="Visio" r:id="rId4" imgW="5240731" imgH="2157374" progId="">
                  <p:embed/>
                  <p:pic>
                    <p:nvPicPr>
                      <p:cNvPr id="0" name="Picture 2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414587"/>
                        <a:ext cx="5240337" cy="21574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56323" name="Picture 2" descr="collag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827713"/>
            <a:ext cx="9144000" cy="1030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6324" name="Group 4"/>
          <p:cNvGrpSpPr>
            <a:grpSpLocks/>
          </p:cNvGrpSpPr>
          <p:nvPr/>
        </p:nvGrpSpPr>
        <p:grpSpPr bwMode="auto">
          <a:xfrm>
            <a:off x="6534149" y="1524001"/>
            <a:ext cx="2228851" cy="3657600"/>
            <a:chOff x="7155859" y="2029687"/>
            <a:chExt cx="1891304" cy="3224938"/>
          </a:xfrm>
        </p:grpSpPr>
        <p:sp>
          <p:nvSpPr>
            <p:cNvPr id="6" name="Freeform 86"/>
            <p:cNvSpPr>
              <a:spLocks/>
            </p:cNvSpPr>
            <p:nvPr/>
          </p:nvSpPr>
          <p:spPr bwMode="auto">
            <a:xfrm>
              <a:off x="7588967" y="2071678"/>
              <a:ext cx="1458196" cy="3182947"/>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CC9966"/>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7" name="Freeform 87"/>
            <p:cNvSpPr>
              <a:spLocks/>
            </p:cNvSpPr>
            <p:nvPr/>
          </p:nvSpPr>
          <p:spPr bwMode="auto">
            <a:xfrm>
              <a:off x="7586790" y="2071678"/>
              <a:ext cx="1458196" cy="3182947"/>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8" name="Rectangle 88"/>
            <p:cNvSpPr>
              <a:spLocks noChangeArrowheads="1"/>
            </p:cNvSpPr>
            <p:nvPr/>
          </p:nvSpPr>
          <p:spPr bwMode="auto">
            <a:xfrm>
              <a:off x="7689304" y="2029687"/>
              <a:ext cx="1163879" cy="488465"/>
            </a:xfrm>
            <a:prstGeom prst="rect">
              <a:avLst/>
            </a:prstGeom>
            <a:noFill/>
            <a:ln w="9525">
              <a:noFill/>
              <a:miter lim="800000"/>
              <a:headEnd/>
              <a:tailEnd/>
            </a:ln>
          </p:spPr>
          <p:txBody>
            <a:bodyPr wrap="square" lIns="0" tIns="0" rIns="0" bIns="0">
              <a:spAutoFit/>
            </a:bodyPr>
            <a:lstStyle/>
            <a:p>
              <a:pPr algn="ctr" defTabSz="912813">
                <a:defRPr/>
              </a:pPr>
              <a:r>
                <a:rPr lang="en-US" b="1" dirty="0" smtClean="0">
                  <a:solidFill>
                    <a:srgbClr val="000000"/>
                  </a:solidFill>
                  <a:latin typeface="+mj-lt"/>
                </a:rPr>
                <a:t>Human </a:t>
              </a:r>
            </a:p>
            <a:p>
              <a:pPr algn="ctr" defTabSz="912813">
                <a:defRPr/>
              </a:pPr>
              <a:r>
                <a:rPr lang="en-US" b="1" dirty="0" smtClean="0">
                  <a:solidFill>
                    <a:srgbClr val="000000"/>
                  </a:solidFill>
                  <a:latin typeface="+mj-lt"/>
                </a:rPr>
                <a:t>Wellbeing</a:t>
              </a:r>
              <a:endParaRPr lang="en-US" sz="1200" b="1" dirty="0">
                <a:latin typeface="+mj-lt"/>
                <a:ea typeface="+mn-ea"/>
                <a:cs typeface="+mn-cs"/>
              </a:endParaRPr>
            </a:p>
          </p:txBody>
        </p:sp>
        <p:grpSp>
          <p:nvGrpSpPr>
            <p:cNvPr id="56328" name="Group 89"/>
            <p:cNvGrpSpPr>
              <a:grpSpLocks/>
            </p:cNvGrpSpPr>
            <p:nvPr/>
          </p:nvGrpSpPr>
          <p:grpSpPr bwMode="auto">
            <a:xfrm>
              <a:off x="7848600" y="2566990"/>
              <a:ext cx="896938" cy="481013"/>
              <a:chOff x="4848" y="1809"/>
              <a:chExt cx="565" cy="303"/>
            </a:xfrm>
          </p:grpSpPr>
          <p:sp>
            <p:nvSpPr>
              <p:cNvPr id="22" name="Freeform 90"/>
              <p:cNvSpPr>
                <a:spLocks/>
              </p:cNvSpPr>
              <p:nvPr/>
            </p:nvSpPr>
            <p:spPr bwMode="auto">
              <a:xfrm>
                <a:off x="4848" y="1824"/>
                <a:ext cx="565" cy="288"/>
              </a:xfrm>
              <a:custGeom>
                <a:avLst/>
                <a:gdLst>
                  <a:gd name="T0" fmla="*/ 0 w 2688"/>
                  <a:gd name="T1" fmla="*/ 0 h 2389"/>
                  <a:gd name="T2" fmla="*/ 0 w 2688"/>
                  <a:gd name="T3" fmla="*/ 0 h 2389"/>
                  <a:gd name="T4" fmla="*/ 0 w 2688"/>
                  <a:gd name="T5" fmla="*/ 0 h 2389"/>
                  <a:gd name="T6" fmla="*/ 0 w 2688"/>
                  <a:gd name="T7" fmla="*/ 0 h 2389"/>
                  <a:gd name="T8" fmla="*/ 0 w 2688"/>
                  <a:gd name="T9" fmla="*/ 0 h 2389"/>
                  <a:gd name="T10" fmla="*/ 0 w 2688"/>
                  <a:gd name="T11" fmla="*/ 0 h 2389"/>
                  <a:gd name="T12" fmla="*/ 0 w 2688"/>
                  <a:gd name="T13" fmla="*/ 0 h 2389"/>
                  <a:gd name="T14" fmla="*/ 0 w 2688"/>
                  <a:gd name="T15" fmla="*/ 0 h 2389"/>
                  <a:gd name="T16" fmla="*/ 0 w 2688"/>
                  <a:gd name="T17" fmla="*/ 0 h 2389"/>
                  <a:gd name="T18" fmla="*/ 0 w 2688"/>
                  <a:gd name="T19" fmla="*/ 0 h 2389"/>
                  <a:gd name="T20" fmla="*/ 0 w 2688"/>
                  <a:gd name="T21" fmla="*/ 0 h 2389"/>
                  <a:gd name="T22" fmla="*/ 0 w 2688"/>
                  <a:gd name="T23" fmla="*/ 0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FFCC99"/>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3" name="Rectangle 91"/>
              <p:cNvSpPr>
                <a:spLocks noChangeArrowheads="1"/>
              </p:cNvSpPr>
              <p:nvPr/>
            </p:nvSpPr>
            <p:spPr bwMode="auto">
              <a:xfrm>
                <a:off x="4911" y="1809"/>
                <a:ext cx="432" cy="274"/>
              </a:xfrm>
              <a:prstGeom prst="rect">
                <a:avLst/>
              </a:prstGeom>
              <a:noFill/>
              <a:ln w="9525">
                <a:noFill/>
                <a:miter lim="800000"/>
                <a:headEnd/>
                <a:tailEnd/>
              </a:ln>
            </p:spPr>
            <p:txBody>
              <a:bodyPr wrap="none" lIns="0" tIns="0" rIns="0" bIns="0">
                <a:spAutoFit/>
              </a:bodyPr>
              <a:lstStyle/>
              <a:p>
                <a:pPr algn="ctr" defTabSz="912813">
                  <a:defRPr/>
                </a:pPr>
                <a:r>
                  <a:rPr lang="en-US" sz="1600" dirty="0" smtClean="0">
                    <a:solidFill>
                      <a:srgbClr val="000000"/>
                    </a:solidFill>
                    <a:latin typeface="+mj-lt"/>
                  </a:rPr>
                  <a:t>Necessary </a:t>
                </a:r>
              </a:p>
              <a:p>
                <a:pPr algn="ctr" defTabSz="912813">
                  <a:defRPr/>
                </a:pPr>
                <a:r>
                  <a:rPr lang="en-US" sz="1600" dirty="0" smtClean="0">
                    <a:solidFill>
                      <a:srgbClr val="000000"/>
                    </a:solidFill>
                    <a:latin typeface="+mj-lt"/>
                  </a:rPr>
                  <a:t>Material</a:t>
                </a:r>
                <a:endParaRPr lang="en-US" sz="1600" dirty="0">
                  <a:solidFill>
                    <a:srgbClr val="000000"/>
                  </a:solidFill>
                  <a:latin typeface="+mj-lt"/>
                </a:endParaRPr>
              </a:p>
            </p:txBody>
          </p:sp>
        </p:grpSp>
        <p:sp>
          <p:nvSpPr>
            <p:cNvPr id="10" name="Freeform 92"/>
            <p:cNvSpPr>
              <a:spLocks/>
            </p:cNvSpPr>
            <p:nvPr/>
          </p:nvSpPr>
          <p:spPr bwMode="auto">
            <a:xfrm>
              <a:off x="7847959" y="3657567"/>
              <a:ext cx="896682" cy="457898"/>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FFCC99"/>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 name="Freeform 93"/>
            <p:cNvSpPr>
              <a:spLocks/>
            </p:cNvSpPr>
            <p:nvPr/>
          </p:nvSpPr>
          <p:spPr bwMode="auto">
            <a:xfrm>
              <a:off x="7847959" y="4191782"/>
              <a:ext cx="896682" cy="4560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FFCC99"/>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2" name="Rectangle 94"/>
            <p:cNvSpPr>
              <a:spLocks noChangeArrowheads="1"/>
            </p:cNvSpPr>
            <p:nvPr/>
          </p:nvSpPr>
          <p:spPr bwMode="auto">
            <a:xfrm>
              <a:off x="7926185" y="4202846"/>
              <a:ext cx="733019" cy="379917"/>
            </a:xfrm>
            <a:prstGeom prst="rect">
              <a:avLst/>
            </a:prstGeom>
            <a:noFill/>
            <a:ln w="9525">
              <a:noFill/>
              <a:miter lim="800000"/>
              <a:headEnd/>
              <a:tailEnd/>
            </a:ln>
          </p:spPr>
          <p:txBody>
            <a:bodyPr wrap="none" lIns="0" tIns="0" rIns="0" bIns="0">
              <a:spAutoFit/>
            </a:bodyPr>
            <a:lstStyle/>
            <a:p>
              <a:pPr algn="ctr" defTabSz="912813">
                <a:defRPr/>
              </a:pPr>
              <a:r>
                <a:rPr lang="en-US" sz="1400" dirty="0" smtClean="0">
                  <a:solidFill>
                    <a:srgbClr val="000000"/>
                  </a:solidFill>
                  <a:latin typeface="+mj-lt"/>
                </a:rPr>
                <a:t>Good Social </a:t>
              </a:r>
            </a:p>
            <a:p>
              <a:pPr algn="ctr" defTabSz="912813">
                <a:defRPr/>
              </a:pPr>
              <a:r>
                <a:rPr lang="en-US" sz="1400" dirty="0" smtClean="0">
                  <a:solidFill>
                    <a:srgbClr val="000000"/>
                  </a:solidFill>
                  <a:latin typeface="+mj-lt"/>
                  <a:ea typeface="+mn-ea"/>
                  <a:cs typeface="+mn-cs"/>
                </a:rPr>
                <a:t>Relations</a:t>
              </a:r>
              <a:endParaRPr lang="en-US" sz="1200" dirty="0">
                <a:latin typeface="+mj-lt"/>
                <a:ea typeface="+mn-ea"/>
                <a:cs typeface="+mn-cs"/>
              </a:endParaRPr>
            </a:p>
          </p:txBody>
        </p:sp>
        <p:sp>
          <p:nvSpPr>
            <p:cNvPr id="13" name="Rectangle 95"/>
            <p:cNvSpPr>
              <a:spLocks noChangeArrowheads="1"/>
            </p:cNvSpPr>
            <p:nvPr/>
          </p:nvSpPr>
          <p:spPr bwMode="auto">
            <a:xfrm>
              <a:off x="7619437" y="3733884"/>
              <a:ext cx="1371140" cy="217095"/>
            </a:xfrm>
            <a:prstGeom prst="rect">
              <a:avLst/>
            </a:prstGeom>
            <a:noFill/>
            <a:ln w="9525">
              <a:noFill/>
              <a:miter lim="800000"/>
              <a:headEnd/>
              <a:tailEnd/>
            </a:ln>
          </p:spPr>
          <p:txBody>
            <a:bodyPr lIns="0" tIns="0" rIns="0" bIns="0">
              <a:spAutoFit/>
            </a:bodyPr>
            <a:lstStyle/>
            <a:p>
              <a:pPr algn="ctr" defTabSz="912813">
                <a:defRPr/>
              </a:pPr>
              <a:r>
                <a:rPr lang="en-US" sz="1600" dirty="0" smtClean="0">
                  <a:solidFill>
                    <a:srgbClr val="000000"/>
                  </a:solidFill>
                  <a:latin typeface="+mj-lt"/>
                  <a:ea typeface="+mn-ea"/>
                  <a:cs typeface="+mn-cs"/>
                </a:rPr>
                <a:t>Security</a:t>
              </a:r>
              <a:endParaRPr lang="en-US" sz="1400" dirty="0">
                <a:latin typeface="+mj-lt"/>
                <a:ea typeface="+mn-ea"/>
                <a:cs typeface="+mn-cs"/>
              </a:endParaRPr>
            </a:p>
          </p:txBody>
        </p:sp>
        <p:grpSp>
          <p:nvGrpSpPr>
            <p:cNvPr id="56333" name="Group 96"/>
            <p:cNvGrpSpPr>
              <a:grpSpLocks/>
            </p:cNvGrpSpPr>
            <p:nvPr/>
          </p:nvGrpSpPr>
          <p:grpSpPr bwMode="auto">
            <a:xfrm>
              <a:off x="7848600" y="4716466"/>
              <a:ext cx="896938" cy="465138"/>
              <a:chOff x="4848" y="1819"/>
              <a:chExt cx="565" cy="293"/>
            </a:xfrm>
          </p:grpSpPr>
          <p:sp>
            <p:nvSpPr>
              <p:cNvPr id="20" name="Freeform 97"/>
              <p:cNvSpPr>
                <a:spLocks/>
              </p:cNvSpPr>
              <p:nvPr/>
            </p:nvSpPr>
            <p:spPr bwMode="auto">
              <a:xfrm>
                <a:off x="4848" y="1824"/>
                <a:ext cx="565" cy="288"/>
              </a:xfrm>
              <a:custGeom>
                <a:avLst/>
                <a:gdLst>
                  <a:gd name="T0" fmla="*/ 0 w 2688"/>
                  <a:gd name="T1" fmla="*/ 0 h 2389"/>
                  <a:gd name="T2" fmla="*/ 0 w 2688"/>
                  <a:gd name="T3" fmla="*/ 0 h 2389"/>
                  <a:gd name="T4" fmla="*/ 0 w 2688"/>
                  <a:gd name="T5" fmla="*/ 0 h 2389"/>
                  <a:gd name="T6" fmla="*/ 0 w 2688"/>
                  <a:gd name="T7" fmla="*/ 0 h 2389"/>
                  <a:gd name="T8" fmla="*/ 0 w 2688"/>
                  <a:gd name="T9" fmla="*/ 0 h 2389"/>
                  <a:gd name="T10" fmla="*/ 0 w 2688"/>
                  <a:gd name="T11" fmla="*/ 0 h 2389"/>
                  <a:gd name="T12" fmla="*/ 0 w 2688"/>
                  <a:gd name="T13" fmla="*/ 0 h 2389"/>
                  <a:gd name="T14" fmla="*/ 0 w 2688"/>
                  <a:gd name="T15" fmla="*/ 0 h 2389"/>
                  <a:gd name="T16" fmla="*/ 0 w 2688"/>
                  <a:gd name="T17" fmla="*/ 0 h 2389"/>
                  <a:gd name="T18" fmla="*/ 0 w 2688"/>
                  <a:gd name="T19" fmla="*/ 0 h 2389"/>
                  <a:gd name="T20" fmla="*/ 0 w 2688"/>
                  <a:gd name="T21" fmla="*/ 0 h 2389"/>
                  <a:gd name="T22" fmla="*/ 0 w 2688"/>
                  <a:gd name="T23" fmla="*/ 0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FFCC99"/>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1" name="Rectangle 98"/>
              <p:cNvSpPr>
                <a:spLocks noChangeArrowheads="1"/>
              </p:cNvSpPr>
              <p:nvPr/>
            </p:nvSpPr>
            <p:spPr bwMode="auto">
              <a:xfrm>
                <a:off x="4870" y="1819"/>
                <a:ext cx="494" cy="274"/>
              </a:xfrm>
              <a:prstGeom prst="rect">
                <a:avLst/>
              </a:prstGeom>
              <a:noFill/>
              <a:ln w="9525">
                <a:noFill/>
                <a:miter lim="800000"/>
                <a:headEnd/>
                <a:tailEnd/>
              </a:ln>
            </p:spPr>
            <p:txBody>
              <a:bodyPr wrap="none" lIns="0" tIns="0" rIns="0" bIns="0">
                <a:spAutoFit/>
              </a:bodyPr>
              <a:lstStyle/>
              <a:p>
                <a:pPr algn="ctr" defTabSz="912813">
                  <a:defRPr/>
                </a:pPr>
                <a:r>
                  <a:rPr lang="en-US" sz="1600" dirty="0" smtClean="0">
                    <a:solidFill>
                      <a:srgbClr val="000000"/>
                    </a:solidFill>
                    <a:latin typeface="+mj-lt"/>
                    <a:ea typeface="+mn-ea"/>
                    <a:cs typeface="+mn-cs"/>
                  </a:rPr>
                  <a:t>Freedom &amp; </a:t>
                </a:r>
              </a:p>
              <a:p>
                <a:pPr algn="ctr" defTabSz="912813">
                  <a:defRPr/>
                </a:pPr>
                <a:r>
                  <a:rPr lang="en-US" sz="1600" dirty="0" smtClean="0">
                    <a:solidFill>
                      <a:srgbClr val="000000"/>
                    </a:solidFill>
                    <a:latin typeface="+mj-lt"/>
                  </a:rPr>
                  <a:t>Choice</a:t>
                </a:r>
                <a:endParaRPr lang="en-US" sz="1400" dirty="0">
                  <a:latin typeface="+mj-lt"/>
                  <a:ea typeface="+mn-ea"/>
                  <a:cs typeface="+mn-cs"/>
                </a:endParaRPr>
              </a:p>
            </p:txBody>
          </p:sp>
        </p:grpSp>
        <p:grpSp>
          <p:nvGrpSpPr>
            <p:cNvPr id="56334" name="Group 99"/>
            <p:cNvGrpSpPr>
              <a:grpSpLocks/>
            </p:cNvGrpSpPr>
            <p:nvPr/>
          </p:nvGrpSpPr>
          <p:grpSpPr bwMode="auto">
            <a:xfrm>
              <a:off x="7848600" y="3117850"/>
              <a:ext cx="896938" cy="457200"/>
              <a:chOff x="4848" y="1820"/>
              <a:chExt cx="565" cy="288"/>
            </a:xfrm>
          </p:grpSpPr>
          <p:sp>
            <p:nvSpPr>
              <p:cNvPr id="18" name="Freeform 100"/>
              <p:cNvSpPr>
                <a:spLocks/>
              </p:cNvSpPr>
              <p:nvPr/>
            </p:nvSpPr>
            <p:spPr bwMode="auto">
              <a:xfrm>
                <a:off x="4848" y="1820"/>
                <a:ext cx="565" cy="288"/>
              </a:xfrm>
              <a:custGeom>
                <a:avLst/>
                <a:gdLst>
                  <a:gd name="T0" fmla="*/ 0 w 2688"/>
                  <a:gd name="T1" fmla="*/ 0 h 2389"/>
                  <a:gd name="T2" fmla="*/ 0 w 2688"/>
                  <a:gd name="T3" fmla="*/ 0 h 2389"/>
                  <a:gd name="T4" fmla="*/ 0 w 2688"/>
                  <a:gd name="T5" fmla="*/ 0 h 2389"/>
                  <a:gd name="T6" fmla="*/ 0 w 2688"/>
                  <a:gd name="T7" fmla="*/ 0 h 2389"/>
                  <a:gd name="T8" fmla="*/ 0 w 2688"/>
                  <a:gd name="T9" fmla="*/ 0 h 2389"/>
                  <a:gd name="T10" fmla="*/ 0 w 2688"/>
                  <a:gd name="T11" fmla="*/ 0 h 2389"/>
                  <a:gd name="T12" fmla="*/ 0 w 2688"/>
                  <a:gd name="T13" fmla="*/ 0 h 2389"/>
                  <a:gd name="T14" fmla="*/ 0 w 2688"/>
                  <a:gd name="T15" fmla="*/ 0 h 2389"/>
                  <a:gd name="T16" fmla="*/ 0 w 2688"/>
                  <a:gd name="T17" fmla="*/ 0 h 2389"/>
                  <a:gd name="T18" fmla="*/ 0 w 2688"/>
                  <a:gd name="T19" fmla="*/ 0 h 2389"/>
                  <a:gd name="T20" fmla="*/ 0 w 2688"/>
                  <a:gd name="T21" fmla="*/ 0 h 2389"/>
                  <a:gd name="T22" fmla="*/ 0 w 2688"/>
                  <a:gd name="T23" fmla="*/ 0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FFCC99"/>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9" name="Rectangle 101"/>
              <p:cNvSpPr>
                <a:spLocks noChangeArrowheads="1"/>
              </p:cNvSpPr>
              <p:nvPr/>
            </p:nvSpPr>
            <p:spPr bwMode="auto">
              <a:xfrm>
                <a:off x="4944" y="1872"/>
                <a:ext cx="369" cy="155"/>
              </a:xfrm>
              <a:prstGeom prst="rect">
                <a:avLst/>
              </a:prstGeom>
              <a:noFill/>
              <a:ln w="9525">
                <a:noFill/>
                <a:miter lim="800000"/>
                <a:headEnd/>
                <a:tailEnd/>
              </a:ln>
            </p:spPr>
            <p:txBody>
              <a:bodyPr wrap="none" lIns="0" tIns="0" rIns="0" bIns="0">
                <a:spAutoFit/>
              </a:bodyPr>
              <a:lstStyle/>
              <a:p>
                <a:pPr defTabSz="912813">
                  <a:defRPr/>
                </a:pPr>
                <a:r>
                  <a:rPr lang="en-US" sz="1600" dirty="0" smtClean="0">
                    <a:solidFill>
                      <a:srgbClr val="000000"/>
                    </a:solidFill>
                    <a:latin typeface="+mj-lt"/>
                    <a:ea typeface="+mn-ea"/>
                    <a:cs typeface="+mn-cs"/>
                  </a:rPr>
                  <a:t>Health</a:t>
                </a:r>
                <a:endParaRPr lang="en-US" sz="1400" dirty="0">
                  <a:latin typeface="+mj-lt"/>
                  <a:ea typeface="+mn-ea"/>
                  <a:cs typeface="+mn-cs"/>
                </a:endParaRPr>
              </a:p>
            </p:txBody>
          </p:sp>
        </p:grpSp>
        <p:sp>
          <p:nvSpPr>
            <p:cNvPr id="16" name="Line 102"/>
            <p:cNvSpPr>
              <a:spLocks noChangeShapeType="1"/>
            </p:cNvSpPr>
            <p:nvPr/>
          </p:nvSpPr>
          <p:spPr bwMode="auto">
            <a:xfrm flipV="1">
              <a:off x="7155859" y="3754359"/>
              <a:ext cx="235052" cy="1862"/>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7" name="Freeform 103"/>
            <p:cNvSpPr>
              <a:spLocks/>
            </p:cNvSpPr>
            <p:nvPr/>
          </p:nvSpPr>
          <p:spPr bwMode="auto">
            <a:xfrm>
              <a:off x="7384384" y="3657567"/>
              <a:ext cx="215464" cy="189860"/>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sp>
        <p:nvSpPr>
          <p:cNvPr id="2" name="Title 1"/>
          <p:cNvSpPr>
            <a:spLocks noGrp="1"/>
          </p:cNvSpPr>
          <p:nvPr>
            <p:ph type="title"/>
          </p:nvPr>
        </p:nvSpPr>
        <p:spPr/>
        <p:txBody>
          <a:bodyPr/>
          <a:lstStyle/>
          <a:p>
            <a:r>
              <a:rPr lang="en-US" dirty="0" smtClean="0"/>
              <a:t>6. Theories of Change to Show How Strategies Will Work</a:t>
            </a:r>
            <a:endParaRPr lang="en-US" dirty="0"/>
          </a:p>
        </p:txBody>
      </p:sp>
    </p:spTree>
    <p:extLst>
      <p:ext uri="{BB962C8B-B14F-4D97-AF65-F5344CB8AC3E}">
        <p14:creationId xmlns:p14="http://schemas.microsoft.com/office/powerpoint/2010/main" val="41495468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a:spLocks noGrp="1"/>
          </p:cNvSpPr>
          <p:nvPr>
            <p:ph type="title"/>
          </p:nvPr>
        </p:nvSpPr>
        <p:spPr>
          <a:xfrm>
            <a:off x="1676400" y="0"/>
            <a:ext cx="7467600" cy="1371600"/>
          </a:xfrm>
        </p:spPr>
        <p:txBody>
          <a:bodyPr/>
          <a:lstStyle/>
          <a:p>
            <a:r>
              <a:rPr lang="en-US" dirty="0" smtClean="0"/>
              <a:t>6. </a:t>
            </a:r>
            <a:r>
              <a:rPr lang="en-US" dirty="0"/>
              <a:t>Theories of Change to </a:t>
            </a:r>
            <a:r>
              <a:rPr lang="en-US" dirty="0" smtClean="0"/>
              <a:t>Show How Strategies Will Work</a:t>
            </a:r>
            <a:endParaRPr lang="en-US" dirty="0"/>
          </a:p>
        </p:txBody>
      </p:sp>
      <p:pic>
        <p:nvPicPr>
          <p:cNvPr id="6" name="Picture 5" descr="RC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4000"/>
            <a:ext cx="9144000" cy="3013944"/>
          </a:xfrm>
          <a:prstGeom prst="rect">
            <a:avLst/>
          </a:prstGeom>
        </p:spPr>
      </p:pic>
      <p:pic>
        <p:nvPicPr>
          <p:cNvPr id="73" name="Picture 72" descr="food-alliance-certification-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105400"/>
            <a:ext cx="2156678" cy="1612900"/>
          </a:xfrm>
          <a:prstGeom prst="rect">
            <a:avLst/>
          </a:prstGeom>
        </p:spPr>
      </p:pic>
    </p:spTree>
    <p:extLst>
      <p:ext uri="{BB962C8B-B14F-4D97-AF65-F5344CB8AC3E}">
        <p14:creationId xmlns:p14="http://schemas.microsoft.com/office/powerpoint/2010/main" val="886362083"/>
      </p:ext>
    </p:extLst>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a:spLocks noGrp="1"/>
          </p:cNvSpPr>
          <p:nvPr>
            <p:ph type="title"/>
          </p:nvPr>
        </p:nvSpPr>
        <p:spPr>
          <a:xfrm>
            <a:off x="1676400" y="0"/>
            <a:ext cx="7467600" cy="1371600"/>
          </a:xfrm>
        </p:spPr>
        <p:txBody>
          <a:bodyPr/>
          <a:lstStyle/>
          <a:p>
            <a:r>
              <a:rPr lang="en-US" dirty="0" smtClean="0"/>
              <a:t>6. </a:t>
            </a:r>
            <a:r>
              <a:rPr lang="en-US" dirty="0"/>
              <a:t>Theories of Change to </a:t>
            </a:r>
            <a:r>
              <a:rPr lang="en-US" dirty="0" smtClean="0"/>
              <a:t>Show How Strategies Will Work</a:t>
            </a:r>
            <a:endParaRPr lang="en-US" dirty="0"/>
          </a:p>
        </p:txBody>
      </p:sp>
      <p:pic>
        <p:nvPicPr>
          <p:cNvPr id="2" name="Picture 1" descr="RC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4000"/>
            <a:ext cx="9144000" cy="3013944"/>
          </a:xfrm>
          <a:prstGeom prst="rect">
            <a:avLst/>
          </a:prstGeom>
        </p:spPr>
      </p:pic>
      <p:pic>
        <p:nvPicPr>
          <p:cNvPr id="8" name="Picture 7" descr="food-alliance-certification-log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105400"/>
            <a:ext cx="2156678" cy="1612900"/>
          </a:xfrm>
          <a:prstGeom prst="rect">
            <a:avLst/>
          </a:prstGeom>
        </p:spPr>
      </p:pic>
      <p:pic>
        <p:nvPicPr>
          <p:cNvPr id="6" name="Picture 5" descr="Wetland restoration.jpg"/>
          <p:cNvPicPr>
            <a:picLocks noChangeAspect="1"/>
          </p:cNvPicPr>
          <p:nvPr/>
        </p:nvPicPr>
        <p:blipFill rotWithShape="1">
          <a:blip r:embed="rId5" cstate="print">
            <a:extLst>
              <a:ext uri="{28A0092B-C50C-407E-A947-70E740481C1C}">
                <a14:useLocalDpi xmlns:a14="http://schemas.microsoft.com/office/drawing/2010/main" val="0"/>
              </a:ext>
            </a:extLst>
          </a:blip>
          <a:srcRect l="7449"/>
          <a:stretch/>
        </p:blipFill>
        <p:spPr>
          <a:xfrm>
            <a:off x="3424478" y="4495800"/>
            <a:ext cx="2783959" cy="2256028"/>
          </a:xfrm>
          <a:prstGeom prst="rect">
            <a:avLst/>
          </a:prstGeom>
        </p:spPr>
      </p:pic>
    </p:spTree>
    <p:extLst>
      <p:ext uri="{BB962C8B-B14F-4D97-AF65-F5344CB8AC3E}">
        <p14:creationId xmlns:p14="http://schemas.microsoft.com/office/powerpoint/2010/main" val="3008781517"/>
      </p:ext>
    </p:extLst>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a:spLocks noGrp="1"/>
          </p:cNvSpPr>
          <p:nvPr>
            <p:ph type="title"/>
          </p:nvPr>
        </p:nvSpPr>
        <p:spPr>
          <a:xfrm>
            <a:off x="1676400" y="0"/>
            <a:ext cx="7467600" cy="1371600"/>
          </a:xfrm>
        </p:spPr>
        <p:txBody>
          <a:bodyPr/>
          <a:lstStyle/>
          <a:p>
            <a:r>
              <a:rPr lang="en-US" dirty="0" smtClean="0"/>
              <a:t>6. </a:t>
            </a:r>
            <a:r>
              <a:rPr lang="en-US" dirty="0"/>
              <a:t>Theories of Change to </a:t>
            </a:r>
            <a:r>
              <a:rPr lang="en-US" dirty="0" smtClean="0"/>
              <a:t>Show How Strategies Will Work</a:t>
            </a:r>
            <a:endParaRPr lang="en-US" dirty="0"/>
          </a:p>
        </p:txBody>
      </p:sp>
      <p:pic>
        <p:nvPicPr>
          <p:cNvPr id="5" name="Picture 4" descr="Wetland restoration.jpg"/>
          <p:cNvPicPr>
            <a:picLocks noChangeAspect="1"/>
          </p:cNvPicPr>
          <p:nvPr/>
        </p:nvPicPr>
        <p:blipFill rotWithShape="1">
          <a:blip r:embed="rId3" cstate="print">
            <a:extLst>
              <a:ext uri="{28A0092B-C50C-407E-A947-70E740481C1C}">
                <a14:useLocalDpi xmlns:a14="http://schemas.microsoft.com/office/drawing/2010/main" val="0"/>
              </a:ext>
            </a:extLst>
          </a:blip>
          <a:srcRect l="7449"/>
          <a:stretch/>
        </p:blipFill>
        <p:spPr>
          <a:xfrm>
            <a:off x="3424478" y="4495800"/>
            <a:ext cx="2783959" cy="2256028"/>
          </a:xfrm>
          <a:prstGeom prst="rect">
            <a:avLst/>
          </a:prstGeom>
        </p:spPr>
      </p:pic>
      <p:pic>
        <p:nvPicPr>
          <p:cNvPr id="6" name="Picture 5" descr="Results chain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4000"/>
            <a:ext cx="9144000" cy="3013944"/>
          </a:xfrm>
          <a:prstGeom prst="rect">
            <a:avLst/>
          </a:prstGeom>
        </p:spPr>
      </p:pic>
      <p:pic>
        <p:nvPicPr>
          <p:cNvPr id="3" name="Picture 2" descr="maryland-blue-crabs.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0" y="4682435"/>
            <a:ext cx="2392753" cy="1794565"/>
          </a:xfrm>
          <a:prstGeom prst="rect">
            <a:avLst/>
          </a:prstGeom>
        </p:spPr>
      </p:pic>
      <p:pic>
        <p:nvPicPr>
          <p:cNvPr id="9" name="Picture 8" descr="food-alliance-certification-logo.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5105400"/>
            <a:ext cx="2156678" cy="1612900"/>
          </a:xfrm>
          <a:prstGeom prst="rect">
            <a:avLst/>
          </a:prstGeom>
        </p:spPr>
      </p:pic>
    </p:spTree>
    <p:extLst>
      <p:ext uri="{BB962C8B-B14F-4D97-AF65-F5344CB8AC3E}">
        <p14:creationId xmlns:p14="http://schemas.microsoft.com/office/powerpoint/2010/main" val="3043067410"/>
      </p:ext>
    </p:extLst>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ok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63700"/>
            <a:ext cx="9144000" cy="3507288"/>
          </a:xfrm>
          <a:prstGeom prst="rect">
            <a:avLst/>
          </a:prstGeom>
        </p:spPr>
      </p:pic>
      <p:pic>
        <p:nvPicPr>
          <p:cNvPr id="62467" name="Picture 15" descr="81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495800"/>
            <a:ext cx="2738438" cy="2377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4"/>
          <p:cNvSpPr>
            <a:spLocks noGrp="1"/>
          </p:cNvSpPr>
          <p:nvPr>
            <p:ph type="title"/>
          </p:nvPr>
        </p:nvSpPr>
        <p:spPr>
          <a:xfrm>
            <a:off x="1752600" y="0"/>
            <a:ext cx="7391400" cy="1371600"/>
          </a:xfrm>
        </p:spPr>
        <p:txBody>
          <a:bodyPr/>
          <a:lstStyle/>
          <a:p>
            <a:r>
              <a:rPr lang="en-US" dirty="0" smtClean="0"/>
              <a:t>Example of a Real Theory </a:t>
            </a:r>
            <a:r>
              <a:rPr lang="en-US" dirty="0"/>
              <a:t>of Change </a:t>
            </a:r>
          </a:p>
        </p:txBody>
      </p:sp>
    </p:spTree>
    <p:extLst>
      <p:ext uri="{BB962C8B-B14F-4D97-AF65-F5344CB8AC3E}">
        <p14:creationId xmlns:p14="http://schemas.microsoft.com/office/powerpoint/2010/main" val="22942693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ok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63700"/>
            <a:ext cx="9144000" cy="3507288"/>
          </a:xfrm>
          <a:prstGeom prst="rect">
            <a:avLst/>
          </a:prstGeom>
        </p:spPr>
      </p:pic>
      <p:pic>
        <p:nvPicPr>
          <p:cNvPr id="62467" name="Picture 15" descr="81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495800"/>
            <a:ext cx="2738438" cy="2377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4"/>
          <p:cNvSpPr>
            <a:spLocks noGrp="1"/>
          </p:cNvSpPr>
          <p:nvPr>
            <p:ph type="title"/>
          </p:nvPr>
        </p:nvSpPr>
        <p:spPr>
          <a:xfrm>
            <a:off x="1752600" y="0"/>
            <a:ext cx="7391400" cy="1371600"/>
          </a:xfrm>
        </p:spPr>
        <p:txBody>
          <a:bodyPr/>
          <a:lstStyle/>
          <a:p>
            <a:r>
              <a:rPr lang="en-US" dirty="0" smtClean="0"/>
              <a:t>Example of a Real Theory of Change</a:t>
            </a:r>
            <a:endParaRPr lang="en-US" dirty="0"/>
          </a:p>
        </p:txBody>
      </p:sp>
    </p:spTree>
    <p:extLst>
      <p:ext uri="{BB962C8B-B14F-4D97-AF65-F5344CB8AC3E}">
        <p14:creationId xmlns:p14="http://schemas.microsoft.com/office/powerpoint/2010/main" val="14082135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ok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63700"/>
            <a:ext cx="9144000" cy="3507288"/>
          </a:xfrm>
          <a:prstGeom prst="rect">
            <a:avLst/>
          </a:prstGeom>
        </p:spPr>
      </p:pic>
      <p:pic>
        <p:nvPicPr>
          <p:cNvPr id="62467" name="Picture 15" descr="81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495800"/>
            <a:ext cx="2738438" cy="2377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4"/>
          <p:cNvSpPr>
            <a:spLocks noGrp="1"/>
          </p:cNvSpPr>
          <p:nvPr>
            <p:ph type="title"/>
          </p:nvPr>
        </p:nvSpPr>
        <p:spPr>
          <a:xfrm>
            <a:off x="1752600" y="0"/>
            <a:ext cx="7391400" cy="1371600"/>
          </a:xfrm>
        </p:spPr>
        <p:txBody>
          <a:bodyPr/>
          <a:lstStyle/>
          <a:p>
            <a:r>
              <a:rPr lang="en-US" dirty="0" smtClean="0"/>
              <a:t>Example of a Real Theory of Change</a:t>
            </a:r>
            <a:endParaRPr lang="en-US" dirty="0"/>
          </a:p>
        </p:txBody>
      </p:sp>
    </p:spTree>
    <p:extLst>
      <p:ext uri="{BB962C8B-B14F-4D97-AF65-F5344CB8AC3E}">
        <p14:creationId xmlns:p14="http://schemas.microsoft.com/office/powerpoint/2010/main" val="33782143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ycatch reduction R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71803"/>
            <a:ext cx="9144000" cy="3319397"/>
          </a:xfrm>
          <a:prstGeom prst="rect">
            <a:avLst/>
          </a:prstGeom>
        </p:spPr>
      </p:pic>
      <p:pic>
        <p:nvPicPr>
          <p:cNvPr id="62467" name="Picture 15" descr="81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495800"/>
            <a:ext cx="2738438" cy="2377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6" name="AutoShape 14"/>
          <p:cNvSpPr>
            <a:spLocks noChangeArrowheads="1"/>
          </p:cNvSpPr>
          <p:nvPr/>
        </p:nvSpPr>
        <p:spPr bwMode="auto">
          <a:xfrm>
            <a:off x="4495800" y="1400175"/>
            <a:ext cx="4724400" cy="1800225"/>
          </a:xfrm>
          <a:prstGeom prst="wedgeRectCallout">
            <a:avLst>
              <a:gd name="adj1" fmla="val 27478"/>
              <a:gd name="adj2" fmla="val 68120"/>
            </a:avLst>
          </a:prstGeom>
          <a:solidFill>
            <a:srgbClr val="FF0000">
              <a:alpha val="32156"/>
            </a:srgbClr>
          </a:solidFill>
          <a:ln w="9525">
            <a:solidFill>
              <a:srgbClr val="000000"/>
            </a:solidFill>
            <a:miter lim="800000"/>
            <a:headEnd/>
            <a:tailEnd/>
          </a:ln>
        </p:spPr>
        <p:txBody>
          <a:bodyPr/>
          <a:lstStyle/>
          <a:p>
            <a:pPr eaLnBrk="0" hangingPunct="0">
              <a:buFont typeface="Wingdings" charset="0"/>
              <a:buNone/>
            </a:pPr>
            <a:r>
              <a:rPr lang="en-US" sz="1200" b="1" dirty="0"/>
              <a:t>Measurable Goal:</a:t>
            </a:r>
            <a:r>
              <a:rPr lang="en-US" sz="1200" dirty="0"/>
              <a:t>  </a:t>
            </a:r>
          </a:p>
          <a:p>
            <a:pPr eaLnBrk="0" hangingPunct="0">
              <a:buFont typeface="Wingdings" charset="0"/>
              <a:buNone/>
            </a:pPr>
            <a:r>
              <a:rPr lang="en-US" sz="1200" dirty="0"/>
              <a:t>By </a:t>
            </a:r>
            <a:r>
              <a:rPr lang="en-US" sz="1200" b="1" dirty="0">
                <a:solidFill>
                  <a:srgbClr val="0033CC"/>
                </a:solidFill>
              </a:rPr>
              <a:t>2025</a:t>
            </a:r>
            <a:r>
              <a:rPr lang="en-US" sz="1200" dirty="0"/>
              <a:t>, there will be a 10% increase in the survival of leatherback and green turtles into the </a:t>
            </a:r>
            <a:r>
              <a:rPr lang="en-US" sz="1200" dirty="0" err="1"/>
              <a:t>GoC</a:t>
            </a:r>
            <a:r>
              <a:rPr lang="en-US" sz="1200" dirty="0"/>
              <a:t> compared to 2005 levels.</a:t>
            </a:r>
          </a:p>
          <a:p>
            <a:pPr eaLnBrk="0" hangingPunct="0">
              <a:buFont typeface="Wingdings" charset="0"/>
              <a:buNone/>
            </a:pPr>
            <a:endParaRPr lang="en-US" sz="1200" b="1" dirty="0"/>
          </a:p>
          <a:p>
            <a:pPr eaLnBrk="0" hangingPunct="0">
              <a:buFont typeface="Wingdings" charset="0"/>
              <a:buNone/>
            </a:pPr>
            <a:r>
              <a:rPr lang="en-US" sz="1200" b="1" dirty="0"/>
              <a:t>Indicator:</a:t>
            </a:r>
            <a:r>
              <a:rPr lang="en-US" sz="1200" dirty="0"/>
              <a:t>  Abundance Index</a:t>
            </a:r>
          </a:p>
          <a:p>
            <a:pPr eaLnBrk="0" hangingPunct="0">
              <a:buFont typeface="Wingdings" charset="0"/>
              <a:buNone/>
            </a:pPr>
            <a:r>
              <a:rPr lang="en-US" sz="1200" b="1" dirty="0"/>
              <a:t>Method:</a:t>
            </a:r>
            <a:r>
              <a:rPr lang="en-US" sz="1200" dirty="0"/>
              <a:t>  Counting of nesting turtles</a:t>
            </a:r>
          </a:p>
          <a:p>
            <a:pPr eaLnBrk="0" hangingPunct="0">
              <a:buFont typeface="Wingdings" charset="0"/>
              <a:buNone/>
            </a:pPr>
            <a:r>
              <a:rPr lang="en-US" sz="1200" b="1" dirty="0"/>
              <a:t>Date:</a:t>
            </a:r>
            <a:r>
              <a:rPr lang="en-US" sz="1200" dirty="0"/>
              <a:t>  Every three years, starting in 2007</a:t>
            </a:r>
          </a:p>
          <a:p>
            <a:pPr eaLnBrk="0" hangingPunct="0">
              <a:buFont typeface="Wingdings" charset="0"/>
              <a:buNone/>
            </a:pPr>
            <a:r>
              <a:rPr lang="en-US" sz="1200" b="1" dirty="0"/>
              <a:t>Responsible Entity:</a:t>
            </a:r>
            <a:r>
              <a:rPr lang="en-US" sz="1200" dirty="0"/>
              <a:t>  Turtle camps personnel</a:t>
            </a:r>
          </a:p>
          <a:p>
            <a:pPr eaLnBrk="0" hangingPunct="0">
              <a:buFont typeface="Wingdings" charset="0"/>
              <a:buNone/>
            </a:pPr>
            <a:r>
              <a:rPr lang="en-US" sz="1200" b="1" dirty="0"/>
              <a:t>Place:</a:t>
            </a:r>
            <a:r>
              <a:rPr lang="en-US" sz="1200" dirty="0"/>
              <a:t>  Baja  California Sur and Michoacán turtle camps</a:t>
            </a:r>
          </a:p>
        </p:txBody>
      </p:sp>
      <p:sp>
        <p:nvSpPr>
          <p:cNvPr id="5" name="Title 4"/>
          <p:cNvSpPr>
            <a:spLocks noGrp="1"/>
          </p:cNvSpPr>
          <p:nvPr>
            <p:ph type="title"/>
          </p:nvPr>
        </p:nvSpPr>
        <p:spPr>
          <a:xfrm>
            <a:off x="1752600" y="0"/>
            <a:ext cx="7391400" cy="1371600"/>
          </a:xfrm>
        </p:spPr>
        <p:txBody>
          <a:bodyPr/>
          <a:lstStyle/>
          <a:p>
            <a:r>
              <a:rPr lang="en-US" dirty="0" smtClean="0"/>
              <a:t>Example of a Real Theory of Change</a:t>
            </a:r>
            <a:endParaRPr lang="en-US" dirty="0"/>
          </a:p>
        </p:txBody>
      </p:sp>
    </p:spTree>
    <p:extLst>
      <p:ext uri="{BB962C8B-B14F-4D97-AF65-F5344CB8AC3E}">
        <p14:creationId xmlns:p14="http://schemas.microsoft.com/office/powerpoint/2010/main" val="64137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ycatch reduction R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71803"/>
            <a:ext cx="9144000" cy="3319397"/>
          </a:xfrm>
          <a:prstGeom prst="rect">
            <a:avLst/>
          </a:prstGeom>
        </p:spPr>
      </p:pic>
      <p:pic>
        <p:nvPicPr>
          <p:cNvPr id="62467" name="Picture 15" descr="81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495800"/>
            <a:ext cx="2738438" cy="2377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4"/>
          <p:cNvSpPr>
            <a:spLocks noGrp="1"/>
          </p:cNvSpPr>
          <p:nvPr>
            <p:ph type="title"/>
          </p:nvPr>
        </p:nvSpPr>
        <p:spPr>
          <a:xfrm>
            <a:off x="1752600" y="0"/>
            <a:ext cx="7391400" cy="1371600"/>
          </a:xfrm>
        </p:spPr>
        <p:txBody>
          <a:bodyPr/>
          <a:lstStyle/>
          <a:p>
            <a:r>
              <a:rPr lang="en-US" dirty="0" smtClean="0"/>
              <a:t>Example of a Real Theory of Change</a:t>
            </a:r>
            <a:endParaRPr lang="en-US" dirty="0"/>
          </a:p>
        </p:txBody>
      </p:sp>
      <p:sp>
        <p:nvSpPr>
          <p:cNvPr id="6" name="AutoShape 14"/>
          <p:cNvSpPr>
            <a:spLocks noChangeArrowheads="1"/>
          </p:cNvSpPr>
          <p:nvPr/>
        </p:nvSpPr>
        <p:spPr bwMode="auto">
          <a:xfrm>
            <a:off x="4572000" y="1524000"/>
            <a:ext cx="2286000" cy="1511300"/>
          </a:xfrm>
          <a:prstGeom prst="wedgeRectCallout">
            <a:avLst>
              <a:gd name="adj1" fmla="val -1810"/>
              <a:gd name="adj2" fmla="val 72269"/>
            </a:avLst>
          </a:prstGeom>
          <a:solidFill>
            <a:srgbClr val="99CCFF"/>
          </a:solidFill>
          <a:ln w="9525">
            <a:solidFill>
              <a:srgbClr val="000000"/>
            </a:solidFill>
            <a:miter lim="800000"/>
            <a:headEnd/>
            <a:tailEnd/>
          </a:ln>
        </p:spPr>
        <p:txBody>
          <a:bodyPr/>
          <a:lstStyle/>
          <a:p>
            <a:pPr eaLnBrk="0" hangingPunct="0">
              <a:buFont typeface="Wingdings" charset="0"/>
              <a:buNone/>
            </a:pPr>
            <a:r>
              <a:rPr lang="en-US" sz="1200" b="1" dirty="0"/>
              <a:t>Measurable Objective:</a:t>
            </a:r>
            <a:r>
              <a:rPr lang="en-US" sz="1200" dirty="0"/>
              <a:t>  </a:t>
            </a:r>
          </a:p>
          <a:p>
            <a:pPr eaLnBrk="0" hangingPunct="0">
              <a:buFont typeface="Wingdings" charset="0"/>
              <a:buNone/>
            </a:pPr>
            <a:r>
              <a:rPr lang="en-US" sz="1200" dirty="0"/>
              <a:t>By </a:t>
            </a:r>
            <a:r>
              <a:rPr lang="en-US" sz="1200" b="1" dirty="0">
                <a:solidFill>
                  <a:srgbClr val="0033CC"/>
                </a:solidFill>
              </a:rPr>
              <a:t>2012</a:t>
            </a:r>
            <a:r>
              <a:rPr lang="en-US" sz="1200" dirty="0"/>
              <a:t>, 90% of the Gulf</a:t>
            </a:r>
            <a:r>
              <a:rPr lang="ja-JP" altLang="en-US" sz="1200" dirty="0"/>
              <a:t>’</a:t>
            </a:r>
            <a:r>
              <a:rPr lang="en-US" altLang="ja-JP" sz="1200" dirty="0"/>
              <a:t>s artisanal </a:t>
            </a:r>
            <a:r>
              <a:rPr lang="en-US" altLang="ja-JP" sz="1200" dirty="0" err="1"/>
              <a:t>longliner</a:t>
            </a:r>
            <a:r>
              <a:rPr lang="en-US" altLang="ja-JP" sz="1200" dirty="0"/>
              <a:t> fleet will operate with circle hooks.</a:t>
            </a:r>
          </a:p>
          <a:p>
            <a:pPr eaLnBrk="0" hangingPunct="0">
              <a:buFont typeface="Wingdings" charset="0"/>
              <a:buNone/>
            </a:pPr>
            <a:endParaRPr lang="en-US" sz="1200" b="1" dirty="0"/>
          </a:p>
          <a:p>
            <a:pPr eaLnBrk="0" hangingPunct="0">
              <a:buFont typeface="Wingdings" charset="0"/>
              <a:buNone/>
            </a:pPr>
            <a:r>
              <a:rPr lang="en-US" sz="1200" b="1" dirty="0"/>
              <a:t>Indicator:</a:t>
            </a:r>
            <a:r>
              <a:rPr lang="en-US" sz="1200" dirty="0"/>
              <a:t>  Percentage of boats using circle hooks </a:t>
            </a:r>
          </a:p>
        </p:txBody>
      </p:sp>
      <p:sp>
        <p:nvSpPr>
          <p:cNvPr id="7" name="AutoShape 15"/>
          <p:cNvSpPr>
            <a:spLocks noChangeArrowheads="1"/>
          </p:cNvSpPr>
          <p:nvPr/>
        </p:nvSpPr>
        <p:spPr bwMode="auto">
          <a:xfrm>
            <a:off x="107950" y="4913312"/>
            <a:ext cx="2520950" cy="1944688"/>
          </a:xfrm>
          <a:prstGeom prst="wedgeRectCallout">
            <a:avLst>
              <a:gd name="adj1" fmla="val 43894"/>
              <a:gd name="adj2" fmla="val -95389"/>
            </a:avLst>
          </a:prstGeom>
          <a:solidFill>
            <a:srgbClr val="99CCFF"/>
          </a:solidFill>
          <a:ln w="9525">
            <a:solidFill>
              <a:srgbClr val="000000"/>
            </a:solidFill>
            <a:miter lim="800000"/>
            <a:headEnd/>
            <a:tailEnd/>
          </a:ln>
        </p:spPr>
        <p:txBody>
          <a:bodyPr/>
          <a:lstStyle/>
          <a:p>
            <a:pPr eaLnBrk="0" hangingPunct="0">
              <a:buFont typeface="Wingdings" charset="0"/>
              <a:buNone/>
            </a:pPr>
            <a:r>
              <a:rPr lang="en-US" sz="1200" b="1" dirty="0"/>
              <a:t>Measurable Objective:</a:t>
            </a:r>
            <a:r>
              <a:rPr lang="en-US" sz="1200" dirty="0"/>
              <a:t>  </a:t>
            </a:r>
          </a:p>
          <a:p>
            <a:pPr eaLnBrk="0" hangingPunct="0">
              <a:buFont typeface="Wingdings" charset="0"/>
              <a:buNone/>
            </a:pPr>
            <a:r>
              <a:rPr lang="en-US" sz="1200" dirty="0"/>
              <a:t>By </a:t>
            </a:r>
            <a:r>
              <a:rPr lang="en-US" sz="1200" b="1" dirty="0">
                <a:solidFill>
                  <a:srgbClr val="0033CC"/>
                </a:solidFill>
              </a:rPr>
              <a:t>2009</a:t>
            </a:r>
            <a:r>
              <a:rPr lang="en-US" sz="1200" dirty="0"/>
              <a:t>, we will have a proven method (circular hooks) to significantly reduce marine turtle </a:t>
            </a:r>
            <a:r>
              <a:rPr lang="en-US" sz="1200" dirty="0" err="1"/>
              <a:t>bycatch</a:t>
            </a:r>
            <a:r>
              <a:rPr lang="en-US" sz="1200" dirty="0"/>
              <a:t> from the artisanal </a:t>
            </a:r>
            <a:r>
              <a:rPr lang="en-US" sz="1200" dirty="0" err="1"/>
              <a:t>longline</a:t>
            </a:r>
            <a:r>
              <a:rPr lang="en-US" sz="1200" dirty="0"/>
              <a:t> fleets from 12 locations on the Mexican Pacific.</a:t>
            </a:r>
          </a:p>
          <a:p>
            <a:pPr eaLnBrk="0" hangingPunct="0">
              <a:buFont typeface="Wingdings" charset="0"/>
              <a:buNone/>
            </a:pPr>
            <a:endParaRPr lang="en-US" sz="1200" dirty="0"/>
          </a:p>
          <a:p>
            <a:pPr eaLnBrk="0" hangingPunct="0">
              <a:buFont typeface="Wingdings" charset="0"/>
              <a:buNone/>
            </a:pPr>
            <a:r>
              <a:rPr lang="en-US" sz="1200" b="1" dirty="0"/>
              <a:t>Indicator:</a:t>
            </a:r>
            <a:r>
              <a:rPr lang="en-US" sz="1200" dirty="0"/>
              <a:t>  Circular hooks </a:t>
            </a:r>
            <a:r>
              <a:rPr lang="en-US" sz="1200" dirty="0" err="1"/>
              <a:t>bycatch</a:t>
            </a:r>
            <a:r>
              <a:rPr lang="en-US" sz="1200" dirty="0"/>
              <a:t> rate for marine turtle</a:t>
            </a:r>
          </a:p>
        </p:txBody>
      </p:sp>
      <p:sp>
        <p:nvSpPr>
          <p:cNvPr id="8" name="AutoShape 16"/>
          <p:cNvSpPr>
            <a:spLocks noChangeArrowheads="1"/>
          </p:cNvSpPr>
          <p:nvPr/>
        </p:nvSpPr>
        <p:spPr bwMode="auto">
          <a:xfrm>
            <a:off x="2743200" y="5486400"/>
            <a:ext cx="3810000" cy="1371600"/>
          </a:xfrm>
          <a:prstGeom prst="wedgeRectCallout">
            <a:avLst>
              <a:gd name="adj1" fmla="val -29845"/>
              <a:gd name="adj2" fmla="val -68440"/>
            </a:avLst>
          </a:prstGeom>
          <a:solidFill>
            <a:srgbClr val="99CCFF"/>
          </a:solidFill>
          <a:ln w="9525">
            <a:solidFill>
              <a:srgbClr val="000000"/>
            </a:solidFill>
            <a:miter lim="800000"/>
            <a:headEnd/>
            <a:tailEnd/>
          </a:ln>
        </p:spPr>
        <p:txBody>
          <a:bodyPr/>
          <a:lstStyle/>
          <a:p>
            <a:pPr eaLnBrk="0" hangingPunct="0">
              <a:buFont typeface="Wingdings" charset="0"/>
              <a:buNone/>
            </a:pPr>
            <a:r>
              <a:rPr lang="en-US" sz="1200" b="1" dirty="0"/>
              <a:t>Measurable Objective:</a:t>
            </a:r>
            <a:r>
              <a:rPr lang="en-US" sz="1200" dirty="0"/>
              <a:t>  </a:t>
            </a:r>
          </a:p>
          <a:p>
            <a:pPr eaLnBrk="0" hangingPunct="0">
              <a:buFont typeface="Wingdings" charset="0"/>
              <a:buNone/>
            </a:pPr>
            <a:r>
              <a:rPr lang="en-US" sz="1200" dirty="0"/>
              <a:t>By </a:t>
            </a:r>
            <a:r>
              <a:rPr lang="en-US" sz="1200" b="1" dirty="0">
                <a:solidFill>
                  <a:srgbClr val="0033CC"/>
                </a:solidFill>
              </a:rPr>
              <a:t>2010</a:t>
            </a:r>
            <a:r>
              <a:rPr lang="en-US" sz="1200" dirty="0"/>
              <a:t>, at least 220,000 circular hooks will have been exchanged for the same number of type </a:t>
            </a:r>
            <a:r>
              <a:rPr lang="ja-JP" altLang="en-US" sz="1200" dirty="0"/>
              <a:t>“</a:t>
            </a:r>
            <a:r>
              <a:rPr lang="en-US" altLang="ja-JP" sz="1200" dirty="0"/>
              <a:t>J</a:t>
            </a:r>
            <a:r>
              <a:rPr lang="ja-JP" altLang="en-US" sz="1200" dirty="0"/>
              <a:t>”</a:t>
            </a:r>
            <a:r>
              <a:rPr lang="en-US" altLang="ja-JP" sz="1200" dirty="0"/>
              <a:t> hooks in the artisanal </a:t>
            </a:r>
            <a:r>
              <a:rPr lang="en-US" altLang="ja-JP" sz="1200" dirty="0" err="1"/>
              <a:t>longliner</a:t>
            </a:r>
            <a:r>
              <a:rPr lang="en-US" altLang="ja-JP" sz="1200" dirty="0"/>
              <a:t> fleet in the </a:t>
            </a:r>
            <a:r>
              <a:rPr lang="en-US" altLang="ja-JP" sz="1200" dirty="0" err="1" smtClean="0"/>
              <a:t>GoC</a:t>
            </a:r>
            <a:r>
              <a:rPr lang="en-US" altLang="ja-JP" sz="1200" dirty="0" smtClean="0"/>
              <a:t>.</a:t>
            </a:r>
            <a:endParaRPr lang="en-US" sz="1200" dirty="0"/>
          </a:p>
          <a:p>
            <a:pPr eaLnBrk="0" hangingPunct="0">
              <a:buFont typeface="Wingdings" charset="0"/>
              <a:buNone/>
            </a:pPr>
            <a:endParaRPr lang="en-US" sz="1200" b="1" dirty="0"/>
          </a:p>
          <a:p>
            <a:pPr eaLnBrk="0" hangingPunct="0">
              <a:buFont typeface="Wingdings" charset="0"/>
              <a:buNone/>
            </a:pPr>
            <a:r>
              <a:rPr lang="en-US" sz="1200" b="1" dirty="0"/>
              <a:t>Indicator:</a:t>
            </a:r>
            <a:r>
              <a:rPr lang="en-US" sz="1200" dirty="0"/>
              <a:t>  Number of </a:t>
            </a:r>
            <a:r>
              <a:rPr lang="ja-JP" altLang="en-US" sz="1200" dirty="0"/>
              <a:t>“</a:t>
            </a:r>
            <a:r>
              <a:rPr lang="en-US" altLang="ja-JP" sz="1200" dirty="0"/>
              <a:t>J</a:t>
            </a:r>
            <a:r>
              <a:rPr lang="ja-JP" altLang="en-US" sz="1200" dirty="0"/>
              <a:t>”</a:t>
            </a:r>
            <a:r>
              <a:rPr lang="en-US" altLang="ja-JP" sz="1200" dirty="0"/>
              <a:t> hooks exchanged for circular hooks</a:t>
            </a:r>
            <a:endParaRPr lang="en-US" sz="1200" dirty="0"/>
          </a:p>
        </p:txBody>
      </p:sp>
    </p:spTree>
    <p:extLst>
      <p:ext uri="{BB962C8B-B14F-4D97-AF65-F5344CB8AC3E}">
        <p14:creationId xmlns:p14="http://schemas.microsoft.com/office/powerpoint/2010/main" val="2129610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p>
        </p:txBody>
      </p:sp>
      <p:pic>
        <p:nvPicPr>
          <p:cNvPr id="7171" name="Content Placeholder 5" descr="reef bahamas.jpg"/>
          <p:cNvPicPr>
            <a:picLocks noGrp="1" noChangeAspect="1"/>
          </p:cNvPicPr>
          <p:nvPr>
            <p:ph sz="quarter" idx="1"/>
          </p:nvPr>
        </p:nvPicPr>
        <p:blipFill>
          <a:blip r:embed="rId3" cstate="email"/>
          <a:srcRect/>
          <a:stretch>
            <a:fillRect/>
          </a:stretch>
        </p:blipFill>
        <p:spPr>
          <a:xfrm>
            <a:off x="0" y="0"/>
            <a:ext cx="9144000" cy="6858000"/>
          </a:xfrm>
        </p:spPr>
      </p:pic>
      <p:sp>
        <p:nvSpPr>
          <p:cNvPr id="7172" name="Text Placeholder 4"/>
          <p:cNvSpPr>
            <a:spLocks noGrp="1"/>
          </p:cNvSpPr>
          <p:nvPr>
            <p:ph type="body" sz="half" idx="3"/>
          </p:nvPr>
        </p:nvSpPr>
        <p:spPr>
          <a:xfrm>
            <a:off x="1143000" y="381000"/>
            <a:ext cx="7396163" cy="1409700"/>
          </a:xfrm>
        </p:spPr>
        <p:txBody>
          <a:bodyPr/>
          <a:lstStyle/>
          <a:p>
            <a:pPr algn="ctr">
              <a:buFontTx/>
              <a:buNone/>
            </a:pPr>
            <a:r>
              <a:rPr lang="en-US" sz="4800" smtClean="0">
                <a:solidFill>
                  <a:schemeClr val="bg1"/>
                </a:solidFill>
              </a:rPr>
              <a:t>Mesoamerican </a:t>
            </a:r>
            <a:r>
              <a:rPr lang="en-US" sz="4400" smtClean="0">
                <a:solidFill>
                  <a:schemeClr val="bg1"/>
                </a:solidFill>
              </a:rPr>
              <a:t>Reef</a:t>
            </a:r>
          </a:p>
        </p:txBody>
      </p:sp>
    </p:spTree>
    <p:extLst>
      <p:ext uri="{BB962C8B-B14F-4D97-AF65-F5344CB8AC3E}">
        <p14:creationId xmlns:p14="http://schemas.microsoft.com/office/powerpoint/2010/main" val="11145406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ycatch reduction R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71803"/>
            <a:ext cx="9144000" cy="3319397"/>
          </a:xfrm>
          <a:prstGeom prst="rect">
            <a:avLst/>
          </a:prstGeom>
        </p:spPr>
      </p:pic>
      <p:pic>
        <p:nvPicPr>
          <p:cNvPr id="62467" name="Picture 15" descr="81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495800"/>
            <a:ext cx="2738438" cy="2377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4"/>
          <p:cNvSpPr>
            <a:spLocks noGrp="1"/>
          </p:cNvSpPr>
          <p:nvPr>
            <p:ph type="title"/>
          </p:nvPr>
        </p:nvSpPr>
        <p:spPr>
          <a:xfrm>
            <a:off x="1752600" y="0"/>
            <a:ext cx="7391400" cy="1371600"/>
          </a:xfrm>
        </p:spPr>
        <p:txBody>
          <a:bodyPr/>
          <a:lstStyle/>
          <a:p>
            <a:r>
              <a:rPr lang="en-US" dirty="0" smtClean="0"/>
              <a:t>Example of a Real Theory of Change</a:t>
            </a:r>
            <a:endParaRPr lang="en-US" dirty="0"/>
          </a:p>
        </p:txBody>
      </p:sp>
      <p:sp>
        <p:nvSpPr>
          <p:cNvPr id="9" name="AutoShape 13"/>
          <p:cNvSpPr>
            <a:spLocks noChangeArrowheads="1"/>
          </p:cNvSpPr>
          <p:nvPr/>
        </p:nvSpPr>
        <p:spPr bwMode="auto">
          <a:xfrm>
            <a:off x="1143000" y="1752600"/>
            <a:ext cx="2286000" cy="1295400"/>
          </a:xfrm>
          <a:prstGeom prst="wedgeRectCallout">
            <a:avLst>
              <a:gd name="adj1" fmla="val -2517"/>
              <a:gd name="adj2" fmla="val 162708"/>
            </a:avLst>
          </a:prstGeom>
          <a:solidFill>
            <a:srgbClr val="FFFF00"/>
          </a:solidFill>
          <a:ln w="9525">
            <a:solidFill>
              <a:srgbClr val="000000"/>
            </a:solidFill>
            <a:miter lim="800000"/>
            <a:headEnd/>
            <a:tailEnd/>
          </a:ln>
        </p:spPr>
        <p:txBody>
          <a:bodyPr/>
          <a:lstStyle/>
          <a:p>
            <a:pPr eaLnBrk="0" hangingPunct="0">
              <a:buFont typeface="Wingdings" charset="0"/>
              <a:buNone/>
            </a:pPr>
            <a:r>
              <a:rPr lang="en-US" sz="1200" b="1" dirty="0" smtClean="0"/>
              <a:t>Activity Planning:</a:t>
            </a:r>
            <a:endParaRPr lang="en-US" sz="1200" dirty="0"/>
          </a:p>
          <a:p>
            <a:pPr eaLnBrk="0" hangingPunct="0">
              <a:buFont typeface="Wingdings" charset="0"/>
              <a:buNone/>
            </a:pPr>
            <a:r>
              <a:rPr lang="en-US" sz="1200" dirty="0"/>
              <a:t>By July </a:t>
            </a:r>
            <a:r>
              <a:rPr lang="en-US" sz="1200" b="1" dirty="0">
                <a:solidFill>
                  <a:srgbClr val="0033CC"/>
                </a:solidFill>
              </a:rPr>
              <a:t>2008</a:t>
            </a:r>
            <a:r>
              <a:rPr lang="en-US" sz="1200" dirty="0"/>
              <a:t>, carry out 10 three-day fishing trials in three different locations using circular hooks.  Publish full report by November 2008.</a:t>
            </a:r>
          </a:p>
        </p:txBody>
      </p:sp>
      <p:sp>
        <p:nvSpPr>
          <p:cNvPr id="10" name="AutoShape 14"/>
          <p:cNvSpPr>
            <a:spLocks noChangeArrowheads="1"/>
          </p:cNvSpPr>
          <p:nvPr/>
        </p:nvSpPr>
        <p:spPr bwMode="auto">
          <a:xfrm>
            <a:off x="1828800" y="5867400"/>
            <a:ext cx="3657600" cy="838200"/>
          </a:xfrm>
          <a:prstGeom prst="wedgeRectCallout">
            <a:avLst>
              <a:gd name="adj1" fmla="val -4959"/>
              <a:gd name="adj2" fmla="val -80778"/>
            </a:avLst>
          </a:prstGeom>
          <a:solidFill>
            <a:srgbClr val="FFFF00"/>
          </a:solidFill>
          <a:ln w="9525">
            <a:solidFill>
              <a:srgbClr val="000000"/>
            </a:solidFill>
            <a:miter lim="800000"/>
            <a:headEnd/>
            <a:tailEnd/>
          </a:ln>
        </p:spPr>
        <p:txBody>
          <a:bodyPr/>
          <a:lstStyle/>
          <a:p>
            <a:pPr eaLnBrk="0" hangingPunct="0">
              <a:buFont typeface="Wingdings" charset="0"/>
              <a:buNone/>
            </a:pPr>
            <a:r>
              <a:rPr lang="en-US" sz="1200" b="1" dirty="0" smtClean="0"/>
              <a:t>Activity Planning:</a:t>
            </a:r>
            <a:endParaRPr lang="en-US" sz="1200" dirty="0"/>
          </a:p>
          <a:p>
            <a:pPr eaLnBrk="0" hangingPunct="0">
              <a:buFont typeface="Wingdings" charset="0"/>
              <a:buNone/>
            </a:pPr>
            <a:r>
              <a:rPr lang="en-US" sz="1200" dirty="0"/>
              <a:t>By January </a:t>
            </a:r>
            <a:r>
              <a:rPr lang="en-US" sz="1200" b="1" dirty="0">
                <a:solidFill>
                  <a:srgbClr val="0033CC"/>
                </a:solidFill>
              </a:rPr>
              <a:t>2009</a:t>
            </a:r>
            <a:r>
              <a:rPr lang="en-US" sz="1200" dirty="0"/>
              <a:t>, develop, staff, publicize and initiate major hooks exchange campaign initiative in three regions.</a:t>
            </a:r>
          </a:p>
        </p:txBody>
      </p:sp>
    </p:spTree>
    <p:extLst>
      <p:ext uri="{BB962C8B-B14F-4D97-AF65-F5344CB8AC3E}">
        <p14:creationId xmlns:p14="http://schemas.microsoft.com/office/powerpoint/2010/main" val="9355689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dirty="0">
                <a:latin typeface="Arial" charset="0"/>
              </a:rPr>
              <a:t>Brief Summary of the Open Standards</a:t>
            </a:r>
          </a:p>
        </p:txBody>
      </p:sp>
      <p:sp>
        <p:nvSpPr>
          <p:cNvPr id="3" name="Content Placeholder 2"/>
          <p:cNvSpPr>
            <a:spLocks noGrp="1"/>
          </p:cNvSpPr>
          <p:nvPr>
            <p:ph idx="1"/>
          </p:nvPr>
        </p:nvSpPr>
        <p:spPr/>
        <p:txBody>
          <a:bodyPr>
            <a:normAutofit fontScale="70000" lnSpcReduction="20000"/>
          </a:bodyPr>
          <a:lstStyle/>
          <a:p>
            <a:pPr marL="457200" indent="-457200">
              <a:buFontTx/>
              <a:buAutoNum type="arabicPeriod"/>
              <a:defRPr/>
            </a:pPr>
            <a:r>
              <a:rPr lang="en-US" dirty="0" smtClean="0">
                <a:solidFill>
                  <a:schemeClr val="bg2">
                    <a:lumMod val="60000"/>
                    <a:lumOff val="40000"/>
                  </a:schemeClr>
                </a:solidFill>
                <a:ea typeface="+mn-ea"/>
                <a:cs typeface="+mn-cs"/>
              </a:rPr>
              <a:t>Summarize what you want to conserve</a:t>
            </a:r>
          </a:p>
          <a:p>
            <a:pPr marL="457200" indent="-457200">
              <a:buFontTx/>
              <a:buAutoNum type="arabicPeriod"/>
              <a:defRPr/>
            </a:pPr>
            <a:endParaRPr lang="en-US" dirty="0" smtClean="0">
              <a:solidFill>
                <a:schemeClr val="bg2">
                  <a:lumMod val="60000"/>
                  <a:lumOff val="40000"/>
                </a:schemeClr>
              </a:solidFill>
              <a:ea typeface="+mn-ea"/>
              <a:cs typeface="+mn-cs"/>
            </a:endParaRPr>
          </a:p>
          <a:p>
            <a:pPr marL="457200" indent="-457200">
              <a:buFontTx/>
              <a:buAutoNum type="arabicPeriod"/>
              <a:defRPr/>
            </a:pPr>
            <a:r>
              <a:rPr lang="en-US" dirty="0" smtClean="0">
                <a:solidFill>
                  <a:schemeClr val="bg2">
                    <a:lumMod val="60000"/>
                    <a:lumOff val="40000"/>
                  </a:schemeClr>
                </a:solidFill>
                <a:ea typeface="+mn-ea"/>
                <a:cs typeface="+mn-cs"/>
              </a:rPr>
              <a:t>Understand current &amp; desired condition</a:t>
            </a:r>
          </a:p>
          <a:p>
            <a:pPr marL="457200" indent="-457200">
              <a:buFontTx/>
              <a:buAutoNum type="arabicPeriod"/>
              <a:defRPr/>
            </a:pPr>
            <a:endParaRPr lang="en-US" dirty="0" smtClean="0">
              <a:solidFill>
                <a:schemeClr val="bg2">
                  <a:lumMod val="60000"/>
                  <a:lumOff val="40000"/>
                </a:schemeClr>
              </a:solidFill>
              <a:ea typeface="+mn-ea"/>
              <a:cs typeface="+mn-cs"/>
            </a:endParaRPr>
          </a:p>
          <a:p>
            <a:pPr marL="457200" indent="-457200">
              <a:buFontTx/>
              <a:buAutoNum type="arabicPeriod"/>
              <a:defRPr/>
            </a:pPr>
            <a:r>
              <a:rPr lang="en-US" dirty="0" smtClean="0">
                <a:solidFill>
                  <a:schemeClr val="bg2">
                    <a:lumMod val="60000"/>
                    <a:lumOff val="40000"/>
                  </a:schemeClr>
                </a:solidFill>
                <a:ea typeface="+mn-ea"/>
                <a:cs typeface="+mn-cs"/>
              </a:rPr>
              <a:t>Identify and rank threats</a:t>
            </a:r>
          </a:p>
          <a:p>
            <a:pPr marL="457200" indent="-457200">
              <a:buFontTx/>
              <a:buAutoNum type="arabicPeriod"/>
              <a:defRPr/>
            </a:pPr>
            <a:endParaRPr lang="en-US" dirty="0" smtClean="0">
              <a:solidFill>
                <a:schemeClr val="bg2">
                  <a:lumMod val="60000"/>
                  <a:lumOff val="40000"/>
                </a:schemeClr>
              </a:solidFill>
              <a:ea typeface="+mn-ea"/>
              <a:cs typeface="+mn-cs"/>
            </a:endParaRPr>
          </a:p>
          <a:p>
            <a:pPr marL="457200" indent="-457200">
              <a:buFontTx/>
              <a:buAutoNum type="arabicPeriod"/>
              <a:defRPr/>
            </a:pPr>
            <a:r>
              <a:rPr lang="en-US" dirty="0" smtClean="0">
                <a:solidFill>
                  <a:schemeClr val="bg2">
                    <a:lumMod val="60000"/>
                    <a:lumOff val="40000"/>
                  </a:schemeClr>
                </a:solidFill>
                <a:ea typeface="+mn-ea"/>
                <a:cs typeface="+mn-cs"/>
              </a:rPr>
              <a:t>Develop a general model of socioeconomic-ecological system</a:t>
            </a:r>
          </a:p>
          <a:p>
            <a:pPr marL="457200" indent="-457200">
              <a:buFontTx/>
              <a:buAutoNum type="arabicPeriod"/>
              <a:defRPr/>
            </a:pPr>
            <a:endParaRPr lang="en-US" dirty="0" smtClean="0">
              <a:solidFill>
                <a:schemeClr val="bg2">
                  <a:lumMod val="60000"/>
                  <a:lumOff val="40000"/>
                </a:schemeClr>
              </a:solidFill>
              <a:ea typeface="+mn-ea"/>
              <a:cs typeface="+mn-cs"/>
            </a:endParaRPr>
          </a:p>
          <a:p>
            <a:pPr marL="457200" indent="-457200">
              <a:buFontTx/>
              <a:buAutoNum type="arabicPeriod"/>
              <a:defRPr/>
            </a:pPr>
            <a:r>
              <a:rPr lang="en-US" dirty="0" smtClean="0">
                <a:solidFill>
                  <a:schemeClr val="bg2">
                    <a:lumMod val="60000"/>
                    <a:lumOff val="40000"/>
                  </a:schemeClr>
                </a:solidFill>
                <a:ea typeface="+mn-ea"/>
                <a:cs typeface="+mn-cs"/>
              </a:rPr>
              <a:t>Identify strategies based on the general model</a:t>
            </a:r>
          </a:p>
          <a:p>
            <a:pPr marL="457200" indent="-457200">
              <a:buFontTx/>
              <a:buAutoNum type="arabicPeriod"/>
              <a:defRPr/>
            </a:pPr>
            <a:endParaRPr lang="en-US" dirty="0" smtClean="0">
              <a:solidFill>
                <a:schemeClr val="bg2">
                  <a:lumMod val="60000"/>
                  <a:lumOff val="40000"/>
                </a:schemeClr>
              </a:solidFill>
              <a:ea typeface="+mn-ea"/>
              <a:cs typeface="+mn-cs"/>
            </a:endParaRPr>
          </a:p>
          <a:p>
            <a:pPr marL="457200" indent="-457200">
              <a:buFontTx/>
              <a:buAutoNum type="arabicPeriod"/>
              <a:defRPr/>
            </a:pPr>
            <a:r>
              <a:rPr lang="en-US" dirty="0" smtClean="0">
                <a:solidFill>
                  <a:schemeClr val="bg2">
                    <a:lumMod val="60000"/>
                    <a:lumOff val="40000"/>
                  </a:schemeClr>
                </a:solidFill>
                <a:ea typeface="+mn-ea"/>
                <a:cs typeface="+mn-cs"/>
              </a:rPr>
              <a:t>Define theories of change to show how strategies will work</a:t>
            </a:r>
          </a:p>
          <a:p>
            <a:pPr marL="457200" indent="-457200">
              <a:buFontTx/>
              <a:buAutoNum type="arabicPeriod"/>
              <a:defRPr/>
            </a:pPr>
            <a:endParaRPr lang="en-US" dirty="0" smtClean="0">
              <a:ea typeface="+mn-ea"/>
              <a:cs typeface="+mn-cs"/>
            </a:endParaRPr>
          </a:p>
          <a:p>
            <a:pPr marL="457200" indent="-457200">
              <a:buFontTx/>
              <a:buAutoNum type="arabicPeriod"/>
              <a:defRPr/>
            </a:pPr>
            <a:r>
              <a:rPr lang="en-US" dirty="0" smtClean="0">
                <a:solidFill>
                  <a:schemeClr val="accent2"/>
                </a:solidFill>
                <a:ea typeface="+mn-ea"/>
                <a:cs typeface="+mn-cs"/>
              </a:rPr>
              <a:t>Implement the strategies, checking as you go</a:t>
            </a:r>
          </a:p>
          <a:p>
            <a:pPr marL="457200" indent="-457200">
              <a:buFontTx/>
              <a:buAutoNum type="arabicPeriod"/>
              <a:defRPr/>
            </a:pPr>
            <a:endParaRPr lang="en-US" dirty="0" smtClean="0">
              <a:ea typeface="+mn-ea"/>
              <a:cs typeface="+mn-cs"/>
            </a:endParaRPr>
          </a:p>
          <a:p>
            <a:pPr marL="457200" indent="-457200">
              <a:buFontTx/>
              <a:buAutoNum type="arabicPeriod"/>
              <a:defRPr/>
            </a:pPr>
            <a:r>
              <a:rPr lang="en-US" dirty="0" smtClean="0">
                <a:solidFill>
                  <a:srgbClr val="008000"/>
                </a:solidFill>
                <a:ea typeface="+mn-ea"/>
                <a:cs typeface="+mn-cs"/>
              </a:rPr>
              <a:t>Adjust</a:t>
            </a:r>
          </a:p>
        </p:txBody>
      </p:sp>
      <p:pic>
        <p:nvPicPr>
          <p:cNvPr id="4" name="Picture 14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2716212"/>
            <a:ext cx="1579563" cy="7889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nvGrpSpPr>
          <p:cNvPr id="2" name="Group 28"/>
          <p:cNvGrpSpPr>
            <a:grpSpLocks/>
          </p:cNvGrpSpPr>
          <p:nvPr/>
        </p:nvGrpSpPr>
        <p:grpSpPr bwMode="auto">
          <a:xfrm>
            <a:off x="6934200" y="2362200"/>
            <a:ext cx="852487" cy="228600"/>
            <a:chOff x="214313" y="1935163"/>
            <a:chExt cx="8153400" cy="1174750"/>
          </a:xfrm>
        </p:grpSpPr>
        <p:sp>
          <p:nvSpPr>
            <p:cNvPr id="72879" name="Text Box 3"/>
            <p:cNvSpPr txBox="1">
              <a:spLocks noChangeArrowheads="1"/>
            </p:cNvSpPr>
            <p:nvPr/>
          </p:nvSpPr>
          <p:spPr bwMode="auto">
            <a:xfrm>
              <a:off x="579438" y="1935163"/>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3600"/>
            </a:p>
          </p:txBody>
        </p:sp>
        <p:sp>
          <p:nvSpPr>
            <p:cNvPr id="72880" name="Rectangle 4"/>
            <p:cNvSpPr>
              <a:spLocks noChangeArrowheads="1"/>
            </p:cNvSpPr>
            <p:nvPr/>
          </p:nvSpPr>
          <p:spPr bwMode="auto">
            <a:xfrm>
              <a:off x="214313" y="2500313"/>
              <a:ext cx="8153400" cy="609600"/>
            </a:xfrm>
            <a:prstGeom prst="rect">
              <a:avLst/>
            </a:prstGeom>
            <a:solidFill>
              <a:srgbClr val="00FF00"/>
            </a:solidFill>
            <a:ln w="9525">
              <a:solidFill>
                <a:schemeClr val="tx1"/>
              </a:solidFill>
              <a:miter lim="800000"/>
              <a:headEnd/>
              <a:tailEnd/>
            </a:ln>
          </p:spPr>
          <p:txBody>
            <a:bodyPr wrap="none" anchor="ctr"/>
            <a:lstStyle/>
            <a:p>
              <a:pPr defTabSz="912813"/>
              <a:endParaRPr lang="en-US"/>
            </a:p>
          </p:txBody>
        </p:sp>
        <p:sp>
          <p:nvSpPr>
            <p:cNvPr id="72881" name="Rectangle 5"/>
            <p:cNvSpPr>
              <a:spLocks noChangeArrowheads="1"/>
            </p:cNvSpPr>
            <p:nvPr/>
          </p:nvSpPr>
          <p:spPr bwMode="auto">
            <a:xfrm>
              <a:off x="6234113" y="2497138"/>
              <a:ext cx="2125662" cy="609600"/>
            </a:xfrm>
            <a:prstGeom prst="rect">
              <a:avLst/>
            </a:prstGeom>
            <a:solidFill>
              <a:srgbClr val="003300"/>
            </a:solidFill>
            <a:ln w="9525">
              <a:solidFill>
                <a:schemeClr val="tx1"/>
              </a:solidFill>
              <a:miter lim="800000"/>
              <a:headEnd/>
              <a:tailEnd/>
            </a:ln>
          </p:spPr>
          <p:txBody>
            <a:bodyPr wrap="none" anchor="ctr"/>
            <a:lstStyle/>
            <a:p>
              <a:pPr defTabSz="912813"/>
              <a:endParaRPr lang="en-US"/>
            </a:p>
          </p:txBody>
        </p:sp>
        <p:sp>
          <p:nvSpPr>
            <p:cNvPr id="72882" name="Rectangle 6"/>
            <p:cNvSpPr>
              <a:spLocks noChangeArrowheads="1"/>
            </p:cNvSpPr>
            <p:nvPr/>
          </p:nvSpPr>
          <p:spPr bwMode="auto">
            <a:xfrm>
              <a:off x="214313" y="2500313"/>
              <a:ext cx="4038600" cy="609600"/>
            </a:xfrm>
            <a:prstGeom prst="rect">
              <a:avLst/>
            </a:prstGeom>
            <a:solidFill>
              <a:srgbClr val="FFFF00"/>
            </a:solidFill>
            <a:ln w="9525">
              <a:solidFill>
                <a:schemeClr val="tx1"/>
              </a:solidFill>
              <a:miter lim="800000"/>
              <a:headEnd/>
              <a:tailEnd/>
            </a:ln>
          </p:spPr>
          <p:txBody>
            <a:bodyPr wrap="none" anchor="ctr"/>
            <a:lstStyle/>
            <a:p>
              <a:pPr defTabSz="912813"/>
              <a:endParaRPr lang="en-US"/>
            </a:p>
          </p:txBody>
        </p:sp>
        <p:sp>
          <p:nvSpPr>
            <p:cNvPr id="72883" name="Rectangle 7"/>
            <p:cNvSpPr>
              <a:spLocks noChangeArrowheads="1"/>
            </p:cNvSpPr>
            <p:nvPr/>
          </p:nvSpPr>
          <p:spPr bwMode="auto">
            <a:xfrm>
              <a:off x="214313" y="2500313"/>
              <a:ext cx="2133600" cy="609600"/>
            </a:xfrm>
            <a:prstGeom prst="rect">
              <a:avLst/>
            </a:prstGeom>
            <a:solidFill>
              <a:srgbClr val="B00000"/>
            </a:solidFill>
            <a:ln w="9525">
              <a:solidFill>
                <a:schemeClr val="tx1"/>
              </a:solidFill>
              <a:miter lim="800000"/>
              <a:headEnd/>
              <a:tailEnd/>
            </a:ln>
          </p:spPr>
          <p:txBody>
            <a:bodyPr wrap="none" anchor="ctr"/>
            <a:lstStyle/>
            <a:p>
              <a:pPr defTabSz="912813"/>
              <a:endParaRPr lang="en-US"/>
            </a:p>
          </p:txBody>
        </p:sp>
      </p:grpSp>
      <p:grpSp>
        <p:nvGrpSpPr>
          <p:cNvPr id="5" name="Group 60"/>
          <p:cNvGrpSpPr>
            <a:grpSpLocks/>
          </p:cNvGrpSpPr>
          <p:nvPr/>
        </p:nvGrpSpPr>
        <p:grpSpPr bwMode="auto">
          <a:xfrm>
            <a:off x="4000500" y="2830512"/>
            <a:ext cx="850900" cy="674688"/>
            <a:chOff x="3873500" y="2220913"/>
            <a:chExt cx="3413125" cy="2968625"/>
          </a:xfrm>
        </p:grpSpPr>
        <p:sp>
          <p:nvSpPr>
            <p:cNvPr id="30" name="Freeform 4"/>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1" name="Freeform 5"/>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33" name="Freeform 7"/>
            <p:cNvSpPr>
              <a:spLocks/>
            </p:cNvSpPr>
            <p:nvPr/>
          </p:nvSpPr>
          <p:spPr bwMode="auto">
            <a:xfrm>
              <a:off x="5153424" y="3275649"/>
              <a:ext cx="649513" cy="6983"/>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34" name="Freeform 8"/>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5" name="Freeform 17"/>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6" name="Freeform 18"/>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9" name="Freeform 21"/>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0" name="Freeform 22"/>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43" name="Freeform 31"/>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4" name="Freeform 32"/>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47" name="Freeform 38"/>
            <p:cNvSpPr>
              <a:spLocks/>
            </p:cNvSpPr>
            <p:nvPr/>
          </p:nvSpPr>
          <p:spPr bwMode="auto">
            <a:xfrm>
              <a:off x="5350823" y="2577150"/>
              <a:ext cx="452114" cy="705482"/>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48" name="Freeform 39"/>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49" name="Freeform 43"/>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0" name="Freeform 44"/>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53" name="Freeform 47"/>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4" name="Freeform 48"/>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56" name="Line 50"/>
            <p:cNvSpPr>
              <a:spLocks noChangeShapeType="1"/>
            </p:cNvSpPr>
            <p:nvPr/>
          </p:nvSpPr>
          <p:spPr bwMode="auto">
            <a:xfrm>
              <a:off x="4835035" y="4623751"/>
              <a:ext cx="961531"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57" name="Freeform 51"/>
            <p:cNvSpPr>
              <a:spLocks/>
            </p:cNvSpPr>
            <p:nvPr/>
          </p:nvSpPr>
          <p:spPr bwMode="auto">
            <a:xfrm>
              <a:off x="5771096" y="4532948"/>
              <a:ext cx="216504" cy="188593"/>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58" name="Freeform 52"/>
            <p:cNvSpPr>
              <a:spLocks/>
            </p:cNvSpPr>
            <p:nvPr/>
          </p:nvSpPr>
          <p:spPr bwMode="auto">
            <a:xfrm>
              <a:off x="4669473" y="3562032"/>
              <a:ext cx="1127093" cy="1061719"/>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59" name="Freeform 53"/>
            <p:cNvSpPr>
              <a:spLocks/>
            </p:cNvSpPr>
            <p:nvPr/>
          </p:nvSpPr>
          <p:spPr bwMode="auto">
            <a:xfrm>
              <a:off x="5771096" y="4532948"/>
              <a:ext cx="216504" cy="18859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nvGrpSpPr>
          <p:cNvPr id="6" name="Group 167"/>
          <p:cNvGrpSpPr>
            <a:grpSpLocks/>
          </p:cNvGrpSpPr>
          <p:nvPr/>
        </p:nvGrpSpPr>
        <p:grpSpPr bwMode="auto">
          <a:xfrm>
            <a:off x="7772400" y="2895600"/>
            <a:ext cx="1068387" cy="750888"/>
            <a:chOff x="2436813" y="2220913"/>
            <a:chExt cx="4849812" cy="2968625"/>
          </a:xfrm>
        </p:grpSpPr>
        <p:sp>
          <p:nvSpPr>
            <p:cNvPr id="116" name="Freeform 4"/>
            <p:cNvSpPr>
              <a:spLocks/>
            </p:cNvSpPr>
            <p:nvPr/>
          </p:nvSpPr>
          <p:spPr bwMode="auto">
            <a:xfrm>
              <a:off x="5830960" y="2220913"/>
              <a:ext cx="145566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7" name="Freeform 5"/>
            <p:cNvSpPr>
              <a:spLocks/>
            </p:cNvSpPr>
            <p:nvPr/>
          </p:nvSpPr>
          <p:spPr bwMode="auto">
            <a:xfrm>
              <a:off x="5830960" y="2220913"/>
              <a:ext cx="145566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19" name="Freeform 7"/>
            <p:cNvSpPr>
              <a:spLocks/>
            </p:cNvSpPr>
            <p:nvPr/>
          </p:nvSpPr>
          <p:spPr bwMode="auto">
            <a:xfrm>
              <a:off x="5153571" y="3275308"/>
              <a:ext cx="648564" cy="6278"/>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20" name="Freeform 8"/>
            <p:cNvSpPr>
              <a:spLocks/>
            </p:cNvSpPr>
            <p:nvPr/>
          </p:nvSpPr>
          <p:spPr bwMode="auto">
            <a:xfrm>
              <a:off x="5773310"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1" name="Line 9"/>
            <p:cNvSpPr>
              <a:spLocks noChangeShapeType="1"/>
            </p:cNvSpPr>
            <p:nvPr/>
          </p:nvSpPr>
          <p:spPr bwMode="auto">
            <a:xfrm>
              <a:off x="3712319" y="3275308"/>
              <a:ext cx="295459" cy="6278"/>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22" name="Freeform 10"/>
            <p:cNvSpPr>
              <a:spLocks/>
            </p:cNvSpPr>
            <p:nvPr/>
          </p:nvSpPr>
          <p:spPr bwMode="auto">
            <a:xfrm>
              <a:off x="3978953" y="3181167"/>
              <a:ext cx="216188" cy="194559"/>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3" name="Freeform 13"/>
            <p:cNvSpPr>
              <a:spLocks/>
            </p:cNvSpPr>
            <p:nvPr/>
          </p:nvSpPr>
          <p:spPr bwMode="auto">
            <a:xfrm>
              <a:off x="3870857" y="3953133"/>
              <a:ext cx="482822" cy="219668"/>
            </a:xfrm>
            <a:custGeom>
              <a:avLst/>
              <a:gdLst>
                <a:gd name="T0" fmla="*/ 0 w 1152"/>
                <a:gd name="T1" fmla="*/ 0 h 603"/>
                <a:gd name="T2" fmla="*/ 2147483647 w 1152"/>
                <a:gd name="T3" fmla="*/ 0 h 603"/>
                <a:gd name="T4" fmla="*/ 2147483647 w 1152"/>
                <a:gd name="T5" fmla="*/ 2147483647 h 603"/>
                <a:gd name="T6" fmla="*/ 2147483647 w 1152"/>
                <a:gd name="T7" fmla="*/ 2147483647 h 603"/>
                <a:gd name="T8" fmla="*/ 2147483647 w 1152"/>
                <a:gd name="T9" fmla="*/ 2147483647 h 603"/>
                <a:gd name="T10" fmla="*/ 0 60000 65536"/>
                <a:gd name="T11" fmla="*/ 0 60000 65536"/>
                <a:gd name="T12" fmla="*/ 0 60000 65536"/>
                <a:gd name="T13" fmla="*/ 0 60000 65536"/>
                <a:gd name="T14" fmla="*/ 0 60000 65536"/>
                <a:gd name="T15" fmla="*/ 0 w 1152"/>
                <a:gd name="T16" fmla="*/ 0 h 603"/>
                <a:gd name="T17" fmla="*/ 1152 w 1152"/>
                <a:gd name="T18" fmla="*/ 603 h 603"/>
              </a:gdLst>
              <a:ahLst/>
              <a:cxnLst>
                <a:cxn ang="T10">
                  <a:pos x="T0" y="T1"/>
                </a:cxn>
                <a:cxn ang="T11">
                  <a:pos x="T2" y="T3"/>
                </a:cxn>
                <a:cxn ang="T12">
                  <a:pos x="T4" y="T5"/>
                </a:cxn>
                <a:cxn ang="T13">
                  <a:pos x="T6" y="T7"/>
                </a:cxn>
                <a:cxn ang="T14">
                  <a:pos x="T8" y="T9"/>
                </a:cxn>
              </a:cxnLst>
              <a:rect l="T15" t="T16" r="T17" b="T18"/>
              <a:pathLst>
                <a:path w="1152" h="603">
                  <a:moveTo>
                    <a:pt x="0" y="0"/>
                  </a:moveTo>
                  <a:lnTo>
                    <a:pt x="1056" y="0"/>
                  </a:lnTo>
                  <a:cubicBezTo>
                    <a:pt x="1109" y="0"/>
                    <a:pt x="1152" y="43"/>
                    <a:pt x="1152" y="96"/>
                  </a:cubicBezTo>
                  <a:cubicBezTo>
                    <a:pt x="1152" y="96"/>
                    <a:pt x="1152" y="96"/>
                    <a:pt x="1152" y="96"/>
                  </a:cubicBezTo>
                  <a:lnTo>
                    <a:pt x="1152" y="603"/>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24" name="Freeform 14"/>
            <p:cNvSpPr>
              <a:spLocks/>
            </p:cNvSpPr>
            <p:nvPr/>
          </p:nvSpPr>
          <p:spPr bwMode="auto">
            <a:xfrm>
              <a:off x="4245582" y="4153970"/>
              <a:ext cx="216188" cy="188285"/>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5" name="Line 15"/>
            <p:cNvSpPr>
              <a:spLocks noChangeShapeType="1"/>
            </p:cNvSpPr>
            <p:nvPr/>
          </p:nvSpPr>
          <p:spPr bwMode="auto">
            <a:xfrm>
              <a:off x="3395244" y="4624684"/>
              <a:ext cx="288250"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26" name="Freeform 16"/>
            <p:cNvSpPr>
              <a:spLocks/>
            </p:cNvSpPr>
            <p:nvPr/>
          </p:nvSpPr>
          <p:spPr bwMode="auto">
            <a:xfrm>
              <a:off x="3661878" y="4530539"/>
              <a:ext cx="208979"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7" name="Freeform 17"/>
            <p:cNvSpPr>
              <a:spLocks/>
            </p:cNvSpPr>
            <p:nvPr/>
          </p:nvSpPr>
          <p:spPr bwMode="auto">
            <a:xfrm>
              <a:off x="3870857" y="4342255"/>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28" name="Freeform 18"/>
            <p:cNvSpPr>
              <a:spLocks/>
            </p:cNvSpPr>
            <p:nvPr/>
          </p:nvSpPr>
          <p:spPr bwMode="auto">
            <a:xfrm>
              <a:off x="3870857" y="4342255"/>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31" name="Freeform 21"/>
            <p:cNvSpPr>
              <a:spLocks/>
            </p:cNvSpPr>
            <p:nvPr/>
          </p:nvSpPr>
          <p:spPr bwMode="auto">
            <a:xfrm>
              <a:off x="4195141"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2" name="Freeform 22"/>
            <p:cNvSpPr>
              <a:spLocks/>
            </p:cNvSpPr>
            <p:nvPr/>
          </p:nvSpPr>
          <p:spPr bwMode="auto">
            <a:xfrm>
              <a:off x="4195141"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35" name="Freeform 25"/>
            <p:cNvSpPr>
              <a:spLocks/>
            </p:cNvSpPr>
            <p:nvPr/>
          </p:nvSpPr>
          <p:spPr bwMode="auto">
            <a:xfrm>
              <a:off x="2436813" y="4342255"/>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6" name="Freeform 26"/>
            <p:cNvSpPr>
              <a:spLocks/>
            </p:cNvSpPr>
            <p:nvPr/>
          </p:nvSpPr>
          <p:spPr bwMode="auto">
            <a:xfrm>
              <a:off x="2436813" y="4342255"/>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38" name="Freeform 28"/>
            <p:cNvSpPr>
              <a:spLocks/>
            </p:cNvSpPr>
            <p:nvPr/>
          </p:nvSpPr>
          <p:spPr bwMode="auto">
            <a:xfrm>
              <a:off x="2753889"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9" name="Freeform 29"/>
            <p:cNvSpPr>
              <a:spLocks/>
            </p:cNvSpPr>
            <p:nvPr/>
          </p:nvSpPr>
          <p:spPr bwMode="auto">
            <a:xfrm>
              <a:off x="2753889"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41" name="Freeform 31"/>
            <p:cNvSpPr>
              <a:spLocks/>
            </p:cNvSpPr>
            <p:nvPr/>
          </p:nvSpPr>
          <p:spPr bwMode="auto">
            <a:xfrm>
              <a:off x="4389708" y="2296227"/>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42" name="Freeform 32"/>
            <p:cNvSpPr>
              <a:spLocks/>
            </p:cNvSpPr>
            <p:nvPr/>
          </p:nvSpPr>
          <p:spPr bwMode="auto">
            <a:xfrm>
              <a:off x="4389708" y="2296227"/>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45" name="Freeform 35"/>
            <p:cNvSpPr>
              <a:spLocks/>
            </p:cNvSpPr>
            <p:nvPr/>
          </p:nvSpPr>
          <p:spPr bwMode="auto">
            <a:xfrm>
              <a:off x="2919630" y="3670708"/>
              <a:ext cx="951227"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46" name="Freeform 36"/>
            <p:cNvSpPr>
              <a:spLocks/>
            </p:cNvSpPr>
            <p:nvPr/>
          </p:nvSpPr>
          <p:spPr bwMode="auto">
            <a:xfrm>
              <a:off x="2919630" y="3670708"/>
              <a:ext cx="951227"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48" name="Freeform 38"/>
            <p:cNvSpPr>
              <a:spLocks/>
            </p:cNvSpPr>
            <p:nvPr/>
          </p:nvSpPr>
          <p:spPr bwMode="auto">
            <a:xfrm>
              <a:off x="5348143" y="2578656"/>
              <a:ext cx="453992" cy="702930"/>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49" name="Freeform 39"/>
            <p:cNvSpPr>
              <a:spLocks/>
            </p:cNvSpPr>
            <p:nvPr/>
          </p:nvSpPr>
          <p:spPr bwMode="auto">
            <a:xfrm>
              <a:off x="5773310"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50" name="Freeform 43"/>
            <p:cNvSpPr>
              <a:spLocks/>
            </p:cNvSpPr>
            <p:nvPr/>
          </p:nvSpPr>
          <p:spPr bwMode="auto">
            <a:xfrm>
              <a:off x="5989498" y="2842255"/>
              <a:ext cx="1116973" cy="878662"/>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1" name="Freeform 44"/>
            <p:cNvSpPr>
              <a:spLocks/>
            </p:cNvSpPr>
            <p:nvPr/>
          </p:nvSpPr>
          <p:spPr bwMode="auto">
            <a:xfrm>
              <a:off x="5989498" y="2842255"/>
              <a:ext cx="1116973" cy="878662"/>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54" name="Freeform 47"/>
            <p:cNvSpPr>
              <a:spLocks/>
            </p:cNvSpPr>
            <p:nvPr/>
          </p:nvSpPr>
          <p:spPr bwMode="auto">
            <a:xfrm>
              <a:off x="5989498" y="4185353"/>
              <a:ext cx="1116973" cy="8849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5" name="Freeform 48"/>
            <p:cNvSpPr>
              <a:spLocks/>
            </p:cNvSpPr>
            <p:nvPr/>
          </p:nvSpPr>
          <p:spPr bwMode="auto">
            <a:xfrm>
              <a:off x="5989498" y="4185353"/>
              <a:ext cx="1116973" cy="8849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57" name="Line 50"/>
            <p:cNvSpPr>
              <a:spLocks noChangeShapeType="1"/>
            </p:cNvSpPr>
            <p:nvPr/>
          </p:nvSpPr>
          <p:spPr bwMode="auto">
            <a:xfrm>
              <a:off x="4829292" y="4624684"/>
              <a:ext cx="972843"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58" name="Freeform 51"/>
            <p:cNvSpPr>
              <a:spLocks/>
            </p:cNvSpPr>
            <p:nvPr/>
          </p:nvSpPr>
          <p:spPr bwMode="auto">
            <a:xfrm>
              <a:off x="5773310" y="4530539"/>
              <a:ext cx="216188" cy="188285"/>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59" name="Freeform 52"/>
            <p:cNvSpPr>
              <a:spLocks/>
            </p:cNvSpPr>
            <p:nvPr/>
          </p:nvSpPr>
          <p:spPr bwMode="auto">
            <a:xfrm>
              <a:off x="4670754" y="3557737"/>
              <a:ext cx="1131381" cy="106694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60" name="Freeform 53"/>
            <p:cNvSpPr>
              <a:spLocks/>
            </p:cNvSpPr>
            <p:nvPr/>
          </p:nvSpPr>
          <p:spPr bwMode="auto">
            <a:xfrm>
              <a:off x="5773310" y="4530539"/>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61" name="Freeform 67"/>
            <p:cNvSpPr>
              <a:spLocks/>
            </p:cNvSpPr>
            <p:nvPr/>
          </p:nvSpPr>
          <p:spPr bwMode="auto">
            <a:xfrm>
              <a:off x="4404120" y="2308779"/>
              <a:ext cx="122509"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2" name="Freeform 68"/>
            <p:cNvSpPr>
              <a:spLocks/>
            </p:cNvSpPr>
            <p:nvPr/>
          </p:nvSpPr>
          <p:spPr bwMode="auto">
            <a:xfrm>
              <a:off x="4404120" y="2308779"/>
              <a:ext cx="122509"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63" name="Freeform 69"/>
            <p:cNvSpPr>
              <a:spLocks/>
            </p:cNvSpPr>
            <p:nvPr/>
          </p:nvSpPr>
          <p:spPr bwMode="auto">
            <a:xfrm>
              <a:off x="4216757"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4" name="Freeform 70"/>
            <p:cNvSpPr>
              <a:spLocks/>
            </p:cNvSpPr>
            <p:nvPr/>
          </p:nvSpPr>
          <p:spPr bwMode="auto">
            <a:xfrm>
              <a:off x="4216757"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65" name="Freeform 72"/>
            <p:cNvSpPr>
              <a:spLocks/>
            </p:cNvSpPr>
            <p:nvPr/>
          </p:nvSpPr>
          <p:spPr bwMode="auto">
            <a:xfrm>
              <a:off x="3892478" y="4348533"/>
              <a:ext cx="122504"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6" name="Freeform 73"/>
            <p:cNvSpPr>
              <a:spLocks/>
            </p:cNvSpPr>
            <p:nvPr/>
          </p:nvSpPr>
          <p:spPr bwMode="auto">
            <a:xfrm>
              <a:off x="3892478" y="4348533"/>
              <a:ext cx="122504"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grpSp>
        <p:nvGrpSpPr>
          <p:cNvPr id="7" name="Group 179"/>
          <p:cNvGrpSpPr>
            <a:grpSpLocks/>
          </p:cNvGrpSpPr>
          <p:nvPr/>
        </p:nvGrpSpPr>
        <p:grpSpPr bwMode="auto">
          <a:xfrm>
            <a:off x="5867400" y="1535113"/>
            <a:ext cx="419100" cy="674687"/>
            <a:chOff x="5829300" y="2220913"/>
            <a:chExt cx="1457325" cy="2968625"/>
          </a:xfrm>
        </p:grpSpPr>
        <p:sp>
          <p:nvSpPr>
            <p:cNvPr id="169" name="Freeform 4"/>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0" name="Freeform 5"/>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72" name="Freeform 43"/>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3" name="Freeform 44"/>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76" name="Freeform 47"/>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7" name="Freeform 48"/>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grpSp>
        <p:nvGrpSpPr>
          <p:cNvPr id="8" name="Group 248"/>
          <p:cNvGrpSpPr>
            <a:grpSpLocks/>
          </p:cNvGrpSpPr>
          <p:nvPr/>
        </p:nvGrpSpPr>
        <p:grpSpPr bwMode="auto">
          <a:xfrm>
            <a:off x="6553200" y="3973512"/>
            <a:ext cx="1304925" cy="827088"/>
            <a:chOff x="904875" y="2220913"/>
            <a:chExt cx="6381750" cy="4375150"/>
          </a:xfrm>
        </p:grpSpPr>
        <p:grpSp>
          <p:nvGrpSpPr>
            <p:cNvPr id="72764" name="Group 242"/>
            <p:cNvGrpSpPr>
              <a:grpSpLocks/>
            </p:cNvGrpSpPr>
            <p:nvPr/>
          </p:nvGrpSpPr>
          <p:grpSpPr bwMode="auto">
            <a:xfrm>
              <a:off x="904875" y="2220913"/>
              <a:ext cx="6381750" cy="4162425"/>
              <a:chOff x="904875" y="2220913"/>
              <a:chExt cx="6381750" cy="4162425"/>
            </a:xfrm>
          </p:grpSpPr>
          <p:sp>
            <p:nvSpPr>
              <p:cNvPr id="181" name="Line 2"/>
              <p:cNvSpPr>
                <a:spLocks noChangeShapeType="1"/>
              </p:cNvSpPr>
              <p:nvPr/>
            </p:nvSpPr>
            <p:spPr bwMode="auto">
              <a:xfrm flipH="1">
                <a:off x="4359713" y="5109686"/>
                <a:ext cx="15527" cy="53744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182" name="Freeform 4"/>
              <p:cNvSpPr>
                <a:spLocks/>
              </p:cNvSpPr>
              <p:nvPr/>
            </p:nvSpPr>
            <p:spPr bwMode="auto">
              <a:xfrm>
                <a:off x="5827052" y="2220913"/>
                <a:ext cx="1459573" cy="2972749"/>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83" name="Freeform 5"/>
              <p:cNvSpPr>
                <a:spLocks/>
              </p:cNvSpPr>
              <p:nvPr/>
            </p:nvSpPr>
            <p:spPr bwMode="auto">
              <a:xfrm>
                <a:off x="5827052" y="2220913"/>
                <a:ext cx="1459573" cy="2972749"/>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85" name="Freeform 7"/>
              <p:cNvSpPr>
                <a:spLocks/>
              </p:cNvSpPr>
              <p:nvPr/>
            </p:nvSpPr>
            <p:spPr bwMode="auto">
              <a:xfrm>
                <a:off x="5151609" y="3279010"/>
                <a:ext cx="652150" cy="0"/>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86" name="Freeform 8"/>
              <p:cNvSpPr>
                <a:spLocks/>
              </p:cNvSpPr>
              <p:nvPr/>
            </p:nvSpPr>
            <p:spPr bwMode="auto">
              <a:xfrm>
                <a:off x="5772704" y="3186639"/>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87" name="Line 9"/>
              <p:cNvSpPr>
                <a:spLocks noChangeShapeType="1"/>
              </p:cNvSpPr>
              <p:nvPr/>
            </p:nvSpPr>
            <p:spPr bwMode="auto">
              <a:xfrm>
                <a:off x="3715329" y="3279010"/>
                <a:ext cx="287254"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88" name="Freeform 10"/>
              <p:cNvSpPr>
                <a:spLocks/>
              </p:cNvSpPr>
              <p:nvPr/>
            </p:nvSpPr>
            <p:spPr bwMode="auto">
              <a:xfrm>
                <a:off x="3979295" y="3186639"/>
                <a:ext cx="209617" cy="18474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89" name="Freeform 11"/>
              <p:cNvSpPr>
                <a:spLocks/>
              </p:cNvSpPr>
              <p:nvPr/>
            </p:nvSpPr>
            <p:spPr bwMode="auto">
              <a:xfrm>
                <a:off x="2372209" y="3279010"/>
                <a:ext cx="194095" cy="0"/>
              </a:xfrm>
              <a:custGeom>
                <a:avLst/>
                <a:gdLst>
                  <a:gd name="T0" fmla="*/ 0 w 471"/>
                  <a:gd name="T1" fmla="*/ 2147483647 h 6"/>
                  <a:gd name="T2" fmla="*/ 2147483647 w 471"/>
                  <a:gd name="T3" fmla="*/ 2147483647 h 6"/>
                  <a:gd name="T4" fmla="*/ 2147483647 w 471"/>
                  <a:gd name="T5" fmla="*/ 2147483647 h 6"/>
                  <a:gd name="T6" fmla="*/ 2147483647 w 471"/>
                  <a:gd name="T7" fmla="*/ 2147483647 h 6"/>
                  <a:gd name="T8" fmla="*/ 2147483647 w 471"/>
                  <a:gd name="T9" fmla="*/ 0 h 6"/>
                  <a:gd name="T10" fmla="*/ 2147483647 w 471"/>
                  <a:gd name="T11" fmla="*/ 0 h 6"/>
                  <a:gd name="T12" fmla="*/ 2147483647 w 471"/>
                  <a:gd name="T13" fmla="*/ 0 h 6"/>
                  <a:gd name="T14" fmla="*/ 0 60000 65536"/>
                  <a:gd name="T15" fmla="*/ 0 60000 65536"/>
                  <a:gd name="T16" fmla="*/ 0 60000 65536"/>
                  <a:gd name="T17" fmla="*/ 0 60000 65536"/>
                  <a:gd name="T18" fmla="*/ 0 60000 65536"/>
                  <a:gd name="T19" fmla="*/ 0 60000 65536"/>
                  <a:gd name="T20" fmla="*/ 0 60000 65536"/>
                  <a:gd name="T21" fmla="*/ 0 w 471"/>
                  <a:gd name="T22" fmla="*/ 0 h 6"/>
                  <a:gd name="T23" fmla="*/ 471 w 47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1" h="6">
                    <a:moveTo>
                      <a:pt x="0" y="6"/>
                    </a:moveTo>
                    <a:lnTo>
                      <a:pt x="285" y="6"/>
                    </a:lnTo>
                    <a:cubicBezTo>
                      <a:pt x="286" y="6"/>
                      <a:pt x="288" y="4"/>
                      <a:pt x="288" y="3"/>
                    </a:cubicBezTo>
                    <a:cubicBezTo>
                      <a:pt x="288" y="3"/>
                      <a:pt x="288" y="3"/>
                      <a:pt x="288" y="3"/>
                    </a:cubicBezTo>
                    <a:cubicBezTo>
                      <a:pt x="288" y="2"/>
                      <a:pt x="289" y="0"/>
                      <a:pt x="290" y="0"/>
                    </a:cubicBezTo>
                    <a:lnTo>
                      <a:pt x="471" y="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90" name="Freeform 12"/>
              <p:cNvSpPr>
                <a:spLocks/>
              </p:cNvSpPr>
              <p:nvPr/>
            </p:nvSpPr>
            <p:spPr bwMode="auto">
              <a:xfrm>
                <a:off x="2543010" y="3186639"/>
                <a:ext cx="209622" cy="18474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91" name="Freeform 13"/>
              <p:cNvSpPr>
                <a:spLocks/>
              </p:cNvSpPr>
              <p:nvPr/>
            </p:nvSpPr>
            <p:spPr bwMode="auto">
              <a:xfrm>
                <a:off x="3870603" y="3950818"/>
                <a:ext cx="481349" cy="226738"/>
              </a:xfrm>
              <a:custGeom>
                <a:avLst/>
                <a:gdLst>
                  <a:gd name="T0" fmla="*/ 0 w 1152"/>
                  <a:gd name="T1" fmla="*/ 0 h 603"/>
                  <a:gd name="T2" fmla="*/ 2147483647 w 1152"/>
                  <a:gd name="T3" fmla="*/ 0 h 603"/>
                  <a:gd name="T4" fmla="*/ 2147483647 w 1152"/>
                  <a:gd name="T5" fmla="*/ 2147483647 h 603"/>
                  <a:gd name="T6" fmla="*/ 2147483647 w 1152"/>
                  <a:gd name="T7" fmla="*/ 2147483647 h 603"/>
                  <a:gd name="T8" fmla="*/ 2147483647 w 1152"/>
                  <a:gd name="T9" fmla="*/ 2147483647 h 603"/>
                  <a:gd name="T10" fmla="*/ 0 60000 65536"/>
                  <a:gd name="T11" fmla="*/ 0 60000 65536"/>
                  <a:gd name="T12" fmla="*/ 0 60000 65536"/>
                  <a:gd name="T13" fmla="*/ 0 60000 65536"/>
                  <a:gd name="T14" fmla="*/ 0 60000 65536"/>
                  <a:gd name="T15" fmla="*/ 0 w 1152"/>
                  <a:gd name="T16" fmla="*/ 0 h 603"/>
                  <a:gd name="T17" fmla="*/ 1152 w 1152"/>
                  <a:gd name="T18" fmla="*/ 603 h 603"/>
                </a:gdLst>
                <a:ahLst/>
                <a:cxnLst>
                  <a:cxn ang="T10">
                    <a:pos x="T0" y="T1"/>
                  </a:cxn>
                  <a:cxn ang="T11">
                    <a:pos x="T2" y="T3"/>
                  </a:cxn>
                  <a:cxn ang="T12">
                    <a:pos x="T4" y="T5"/>
                  </a:cxn>
                  <a:cxn ang="T13">
                    <a:pos x="T6" y="T7"/>
                  </a:cxn>
                  <a:cxn ang="T14">
                    <a:pos x="T8" y="T9"/>
                  </a:cxn>
                </a:cxnLst>
                <a:rect l="T15" t="T16" r="T17" b="T18"/>
                <a:pathLst>
                  <a:path w="1152" h="603">
                    <a:moveTo>
                      <a:pt x="0" y="0"/>
                    </a:moveTo>
                    <a:lnTo>
                      <a:pt x="1056" y="0"/>
                    </a:lnTo>
                    <a:cubicBezTo>
                      <a:pt x="1109" y="0"/>
                      <a:pt x="1152" y="43"/>
                      <a:pt x="1152" y="96"/>
                    </a:cubicBezTo>
                    <a:cubicBezTo>
                      <a:pt x="1152" y="96"/>
                      <a:pt x="1152" y="96"/>
                      <a:pt x="1152" y="96"/>
                    </a:cubicBezTo>
                    <a:lnTo>
                      <a:pt x="1152" y="603"/>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92" name="Freeform 14"/>
              <p:cNvSpPr>
                <a:spLocks/>
              </p:cNvSpPr>
              <p:nvPr/>
            </p:nvSpPr>
            <p:spPr bwMode="auto">
              <a:xfrm>
                <a:off x="4243260" y="4152360"/>
                <a:ext cx="217383" cy="193147"/>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93" name="Line 15"/>
              <p:cNvSpPr>
                <a:spLocks noChangeShapeType="1"/>
              </p:cNvSpPr>
              <p:nvPr/>
            </p:nvSpPr>
            <p:spPr bwMode="auto">
              <a:xfrm>
                <a:off x="3397016" y="4622625"/>
                <a:ext cx="287259" cy="840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94" name="Freeform 16"/>
              <p:cNvSpPr>
                <a:spLocks/>
              </p:cNvSpPr>
              <p:nvPr/>
            </p:nvSpPr>
            <p:spPr bwMode="auto">
              <a:xfrm>
                <a:off x="3660981" y="4530254"/>
                <a:ext cx="209622"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95" name="Freeform 17"/>
              <p:cNvSpPr>
                <a:spLocks/>
              </p:cNvSpPr>
              <p:nvPr/>
            </p:nvSpPr>
            <p:spPr bwMode="auto">
              <a:xfrm>
                <a:off x="3870603"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96" name="Freeform 18"/>
              <p:cNvSpPr>
                <a:spLocks/>
              </p:cNvSpPr>
              <p:nvPr/>
            </p:nvSpPr>
            <p:spPr bwMode="auto">
              <a:xfrm>
                <a:off x="3870603"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99" name="Freeform 21"/>
              <p:cNvSpPr>
                <a:spLocks/>
              </p:cNvSpPr>
              <p:nvPr/>
            </p:nvSpPr>
            <p:spPr bwMode="auto">
              <a:xfrm>
                <a:off x="418891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00" name="Freeform 22"/>
              <p:cNvSpPr>
                <a:spLocks/>
              </p:cNvSpPr>
              <p:nvPr/>
            </p:nvSpPr>
            <p:spPr bwMode="auto">
              <a:xfrm>
                <a:off x="418891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03" name="Freeform 25"/>
              <p:cNvSpPr>
                <a:spLocks/>
              </p:cNvSpPr>
              <p:nvPr/>
            </p:nvSpPr>
            <p:spPr bwMode="auto">
              <a:xfrm>
                <a:off x="2434319"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04" name="Freeform 26"/>
              <p:cNvSpPr>
                <a:spLocks/>
              </p:cNvSpPr>
              <p:nvPr/>
            </p:nvSpPr>
            <p:spPr bwMode="auto">
              <a:xfrm>
                <a:off x="2434319"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06" name="Freeform 28"/>
              <p:cNvSpPr>
                <a:spLocks/>
              </p:cNvSpPr>
              <p:nvPr/>
            </p:nvSpPr>
            <p:spPr bwMode="auto">
              <a:xfrm>
                <a:off x="275263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07" name="Freeform 29"/>
              <p:cNvSpPr>
                <a:spLocks/>
              </p:cNvSpPr>
              <p:nvPr/>
            </p:nvSpPr>
            <p:spPr bwMode="auto">
              <a:xfrm>
                <a:off x="275263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09" name="Freeform 31"/>
              <p:cNvSpPr>
                <a:spLocks/>
              </p:cNvSpPr>
              <p:nvPr/>
            </p:nvSpPr>
            <p:spPr bwMode="auto">
              <a:xfrm>
                <a:off x="4390768" y="2296494"/>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10" name="Freeform 32"/>
              <p:cNvSpPr>
                <a:spLocks/>
              </p:cNvSpPr>
              <p:nvPr/>
            </p:nvSpPr>
            <p:spPr bwMode="auto">
              <a:xfrm>
                <a:off x="4390768" y="2296494"/>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13" name="Freeform 35"/>
              <p:cNvSpPr>
                <a:spLocks/>
              </p:cNvSpPr>
              <p:nvPr/>
            </p:nvSpPr>
            <p:spPr bwMode="auto">
              <a:xfrm>
                <a:off x="2915667" y="3673700"/>
                <a:ext cx="954936"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14" name="Freeform 36"/>
              <p:cNvSpPr>
                <a:spLocks/>
              </p:cNvSpPr>
              <p:nvPr/>
            </p:nvSpPr>
            <p:spPr bwMode="auto">
              <a:xfrm>
                <a:off x="2915667" y="3673700"/>
                <a:ext cx="954936"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16" name="Freeform 38"/>
              <p:cNvSpPr>
                <a:spLocks/>
              </p:cNvSpPr>
              <p:nvPr/>
            </p:nvSpPr>
            <p:spPr bwMode="auto">
              <a:xfrm>
                <a:off x="5353465" y="2582012"/>
                <a:ext cx="450294" cy="696998"/>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17" name="Freeform 39"/>
              <p:cNvSpPr>
                <a:spLocks/>
              </p:cNvSpPr>
              <p:nvPr/>
            </p:nvSpPr>
            <p:spPr bwMode="auto">
              <a:xfrm>
                <a:off x="5772704" y="3186639"/>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18" name="Freeform 40"/>
              <p:cNvSpPr>
                <a:spLocks/>
              </p:cNvSpPr>
              <p:nvPr/>
            </p:nvSpPr>
            <p:spPr bwMode="auto">
              <a:xfrm>
                <a:off x="904875" y="2917916"/>
                <a:ext cx="1467334" cy="730588"/>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19" name="Freeform 41"/>
              <p:cNvSpPr>
                <a:spLocks/>
              </p:cNvSpPr>
              <p:nvPr/>
            </p:nvSpPr>
            <p:spPr bwMode="auto">
              <a:xfrm>
                <a:off x="904875" y="2917916"/>
                <a:ext cx="1467334" cy="730588"/>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21" name="Freeform 43"/>
              <p:cNvSpPr>
                <a:spLocks/>
              </p:cNvSpPr>
              <p:nvPr/>
            </p:nvSpPr>
            <p:spPr bwMode="auto">
              <a:xfrm>
                <a:off x="5990087" y="2842335"/>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22" name="Freeform 44"/>
              <p:cNvSpPr>
                <a:spLocks/>
              </p:cNvSpPr>
              <p:nvPr/>
            </p:nvSpPr>
            <p:spPr bwMode="auto">
              <a:xfrm>
                <a:off x="5990087" y="2842335"/>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25" name="Freeform 47"/>
              <p:cNvSpPr>
                <a:spLocks/>
              </p:cNvSpPr>
              <p:nvPr/>
            </p:nvSpPr>
            <p:spPr bwMode="auto">
              <a:xfrm>
                <a:off x="5990087" y="4185950"/>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26" name="Freeform 48"/>
              <p:cNvSpPr>
                <a:spLocks/>
              </p:cNvSpPr>
              <p:nvPr/>
            </p:nvSpPr>
            <p:spPr bwMode="auto">
              <a:xfrm>
                <a:off x="5990087" y="4185950"/>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28" name="Line 50"/>
              <p:cNvSpPr>
                <a:spLocks noChangeShapeType="1"/>
              </p:cNvSpPr>
              <p:nvPr/>
            </p:nvSpPr>
            <p:spPr bwMode="auto">
              <a:xfrm>
                <a:off x="4833300" y="4622625"/>
                <a:ext cx="962697" cy="840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229" name="Freeform 51"/>
              <p:cNvSpPr>
                <a:spLocks/>
              </p:cNvSpPr>
              <p:nvPr/>
            </p:nvSpPr>
            <p:spPr bwMode="auto">
              <a:xfrm>
                <a:off x="5772704" y="4530254"/>
                <a:ext cx="217383" cy="193142"/>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30" name="Freeform 52"/>
              <p:cNvSpPr>
                <a:spLocks/>
              </p:cNvSpPr>
              <p:nvPr/>
            </p:nvSpPr>
            <p:spPr bwMode="auto">
              <a:xfrm>
                <a:off x="4670260" y="3564528"/>
                <a:ext cx="1125737" cy="106649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31" name="Freeform 53"/>
              <p:cNvSpPr>
                <a:spLocks/>
              </p:cNvSpPr>
              <p:nvPr/>
            </p:nvSpPr>
            <p:spPr bwMode="auto">
              <a:xfrm>
                <a:off x="5772704" y="4530254"/>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32" name="Freeform 55"/>
              <p:cNvSpPr>
                <a:spLocks/>
              </p:cNvSpPr>
              <p:nvPr/>
            </p:nvSpPr>
            <p:spPr bwMode="auto">
              <a:xfrm>
                <a:off x="3505707" y="5638737"/>
                <a:ext cx="1467339" cy="747383"/>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33" name="Freeform 56"/>
              <p:cNvSpPr>
                <a:spLocks/>
              </p:cNvSpPr>
              <p:nvPr/>
            </p:nvSpPr>
            <p:spPr bwMode="auto">
              <a:xfrm>
                <a:off x="3505707" y="5655532"/>
                <a:ext cx="1467339" cy="730588"/>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35" name="Freeform 67"/>
              <p:cNvSpPr>
                <a:spLocks/>
              </p:cNvSpPr>
              <p:nvPr/>
            </p:nvSpPr>
            <p:spPr bwMode="auto">
              <a:xfrm>
                <a:off x="4406295" y="2313289"/>
                <a:ext cx="116458"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36" name="Freeform 68"/>
              <p:cNvSpPr>
                <a:spLocks/>
              </p:cNvSpPr>
              <p:nvPr/>
            </p:nvSpPr>
            <p:spPr bwMode="auto">
              <a:xfrm>
                <a:off x="4406295" y="2313289"/>
                <a:ext cx="116458"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37" name="Freeform 69"/>
              <p:cNvSpPr>
                <a:spLocks/>
              </p:cNvSpPr>
              <p:nvPr/>
            </p:nvSpPr>
            <p:spPr bwMode="auto">
              <a:xfrm>
                <a:off x="4212205" y="3018687"/>
                <a:ext cx="124219"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38" name="Freeform 70"/>
              <p:cNvSpPr>
                <a:spLocks/>
              </p:cNvSpPr>
              <p:nvPr/>
            </p:nvSpPr>
            <p:spPr bwMode="auto">
              <a:xfrm>
                <a:off x="4212205" y="3018687"/>
                <a:ext cx="124219"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39" name="Freeform 72"/>
              <p:cNvSpPr>
                <a:spLocks/>
              </p:cNvSpPr>
              <p:nvPr/>
            </p:nvSpPr>
            <p:spPr bwMode="auto">
              <a:xfrm>
                <a:off x="3893892" y="4345507"/>
                <a:ext cx="124219" cy="109166"/>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40" name="Freeform 73"/>
              <p:cNvSpPr>
                <a:spLocks/>
              </p:cNvSpPr>
              <p:nvPr/>
            </p:nvSpPr>
            <p:spPr bwMode="auto">
              <a:xfrm>
                <a:off x="3893892" y="4345507"/>
                <a:ext cx="124219" cy="109166"/>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42" name="Freeform 76"/>
              <p:cNvSpPr>
                <a:spLocks/>
              </p:cNvSpPr>
              <p:nvPr/>
            </p:nvSpPr>
            <p:spPr bwMode="auto">
              <a:xfrm flipV="1">
                <a:off x="4266549" y="4874553"/>
                <a:ext cx="209622" cy="235133"/>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sp>
          <p:nvSpPr>
            <p:cNvPr id="244" name="Line 2"/>
            <p:cNvSpPr>
              <a:spLocks noChangeShapeType="1"/>
            </p:cNvSpPr>
            <p:nvPr/>
          </p:nvSpPr>
          <p:spPr bwMode="auto">
            <a:xfrm flipH="1">
              <a:off x="6564600" y="5319628"/>
              <a:ext cx="23294" cy="53744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245" name="Freeform 55"/>
            <p:cNvSpPr>
              <a:spLocks/>
            </p:cNvSpPr>
            <p:nvPr/>
          </p:nvSpPr>
          <p:spPr bwMode="auto">
            <a:xfrm>
              <a:off x="5718360" y="5848674"/>
              <a:ext cx="1459573" cy="747389"/>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46" name="Freeform 56"/>
            <p:cNvSpPr>
              <a:spLocks/>
            </p:cNvSpPr>
            <p:nvPr/>
          </p:nvSpPr>
          <p:spPr bwMode="auto">
            <a:xfrm>
              <a:off x="5718360" y="5865470"/>
              <a:ext cx="1459573" cy="730593"/>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48" name="Freeform 76"/>
            <p:cNvSpPr>
              <a:spLocks/>
            </p:cNvSpPr>
            <p:nvPr/>
          </p:nvSpPr>
          <p:spPr bwMode="auto">
            <a:xfrm flipV="1">
              <a:off x="6479202" y="5092891"/>
              <a:ext cx="209617" cy="226738"/>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nvGrpSpPr>
          <p:cNvPr id="10" name="Group 319"/>
          <p:cNvGrpSpPr>
            <a:grpSpLocks/>
          </p:cNvGrpSpPr>
          <p:nvPr/>
        </p:nvGrpSpPr>
        <p:grpSpPr bwMode="auto">
          <a:xfrm>
            <a:off x="7308850" y="5181600"/>
            <a:ext cx="1606550" cy="762000"/>
            <a:chOff x="298450" y="2133600"/>
            <a:chExt cx="8555038" cy="3776663"/>
          </a:xfrm>
        </p:grpSpPr>
        <p:sp>
          <p:nvSpPr>
            <p:cNvPr id="313" name="Freeform 28"/>
            <p:cNvSpPr>
              <a:spLocks/>
            </p:cNvSpPr>
            <p:nvPr/>
          </p:nvSpPr>
          <p:spPr bwMode="auto">
            <a:xfrm>
              <a:off x="4263189" y="4037668"/>
              <a:ext cx="963710"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0066FF"/>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14" name="Freeform 29"/>
            <p:cNvSpPr>
              <a:spLocks/>
            </p:cNvSpPr>
            <p:nvPr/>
          </p:nvSpPr>
          <p:spPr bwMode="auto">
            <a:xfrm>
              <a:off x="4263189" y="4037668"/>
              <a:ext cx="963710"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grpSp>
          <p:nvGrpSpPr>
            <p:cNvPr id="72716" name="Group 318"/>
            <p:cNvGrpSpPr>
              <a:grpSpLocks/>
            </p:cNvGrpSpPr>
            <p:nvPr/>
          </p:nvGrpSpPr>
          <p:grpSpPr bwMode="auto">
            <a:xfrm>
              <a:off x="298450" y="2133600"/>
              <a:ext cx="8555038" cy="3776663"/>
              <a:chOff x="298450" y="2133600"/>
              <a:chExt cx="8555038" cy="3776663"/>
            </a:xfrm>
          </p:grpSpPr>
          <p:sp>
            <p:nvSpPr>
              <p:cNvPr id="308" name="Line 2"/>
              <p:cNvSpPr>
                <a:spLocks noChangeShapeType="1"/>
              </p:cNvSpPr>
              <p:nvPr/>
            </p:nvSpPr>
            <p:spPr bwMode="auto">
              <a:xfrm>
                <a:off x="4761948" y="4863810"/>
                <a:ext cx="0" cy="322592"/>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312" name="Freeform 76"/>
              <p:cNvSpPr>
                <a:spLocks/>
              </p:cNvSpPr>
              <p:nvPr/>
            </p:nvSpPr>
            <p:spPr bwMode="auto">
              <a:xfrm flipV="1">
                <a:off x="4652054" y="4635639"/>
                <a:ext cx="211337" cy="228171"/>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nvGrpSpPr>
              <p:cNvPr id="72719" name="Group 317"/>
              <p:cNvGrpSpPr>
                <a:grpSpLocks/>
              </p:cNvGrpSpPr>
              <p:nvPr/>
            </p:nvGrpSpPr>
            <p:grpSpPr bwMode="auto">
              <a:xfrm>
                <a:off x="298450" y="2133600"/>
                <a:ext cx="8555038" cy="3776663"/>
                <a:chOff x="298450" y="2133600"/>
                <a:chExt cx="8555038" cy="3776663"/>
              </a:xfrm>
            </p:grpSpPr>
            <p:grpSp>
              <p:nvGrpSpPr>
                <p:cNvPr id="72720" name="Group 306"/>
                <p:cNvGrpSpPr>
                  <a:grpSpLocks/>
                </p:cNvGrpSpPr>
                <p:nvPr/>
              </p:nvGrpSpPr>
              <p:grpSpPr bwMode="auto">
                <a:xfrm>
                  <a:off x="298450" y="2133600"/>
                  <a:ext cx="8555038" cy="3676650"/>
                  <a:chOff x="298450" y="2133600"/>
                  <a:chExt cx="8555038" cy="3676650"/>
                </a:xfrm>
              </p:grpSpPr>
              <p:sp>
                <p:nvSpPr>
                  <p:cNvPr id="250" name="AutoShape 3"/>
                  <p:cNvSpPr>
                    <a:spLocks noChangeAspect="1" noChangeArrowheads="1" noTextEdit="1"/>
                  </p:cNvSpPr>
                  <p:nvPr/>
                </p:nvSpPr>
                <p:spPr bwMode="auto">
                  <a:xfrm>
                    <a:off x="611236" y="2133600"/>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251" name="Freeform 4"/>
                  <p:cNvSpPr>
                    <a:spLocks/>
                  </p:cNvSpPr>
                  <p:nvPr/>
                </p:nvSpPr>
                <p:spPr bwMode="auto">
                  <a:xfrm>
                    <a:off x="7382562" y="2228017"/>
                    <a:ext cx="1462475" cy="2966251"/>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52" name="Freeform 5"/>
                  <p:cNvSpPr>
                    <a:spLocks/>
                  </p:cNvSpPr>
                  <p:nvPr/>
                </p:nvSpPr>
                <p:spPr bwMode="auto">
                  <a:xfrm>
                    <a:off x="7382562" y="2228017"/>
                    <a:ext cx="1462475" cy="2966251"/>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54" name="Freeform 7"/>
                  <p:cNvSpPr>
                    <a:spLocks/>
                  </p:cNvSpPr>
                  <p:nvPr/>
                </p:nvSpPr>
                <p:spPr bwMode="auto">
                  <a:xfrm>
                    <a:off x="6706275" y="3282335"/>
                    <a:ext cx="650929" cy="0"/>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55" name="Freeform 8"/>
                  <p:cNvSpPr>
                    <a:spLocks/>
                  </p:cNvSpPr>
                  <p:nvPr/>
                </p:nvSpPr>
                <p:spPr bwMode="auto">
                  <a:xfrm>
                    <a:off x="7331841" y="3187918"/>
                    <a:ext cx="21134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56" name="Freeform 10"/>
                  <p:cNvSpPr>
                    <a:spLocks/>
                  </p:cNvSpPr>
                  <p:nvPr/>
                </p:nvSpPr>
                <p:spPr bwMode="auto">
                  <a:xfrm>
                    <a:off x="5531228" y="3187918"/>
                    <a:ext cx="21979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57" name="Freeform 11"/>
                  <p:cNvSpPr>
                    <a:spLocks/>
                  </p:cNvSpPr>
                  <p:nvPr/>
                </p:nvSpPr>
                <p:spPr bwMode="auto">
                  <a:xfrm>
                    <a:off x="2073705" y="3258728"/>
                    <a:ext cx="194435" cy="0"/>
                  </a:xfrm>
                  <a:custGeom>
                    <a:avLst/>
                    <a:gdLst>
                      <a:gd name="T0" fmla="*/ 0 w 471"/>
                      <a:gd name="T1" fmla="*/ 2147483647 h 6"/>
                      <a:gd name="T2" fmla="*/ 2147483647 w 471"/>
                      <a:gd name="T3" fmla="*/ 2147483647 h 6"/>
                      <a:gd name="T4" fmla="*/ 2147483647 w 471"/>
                      <a:gd name="T5" fmla="*/ 2147483647 h 6"/>
                      <a:gd name="T6" fmla="*/ 2147483647 w 471"/>
                      <a:gd name="T7" fmla="*/ 2147483647 h 6"/>
                      <a:gd name="T8" fmla="*/ 2147483647 w 471"/>
                      <a:gd name="T9" fmla="*/ 0 h 6"/>
                      <a:gd name="T10" fmla="*/ 2147483647 w 471"/>
                      <a:gd name="T11" fmla="*/ 0 h 6"/>
                      <a:gd name="T12" fmla="*/ 2147483647 w 471"/>
                      <a:gd name="T13" fmla="*/ 0 h 6"/>
                      <a:gd name="T14" fmla="*/ 0 60000 65536"/>
                      <a:gd name="T15" fmla="*/ 0 60000 65536"/>
                      <a:gd name="T16" fmla="*/ 0 60000 65536"/>
                      <a:gd name="T17" fmla="*/ 0 60000 65536"/>
                      <a:gd name="T18" fmla="*/ 0 60000 65536"/>
                      <a:gd name="T19" fmla="*/ 0 60000 65536"/>
                      <a:gd name="T20" fmla="*/ 0 60000 65536"/>
                      <a:gd name="T21" fmla="*/ 0 w 471"/>
                      <a:gd name="T22" fmla="*/ 0 h 6"/>
                      <a:gd name="T23" fmla="*/ 471 w 47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1" h="6">
                        <a:moveTo>
                          <a:pt x="0" y="6"/>
                        </a:moveTo>
                        <a:lnTo>
                          <a:pt x="285" y="6"/>
                        </a:lnTo>
                        <a:cubicBezTo>
                          <a:pt x="286" y="6"/>
                          <a:pt x="288" y="4"/>
                          <a:pt x="288" y="3"/>
                        </a:cubicBezTo>
                        <a:cubicBezTo>
                          <a:pt x="288" y="3"/>
                          <a:pt x="288" y="3"/>
                          <a:pt x="288" y="3"/>
                        </a:cubicBezTo>
                        <a:cubicBezTo>
                          <a:pt x="288" y="2"/>
                          <a:pt x="289" y="0"/>
                          <a:pt x="290" y="0"/>
                        </a:cubicBezTo>
                        <a:lnTo>
                          <a:pt x="471" y="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58" name="Freeform 12"/>
                  <p:cNvSpPr>
                    <a:spLocks/>
                  </p:cNvSpPr>
                  <p:nvPr/>
                </p:nvSpPr>
                <p:spPr bwMode="auto">
                  <a:xfrm>
                    <a:off x="2158241" y="3180048"/>
                    <a:ext cx="21979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59" name="Freeform 21"/>
                  <p:cNvSpPr>
                    <a:spLocks/>
                  </p:cNvSpPr>
                  <p:nvPr/>
                </p:nvSpPr>
                <p:spPr bwMode="auto">
                  <a:xfrm>
                    <a:off x="5751021" y="2999085"/>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60" name="Freeform 22"/>
                  <p:cNvSpPr>
                    <a:spLocks/>
                  </p:cNvSpPr>
                  <p:nvPr/>
                </p:nvSpPr>
                <p:spPr bwMode="auto">
                  <a:xfrm>
                    <a:off x="5751021" y="2999085"/>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63" name="Freeform 28"/>
                  <p:cNvSpPr>
                    <a:spLocks/>
                  </p:cNvSpPr>
                  <p:nvPr/>
                </p:nvSpPr>
                <p:spPr bwMode="auto">
                  <a:xfrm>
                    <a:off x="2378034" y="2991215"/>
                    <a:ext cx="955259"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0066FF"/>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64" name="Freeform 29"/>
                  <p:cNvSpPr>
                    <a:spLocks/>
                  </p:cNvSpPr>
                  <p:nvPr/>
                </p:nvSpPr>
                <p:spPr bwMode="auto">
                  <a:xfrm>
                    <a:off x="2378034" y="2991215"/>
                    <a:ext cx="955259"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66" name="Freeform 39"/>
                  <p:cNvSpPr>
                    <a:spLocks/>
                  </p:cNvSpPr>
                  <p:nvPr/>
                </p:nvSpPr>
                <p:spPr bwMode="auto">
                  <a:xfrm>
                    <a:off x="7331841" y="3187918"/>
                    <a:ext cx="21134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67" name="Freeform 40"/>
                  <p:cNvSpPr>
                    <a:spLocks/>
                  </p:cNvSpPr>
                  <p:nvPr/>
                </p:nvSpPr>
                <p:spPr bwMode="auto">
                  <a:xfrm>
                    <a:off x="611236" y="2896798"/>
                    <a:ext cx="1462469" cy="731731"/>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68" name="Freeform 41"/>
                  <p:cNvSpPr>
                    <a:spLocks/>
                  </p:cNvSpPr>
                  <p:nvPr/>
                </p:nvSpPr>
                <p:spPr bwMode="auto">
                  <a:xfrm>
                    <a:off x="611236" y="2896798"/>
                    <a:ext cx="1462469" cy="731731"/>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70" name="Freeform 43"/>
                  <p:cNvSpPr>
                    <a:spLocks/>
                  </p:cNvSpPr>
                  <p:nvPr/>
                </p:nvSpPr>
                <p:spPr bwMode="auto">
                  <a:xfrm>
                    <a:off x="7543183" y="2849590"/>
                    <a:ext cx="1115875" cy="87335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71" name="Freeform 44"/>
                  <p:cNvSpPr>
                    <a:spLocks/>
                  </p:cNvSpPr>
                  <p:nvPr/>
                </p:nvSpPr>
                <p:spPr bwMode="auto">
                  <a:xfrm>
                    <a:off x="7543183" y="2849590"/>
                    <a:ext cx="1115875" cy="87335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74" name="Freeform 47"/>
                  <p:cNvSpPr>
                    <a:spLocks/>
                  </p:cNvSpPr>
                  <p:nvPr/>
                </p:nvSpPr>
                <p:spPr bwMode="auto">
                  <a:xfrm>
                    <a:off x="7543183" y="4187158"/>
                    <a:ext cx="1115875" cy="88122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75" name="Freeform 48"/>
                  <p:cNvSpPr>
                    <a:spLocks/>
                  </p:cNvSpPr>
                  <p:nvPr/>
                </p:nvSpPr>
                <p:spPr bwMode="auto">
                  <a:xfrm>
                    <a:off x="7543183" y="4187158"/>
                    <a:ext cx="1115875" cy="88122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77" name="Freeform 51"/>
                  <p:cNvSpPr>
                    <a:spLocks/>
                  </p:cNvSpPr>
                  <p:nvPr/>
                </p:nvSpPr>
                <p:spPr bwMode="auto">
                  <a:xfrm>
                    <a:off x="7331841" y="4533352"/>
                    <a:ext cx="211343" cy="188833"/>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78" name="Freeform 52"/>
                  <p:cNvSpPr>
                    <a:spLocks/>
                  </p:cNvSpPr>
                  <p:nvPr/>
                </p:nvSpPr>
                <p:spPr bwMode="auto">
                  <a:xfrm>
                    <a:off x="6224423" y="3565584"/>
                    <a:ext cx="1132782" cy="1062184"/>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79" name="Freeform 53"/>
                  <p:cNvSpPr>
                    <a:spLocks/>
                  </p:cNvSpPr>
                  <p:nvPr/>
                </p:nvSpPr>
                <p:spPr bwMode="auto">
                  <a:xfrm>
                    <a:off x="7331841" y="4533352"/>
                    <a:ext cx="21134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80" name="Freeform 61"/>
                  <p:cNvSpPr>
                    <a:spLocks/>
                  </p:cNvSpPr>
                  <p:nvPr/>
                </p:nvSpPr>
                <p:spPr bwMode="auto">
                  <a:xfrm>
                    <a:off x="1067730" y="2684363"/>
                    <a:ext cx="659380" cy="291115"/>
                  </a:xfrm>
                  <a:custGeom>
                    <a:avLst/>
                    <a:gdLst>
                      <a:gd name="T0" fmla="*/ 2147483647 w 1601"/>
                      <a:gd name="T1" fmla="*/ 2147483647 h 789"/>
                      <a:gd name="T2" fmla="*/ 0 w 1601"/>
                      <a:gd name="T3" fmla="*/ 2147483647 h 789"/>
                      <a:gd name="T4" fmla="*/ 0 w 1601"/>
                      <a:gd name="T5" fmla="*/ 2147483647 h 789"/>
                      <a:gd name="T6" fmla="*/ 0 w 1601"/>
                      <a:gd name="T7" fmla="*/ 2147483647 h 789"/>
                      <a:gd name="T8" fmla="*/ 2147483647 w 1601"/>
                      <a:gd name="T9" fmla="*/ 0 h 789"/>
                      <a:gd name="T10" fmla="*/ 2147483647 w 1601"/>
                      <a:gd name="T11" fmla="*/ 0 h 789"/>
                      <a:gd name="T12" fmla="*/ 2147483647 w 1601"/>
                      <a:gd name="T13" fmla="*/ 0 h 789"/>
                      <a:gd name="T14" fmla="*/ 2147483647 w 1601"/>
                      <a:gd name="T15" fmla="*/ 2147483647 h 789"/>
                      <a:gd name="T16" fmla="*/ 2147483647 w 1601"/>
                      <a:gd name="T17" fmla="*/ 2147483647 h 789"/>
                      <a:gd name="T18" fmla="*/ 2147483647 w 1601"/>
                      <a:gd name="T19" fmla="*/ 2147483647 h 789"/>
                      <a:gd name="T20" fmla="*/ 2147483647 w 1601"/>
                      <a:gd name="T21" fmla="*/ 2147483647 h 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1"/>
                      <a:gd name="T34" fmla="*/ 0 h 789"/>
                      <a:gd name="T35" fmla="*/ 1601 w 1601"/>
                      <a:gd name="T36" fmla="*/ 789 h 7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1" h="789">
                        <a:moveTo>
                          <a:pt x="302" y="789"/>
                        </a:moveTo>
                        <a:cubicBezTo>
                          <a:pt x="135" y="789"/>
                          <a:pt x="0" y="654"/>
                          <a:pt x="0" y="487"/>
                        </a:cubicBezTo>
                        <a:lnTo>
                          <a:pt x="0" y="303"/>
                        </a:lnTo>
                        <a:cubicBezTo>
                          <a:pt x="0" y="136"/>
                          <a:pt x="135" y="0"/>
                          <a:pt x="302" y="0"/>
                        </a:cubicBezTo>
                        <a:lnTo>
                          <a:pt x="1299" y="0"/>
                        </a:lnTo>
                        <a:cubicBezTo>
                          <a:pt x="1466" y="0"/>
                          <a:pt x="1601" y="136"/>
                          <a:pt x="1601" y="303"/>
                        </a:cubicBezTo>
                        <a:lnTo>
                          <a:pt x="1601" y="487"/>
                        </a:lnTo>
                        <a:cubicBezTo>
                          <a:pt x="1601" y="654"/>
                          <a:pt x="1466" y="789"/>
                          <a:pt x="1299" y="789"/>
                        </a:cubicBezTo>
                        <a:lnTo>
                          <a:pt x="302" y="789"/>
                        </a:ln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81" name="Freeform 62"/>
                  <p:cNvSpPr>
                    <a:spLocks/>
                  </p:cNvSpPr>
                  <p:nvPr/>
                </p:nvSpPr>
                <p:spPr bwMode="auto">
                  <a:xfrm>
                    <a:off x="1067730" y="2684363"/>
                    <a:ext cx="659380" cy="291115"/>
                  </a:xfrm>
                  <a:custGeom>
                    <a:avLst/>
                    <a:gdLst>
                      <a:gd name="T0" fmla="*/ 2147483647 w 1601"/>
                      <a:gd name="T1" fmla="*/ 2147483647 h 789"/>
                      <a:gd name="T2" fmla="*/ 0 w 1601"/>
                      <a:gd name="T3" fmla="*/ 2147483647 h 789"/>
                      <a:gd name="T4" fmla="*/ 0 w 1601"/>
                      <a:gd name="T5" fmla="*/ 2147483647 h 789"/>
                      <a:gd name="T6" fmla="*/ 0 w 1601"/>
                      <a:gd name="T7" fmla="*/ 2147483647 h 789"/>
                      <a:gd name="T8" fmla="*/ 2147483647 w 1601"/>
                      <a:gd name="T9" fmla="*/ 0 h 789"/>
                      <a:gd name="T10" fmla="*/ 2147483647 w 1601"/>
                      <a:gd name="T11" fmla="*/ 0 h 789"/>
                      <a:gd name="T12" fmla="*/ 2147483647 w 1601"/>
                      <a:gd name="T13" fmla="*/ 0 h 789"/>
                      <a:gd name="T14" fmla="*/ 2147483647 w 1601"/>
                      <a:gd name="T15" fmla="*/ 2147483647 h 789"/>
                      <a:gd name="T16" fmla="*/ 2147483647 w 1601"/>
                      <a:gd name="T17" fmla="*/ 2147483647 h 789"/>
                      <a:gd name="T18" fmla="*/ 2147483647 w 1601"/>
                      <a:gd name="T19" fmla="*/ 2147483647 h 789"/>
                      <a:gd name="T20" fmla="*/ 2147483647 w 1601"/>
                      <a:gd name="T21" fmla="*/ 2147483647 h 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1"/>
                      <a:gd name="T34" fmla="*/ 0 h 789"/>
                      <a:gd name="T35" fmla="*/ 1601 w 1601"/>
                      <a:gd name="T36" fmla="*/ 789 h 7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1" h="789">
                        <a:moveTo>
                          <a:pt x="302" y="789"/>
                        </a:moveTo>
                        <a:cubicBezTo>
                          <a:pt x="135" y="789"/>
                          <a:pt x="0" y="654"/>
                          <a:pt x="0" y="487"/>
                        </a:cubicBezTo>
                        <a:lnTo>
                          <a:pt x="0" y="303"/>
                        </a:lnTo>
                        <a:cubicBezTo>
                          <a:pt x="0" y="136"/>
                          <a:pt x="135" y="0"/>
                          <a:pt x="302" y="0"/>
                        </a:cubicBezTo>
                        <a:lnTo>
                          <a:pt x="1299" y="0"/>
                        </a:lnTo>
                        <a:cubicBezTo>
                          <a:pt x="1466" y="0"/>
                          <a:pt x="1601" y="136"/>
                          <a:pt x="1601" y="303"/>
                        </a:cubicBezTo>
                        <a:lnTo>
                          <a:pt x="1601" y="487"/>
                        </a:lnTo>
                        <a:cubicBezTo>
                          <a:pt x="1601" y="654"/>
                          <a:pt x="1466" y="789"/>
                          <a:pt x="1299" y="789"/>
                        </a:cubicBezTo>
                        <a:lnTo>
                          <a:pt x="302" y="789"/>
                        </a:ln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83" name="Freeform 64"/>
                  <p:cNvSpPr>
                    <a:spLocks/>
                  </p:cNvSpPr>
                  <p:nvPr/>
                </p:nvSpPr>
                <p:spPr bwMode="auto">
                  <a:xfrm>
                    <a:off x="298450" y="2684363"/>
                    <a:ext cx="667837"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84" name="Freeform 65"/>
                  <p:cNvSpPr>
                    <a:spLocks/>
                  </p:cNvSpPr>
                  <p:nvPr/>
                </p:nvSpPr>
                <p:spPr bwMode="auto">
                  <a:xfrm>
                    <a:off x="298450" y="2684363"/>
                    <a:ext cx="667837"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86" name="Freeform 69"/>
                  <p:cNvSpPr>
                    <a:spLocks/>
                  </p:cNvSpPr>
                  <p:nvPr/>
                </p:nvSpPr>
                <p:spPr bwMode="auto">
                  <a:xfrm>
                    <a:off x="5767929" y="3022687"/>
                    <a:ext cx="126801" cy="10228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87" name="Freeform 70"/>
                  <p:cNvSpPr>
                    <a:spLocks/>
                  </p:cNvSpPr>
                  <p:nvPr/>
                </p:nvSpPr>
                <p:spPr bwMode="auto">
                  <a:xfrm>
                    <a:off x="5767929" y="3022687"/>
                    <a:ext cx="126801" cy="10228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93" name="AutoShape 3"/>
                  <p:cNvSpPr>
                    <a:spLocks noChangeAspect="1" noChangeArrowheads="1" noTextEdit="1"/>
                  </p:cNvSpPr>
                  <p:nvPr/>
                </p:nvSpPr>
                <p:spPr bwMode="auto">
                  <a:xfrm>
                    <a:off x="687315" y="2361771"/>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294" name="AutoShape 3"/>
                  <p:cNvSpPr>
                    <a:spLocks noChangeAspect="1" noChangeArrowheads="1" noTextEdit="1"/>
                  </p:cNvSpPr>
                  <p:nvPr/>
                </p:nvSpPr>
                <p:spPr bwMode="auto">
                  <a:xfrm>
                    <a:off x="839480" y="2511266"/>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295" name="Line 9"/>
                  <p:cNvSpPr>
                    <a:spLocks noChangeShapeType="1"/>
                  </p:cNvSpPr>
                  <p:nvPr/>
                </p:nvSpPr>
                <p:spPr bwMode="auto">
                  <a:xfrm>
                    <a:off x="5235349" y="3290200"/>
                    <a:ext cx="295878"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296" name="Freeform 28"/>
                  <p:cNvSpPr>
                    <a:spLocks/>
                  </p:cNvSpPr>
                  <p:nvPr/>
                </p:nvSpPr>
                <p:spPr bwMode="auto">
                  <a:xfrm>
                    <a:off x="4280096" y="3006951"/>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0066FF"/>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97" name="Freeform 29"/>
                  <p:cNvSpPr>
                    <a:spLocks/>
                  </p:cNvSpPr>
                  <p:nvPr/>
                </p:nvSpPr>
                <p:spPr bwMode="auto">
                  <a:xfrm>
                    <a:off x="4280096" y="3006951"/>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00" name="Freeform 12"/>
                  <p:cNvSpPr>
                    <a:spLocks/>
                  </p:cNvSpPr>
                  <p:nvPr/>
                </p:nvSpPr>
                <p:spPr bwMode="auto">
                  <a:xfrm>
                    <a:off x="4111024" y="3203654"/>
                    <a:ext cx="21979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01" name="Freeform 7"/>
                  <p:cNvSpPr>
                    <a:spLocks/>
                  </p:cNvSpPr>
                  <p:nvPr/>
                </p:nvSpPr>
                <p:spPr bwMode="auto">
                  <a:xfrm>
                    <a:off x="3654530" y="3274464"/>
                    <a:ext cx="650924" cy="7871"/>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302" name="AutoShape 3"/>
                  <p:cNvSpPr>
                    <a:spLocks noChangeAspect="1" noChangeArrowheads="1" noTextEdit="1"/>
                  </p:cNvSpPr>
                  <p:nvPr/>
                </p:nvSpPr>
                <p:spPr bwMode="auto">
                  <a:xfrm>
                    <a:off x="991645" y="2668627"/>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303" name="AutoShape 3"/>
                  <p:cNvSpPr>
                    <a:spLocks noChangeAspect="1" noChangeArrowheads="1" noTextEdit="1"/>
                  </p:cNvSpPr>
                  <p:nvPr/>
                </p:nvSpPr>
                <p:spPr bwMode="auto">
                  <a:xfrm>
                    <a:off x="1143809" y="2818118"/>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304" name="Freeform 64"/>
                  <p:cNvSpPr>
                    <a:spLocks/>
                  </p:cNvSpPr>
                  <p:nvPr/>
                </p:nvSpPr>
                <p:spPr bwMode="auto">
                  <a:xfrm>
                    <a:off x="3400922" y="3124974"/>
                    <a:ext cx="667831"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05" name="Freeform 65"/>
                  <p:cNvSpPr>
                    <a:spLocks/>
                  </p:cNvSpPr>
                  <p:nvPr/>
                </p:nvSpPr>
                <p:spPr bwMode="auto">
                  <a:xfrm>
                    <a:off x="3400922" y="3124974"/>
                    <a:ext cx="667831"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grpSp>
            <p:sp>
              <p:nvSpPr>
                <p:cNvPr id="309" name="Freeform 55"/>
                <p:cNvSpPr>
                  <a:spLocks/>
                </p:cNvSpPr>
                <p:nvPr/>
              </p:nvSpPr>
              <p:spPr bwMode="auto">
                <a:xfrm>
                  <a:off x="3958859" y="5162796"/>
                  <a:ext cx="1470926" cy="747467"/>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10" name="Freeform 56"/>
                <p:cNvSpPr>
                  <a:spLocks/>
                </p:cNvSpPr>
                <p:nvPr/>
              </p:nvSpPr>
              <p:spPr bwMode="auto">
                <a:xfrm>
                  <a:off x="3958859" y="5178532"/>
                  <a:ext cx="1470926" cy="731731"/>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16" name="Line 2"/>
                <p:cNvSpPr>
                  <a:spLocks noChangeShapeType="1"/>
                </p:cNvSpPr>
                <p:nvPr/>
              </p:nvSpPr>
              <p:spPr bwMode="auto">
                <a:xfrm flipH="1">
                  <a:off x="4728134" y="3809492"/>
                  <a:ext cx="16907" cy="22817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317" name="Freeform 76"/>
                <p:cNvSpPr>
                  <a:spLocks/>
                </p:cNvSpPr>
                <p:nvPr/>
              </p:nvSpPr>
              <p:spPr bwMode="auto">
                <a:xfrm flipV="1">
                  <a:off x="4635147" y="3581321"/>
                  <a:ext cx="211337" cy="228171"/>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grpSp>
    </p:spTree>
    <p:custDataLst>
      <p:tags r:id="rId1"/>
    </p:custDataLst>
    <p:extLst>
      <p:ext uri="{BB962C8B-B14F-4D97-AF65-F5344CB8AC3E}">
        <p14:creationId xmlns:p14="http://schemas.microsoft.com/office/powerpoint/2010/main" val="1101020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dissolve">
                                      <p:cBhvr>
                                        <p:cTn id="7" dur="500"/>
                                        <p:tgtEl>
                                          <p:spTgt spid="3">
                                            <p:txEl>
                                              <p:pRg st="12" end="1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4" end="14"/>
                                            </p:txEl>
                                          </p:spTgt>
                                        </p:tgtEl>
                                        <p:attrNameLst>
                                          <p:attrName>style.visibility</p:attrName>
                                        </p:attrNameLst>
                                      </p:cBhvr>
                                      <p:to>
                                        <p:strVal val="visible"/>
                                      </p:to>
                                    </p:set>
                                    <p:animEffect transition="in" filter="dissolve">
                                      <p:cBhvr>
                                        <p:cTn id="1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dirty="0">
                <a:latin typeface="Arial" charset="0"/>
              </a:rPr>
              <a:t>Brief Summary of the Open Standards</a:t>
            </a:r>
          </a:p>
        </p:txBody>
      </p:sp>
      <p:sp>
        <p:nvSpPr>
          <p:cNvPr id="3" name="Content Placeholder 2"/>
          <p:cNvSpPr>
            <a:spLocks noGrp="1"/>
          </p:cNvSpPr>
          <p:nvPr>
            <p:ph idx="1"/>
          </p:nvPr>
        </p:nvSpPr>
        <p:spPr/>
        <p:txBody>
          <a:bodyPr>
            <a:normAutofit fontScale="70000" lnSpcReduction="20000"/>
          </a:bodyPr>
          <a:lstStyle/>
          <a:p>
            <a:pPr marL="457200" indent="-457200">
              <a:buFontTx/>
              <a:buAutoNum type="arabicPeriod"/>
              <a:defRPr/>
            </a:pPr>
            <a:r>
              <a:rPr lang="en-US" dirty="0" smtClean="0">
                <a:solidFill>
                  <a:schemeClr val="accent2"/>
                </a:solidFill>
                <a:ea typeface="+mn-ea"/>
                <a:cs typeface="+mn-cs"/>
              </a:rPr>
              <a:t>Summarize what you want to conserve</a:t>
            </a:r>
          </a:p>
          <a:p>
            <a:pPr marL="457200" indent="-457200">
              <a:buFontTx/>
              <a:buAutoNum type="arabicPeriod"/>
              <a:defRPr/>
            </a:pPr>
            <a:endParaRPr lang="en-US" dirty="0" smtClean="0">
              <a:ea typeface="+mn-ea"/>
              <a:cs typeface="+mn-cs"/>
            </a:endParaRPr>
          </a:p>
          <a:p>
            <a:pPr marL="457200" indent="-457200">
              <a:buFontTx/>
              <a:buAutoNum type="arabicPeriod"/>
              <a:defRPr/>
            </a:pPr>
            <a:r>
              <a:rPr lang="en-US" dirty="0" smtClean="0">
                <a:solidFill>
                  <a:srgbClr val="008000"/>
                </a:solidFill>
                <a:ea typeface="+mn-ea"/>
                <a:cs typeface="+mn-cs"/>
              </a:rPr>
              <a:t>Understand current &amp; desired condition</a:t>
            </a:r>
          </a:p>
          <a:p>
            <a:pPr marL="457200" indent="-457200">
              <a:buFontTx/>
              <a:buAutoNum type="arabicPeriod"/>
              <a:defRPr/>
            </a:pPr>
            <a:endParaRPr lang="en-US" dirty="0" smtClean="0">
              <a:ea typeface="+mn-ea"/>
              <a:cs typeface="+mn-cs"/>
            </a:endParaRPr>
          </a:p>
          <a:p>
            <a:pPr marL="457200" indent="-457200">
              <a:buFontTx/>
              <a:buAutoNum type="arabicPeriod"/>
              <a:defRPr/>
            </a:pPr>
            <a:r>
              <a:rPr lang="en-US" dirty="0" smtClean="0">
                <a:solidFill>
                  <a:schemeClr val="accent2"/>
                </a:solidFill>
                <a:ea typeface="+mn-ea"/>
                <a:cs typeface="+mn-cs"/>
              </a:rPr>
              <a:t>Identify and rank threats</a:t>
            </a:r>
          </a:p>
          <a:p>
            <a:pPr marL="457200" indent="-457200">
              <a:buFontTx/>
              <a:buAutoNum type="arabicPeriod"/>
              <a:defRPr/>
            </a:pPr>
            <a:endParaRPr lang="en-US" dirty="0" smtClean="0">
              <a:ea typeface="+mn-ea"/>
              <a:cs typeface="+mn-cs"/>
            </a:endParaRPr>
          </a:p>
          <a:p>
            <a:pPr marL="457200" indent="-457200">
              <a:buFontTx/>
              <a:buAutoNum type="arabicPeriod"/>
              <a:defRPr/>
            </a:pPr>
            <a:r>
              <a:rPr lang="en-US" dirty="0" smtClean="0">
                <a:solidFill>
                  <a:srgbClr val="008000"/>
                </a:solidFill>
                <a:ea typeface="+mn-ea"/>
                <a:cs typeface="+mn-cs"/>
              </a:rPr>
              <a:t>Develop a general model of socioeconomic-ecological system</a:t>
            </a:r>
          </a:p>
          <a:p>
            <a:pPr marL="457200" indent="-457200">
              <a:buFontTx/>
              <a:buAutoNum type="arabicPeriod"/>
              <a:defRPr/>
            </a:pPr>
            <a:endParaRPr lang="en-US" dirty="0" smtClean="0">
              <a:ea typeface="+mn-ea"/>
              <a:cs typeface="+mn-cs"/>
            </a:endParaRPr>
          </a:p>
          <a:p>
            <a:pPr marL="457200" indent="-457200">
              <a:buFontTx/>
              <a:buAutoNum type="arabicPeriod"/>
              <a:defRPr/>
            </a:pPr>
            <a:r>
              <a:rPr lang="en-US" dirty="0" smtClean="0">
                <a:solidFill>
                  <a:schemeClr val="accent2"/>
                </a:solidFill>
                <a:ea typeface="+mn-ea"/>
                <a:cs typeface="+mn-cs"/>
              </a:rPr>
              <a:t>Identify strategies based on the general model</a:t>
            </a:r>
          </a:p>
          <a:p>
            <a:pPr marL="457200" indent="-457200">
              <a:buFontTx/>
              <a:buAutoNum type="arabicPeriod"/>
              <a:defRPr/>
            </a:pPr>
            <a:endParaRPr lang="en-US" dirty="0" smtClean="0">
              <a:ea typeface="+mn-ea"/>
              <a:cs typeface="+mn-cs"/>
            </a:endParaRPr>
          </a:p>
          <a:p>
            <a:pPr marL="457200" indent="-457200">
              <a:buFontTx/>
              <a:buAutoNum type="arabicPeriod"/>
              <a:defRPr/>
            </a:pPr>
            <a:r>
              <a:rPr lang="en-US" dirty="0" smtClean="0">
                <a:solidFill>
                  <a:srgbClr val="008000"/>
                </a:solidFill>
                <a:ea typeface="+mn-ea"/>
                <a:cs typeface="+mn-cs"/>
              </a:rPr>
              <a:t>Define theories of change to show how strategies will work</a:t>
            </a:r>
          </a:p>
          <a:p>
            <a:pPr marL="457200" indent="-457200">
              <a:buFontTx/>
              <a:buAutoNum type="arabicPeriod"/>
              <a:defRPr/>
            </a:pPr>
            <a:endParaRPr lang="en-US" dirty="0" smtClean="0">
              <a:ea typeface="+mn-ea"/>
              <a:cs typeface="+mn-cs"/>
            </a:endParaRPr>
          </a:p>
          <a:p>
            <a:pPr marL="457200" indent="-457200">
              <a:buFontTx/>
              <a:buAutoNum type="arabicPeriod"/>
              <a:defRPr/>
            </a:pPr>
            <a:r>
              <a:rPr lang="en-US" dirty="0" smtClean="0">
                <a:solidFill>
                  <a:schemeClr val="accent2"/>
                </a:solidFill>
                <a:ea typeface="+mn-ea"/>
                <a:cs typeface="+mn-cs"/>
              </a:rPr>
              <a:t>Implement the strategies, checking as you go</a:t>
            </a:r>
          </a:p>
          <a:p>
            <a:pPr marL="457200" indent="-457200">
              <a:buFontTx/>
              <a:buAutoNum type="arabicPeriod"/>
              <a:defRPr/>
            </a:pPr>
            <a:endParaRPr lang="en-US" dirty="0" smtClean="0">
              <a:ea typeface="+mn-ea"/>
              <a:cs typeface="+mn-cs"/>
            </a:endParaRPr>
          </a:p>
          <a:p>
            <a:pPr marL="457200" indent="-457200">
              <a:buFontTx/>
              <a:buAutoNum type="arabicPeriod"/>
              <a:defRPr/>
            </a:pPr>
            <a:r>
              <a:rPr lang="en-US" dirty="0" smtClean="0">
                <a:solidFill>
                  <a:srgbClr val="008000"/>
                </a:solidFill>
                <a:ea typeface="+mn-ea"/>
                <a:cs typeface="+mn-cs"/>
              </a:rPr>
              <a:t>Adjust</a:t>
            </a:r>
          </a:p>
        </p:txBody>
      </p:sp>
      <p:pic>
        <p:nvPicPr>
          <p:cNvPr id="4" name="Picture 14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2716212"/>
            <a:ext cx="1579563" cy="7889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grpSp>
        <p:nvGrpSpPr>
          <p:cNvPr id="2" name="Group 28"/>
          <p:cNvGrpSpPr>
            <a:grpSpLocks/>
          </p:cNvGrpSpPr>
          <p:nvPr/>
        </p:nvGrpSpPr>
        <p:grpSpPr bwMode="auto">
          <a:xfrm>
            <a:off x="6934200" y="2362200"/>
            <a:ext cx="852487" cy="228600"/>
            <a:chOff x="214313" y="1935163"/>
            <a:chExt cx="8153400" cy="1174750"/>
          </a:xfrm>
        </p:grpSpPr>
        <p:sp>
          <p:nvSpPr>
            <p:cNvPr id="72879" name="Text Box 3"/>
            <p:cNvSpPr txBox="1">
              <a:spLocks noChangeArrowheads="1"/>
            </p:cNvSpPr>
            <p:nvPr/>
          </p:nvSpPr>
          <p:spPr bwMode="auto">
            <a:xfrm>
              <a:off x="579438" y="1935163"/>
              <a:ext cx="1841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3600"/>
            </a:p>
          </p:txBody>
        </p:sp>
        <p:sp>
          <p:nvSpPr>
            <p:cNvPr id="72880" name="Rectangle 4"/>
            <p:cNvSpPr>
              <a:spLocks noChangeArrowheads="1"/>
            </p:cNvSpPr>
            <p:nvPr/>
          </p:nvSpPr>
          <p:spPr bwMode="auto">
            <a:xfrm>
              <a:off x="214313" y="2500313"/>
              <a:ext cx="8153400" cy="609600"/>
            </a:xfrm>
            <a:prstGeom prst="rect">
              <a:avLst/>
            </a:prstGeom>
            <a:solidFill>
              <a:srgbClr val="00FF00"/>
            </a:solidFill>
            <a:ln w="9525">
              <a:solidFill>
                <a:schemeClr val="tx1"/>
              </a:solidFill>
              <a:miter lim="800000"/>
              <a:headEnd/>
              <a:tailEnd/>
            </a:ln>
          </p:spPr>
          <p:txBody>
            <a:bodyPr wrap="none" anchor="ctr"/>
            <a:lstStyle/>
            <a:p>
              <a:pPr defTabSz="912813"/>
              <a:endParaRPr lang="en-US"/>
            </a:p>
          </p:txBody>
        </p:sp>
        <p:sp>
          <p:nvSpPr>
            <p:cNvPr id="72881" name="Rectangle 5"/>
            <p:cNvSpPr>
              <a:spLocks noChangeArrowheads="1"/>
            </p:cNvSpPr>
            <p:nvPr/>
          </p:nvSpPr>
          <p:spPr bwMode="auto">
            <a:xfrm>
              <a:off x="6234113" y="2497138"/>
              <a:ext cx="2125662" cy="609600"/>
            </a:xfrm>
            <a:prstGeom prst="rect">
              <a:avLst/>
            </a:prstGeom>
            <a:solidFill>
              <a:srgbClr val="003300"/>
            </a:solidFill>
            <a:ln w="9525">
              <a:solidFill>
                <a:schemeClr val="tx1"/>
              </a:solidFill>
              <a:miter lim="800000"/>
              <a:headEnd/>
              <a:tailEnd/>
            </a:ln>
          </p:spPr>
          <p:txBody>
            <a:bodyPr wrap="none" anchor="ctr"/>
            <a:lstStyle/>
            <a:p>
              <a:pPr defTabSz="912813"/>
              <a:endParaRPr lang="en-US"/>
            </a:p>
          </p:txBody>
        </p:sp>
        <p:sp>
          <p:nvSpPr>
            <p:cNvPr id="72882" name="Rectangle 6"/>
            <p:cNvSpPr>
              <a:spLocks noChangeArrowheads="1"/>
            </p:cNvSpPr>
            <p:nvPr/>
          </p:nvSpPr>
          <p:spPr bwMode="auto">
            <a:xfrm>
              <a:off x="214313" y="2500313"/>
              <a:ext cx="4038600" cy="609600"/>
            </a:xfrm>
            <a:prstGeom prst="rect">
              <a:avLst/>
            </a:prstGeom>
            <a:solidFill>
              <a:srgbClr val="FFFF00"/>
            </a:solidFill>
            <a:ln w="9525">
              <a:solidFill>
                <a:schemeClr val="tx1"/>
              </a:solidFill>
              <a:miter lim="800000"/>
              <a:headEnd/>
              <a:tailEnd/>
            </a:ln>
          </p:spPr>
          <p:txBody>
            <a:bodyPr wrap="none" anchor="ctr"/>
            <a:lstStyle/>
            <a:p>
              <a:pPr defTabSz="912813"/>
              <a:endParaRPr lang="en-US"/>
            </a:p>
          </p:txBody>
        </p:sp>
        <p:sp>
          <p:nvSpPr>
            <p:cNvPr id="72883" name="Rectangle 7"/>
            <p:cNvSpPr>
              <a:spLocks noChangeArrowheads="1"/>
            </p:cNvSpPr>
            <p:nvPr/>
          </p:nvSpPr>
          <p:spPr bwMode="auto">
            <a:xfrm>
              <a:off x="214313" y="2500313"/>
              <a:ext cx="2133600" cy="609600"/>
            </a:xfrm>
            <a:prstGeom prst="rect">
              <a:avLst/>
            </a:prstGeom>
            <a:solidFill>
              <a:srgbClr val="B00000"/>
            </a:solidFill>
            <a:ln w="9525">
              <a:solidFill>
                <a:schemeClr val="tx1"/>
              </a:solidFill>
              <a:miter lim="800000"/>
              <a:headEnd/>
              <a:tailEnd/>
            </a:ln>
          </p:spPr>
          <p:txBody>
            <a:bodyPr wrap="none" anchor="ctr"/>
            <a:lstStyle/>
            <a:p>
              <a:pPr defTabSz="912813"/>
              <a:endParaRPr lang="en-US"/>
            </a:p>
          </p:txBody>
        </p:sp>
      </p:grpSp>
      <p:grpSp>
        <p:nvGrpSpPr>
          <p:cNvPr id="5" name="Group 60"/>
          <p:cNvGrpSpPr>
            <a:grpSpLocks/>
          </p:cNvGrpSpPr>
          <p:nvPr/>
        </p:nvGrpSpPr>
        <p:grpSpPr bwMode="auto">
          <a:xfrm>
            <a:off x="4000500" y="2830512"/>
            <a:ext cx="850900" cy="674688"/>
            <a:chOff x="3873500" y="2220913"/>
            <a:chExt cx="3413125" cy="2968625"/>
          </a:xfrm>
        </p:grpSpPr>
        <p:sp>
          <p:nvSpPr>
            <p:cNvPr id="30" name="Freeform 4"/>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1" name="Freeform 5"/>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33" name="Freeform 7"/>
            <p:cNvSpPr>
              <a:spLocks/>
            </p:cNvSpPr>
            <p:nvPr/>
          </p:nvSpPr>
          <p:spPr bwMode="auto">
            <a:xfrm>
              <a:off x="5153424" y="3275649"/>
              <a:ext cx="649513" cy="6983"/>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34" name="Freeform 8"/>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5" name="Freeform 17"/>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6" name="Freeform 18"/>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9" name="Freeform 21"/>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0" name="Freeform 22"/>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43" name="Freeform 31"/>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4" name="Freeform 32"/>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47" name="Freeform 38"/>
            <p:cNvSpPr>
              <a:spLocks/>
            </p:cNvSpPr>
            <p:nvPr/>
          </p:nvSpPr>
          <p:spPr bwMode="auto">
            <a:xfrm>
              <a:off x="5350823" y="2577150"/>
              <a:ext cx="452114" cy="705482"/>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48" name="Freeform 39"/>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49" name="Freeform 43"/>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0" name="Freeform 44"/>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53" name="Freeform 47"/>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4" name="Freeform 48"/>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56" name="Line 50"/>
            <p:cNvSpPr>
              <a:spLocks noChangeShapeType="1"/>
            </p:cNvSpPr>
            <p:nvPr/>
          </p:nvSpPr>
          <p:spPr bwMode="auto">
            <a:xfrm>
              <a:off x="4835035" y="4623751"/>
              <a:ext cx="961531"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57" name="Freeform 51"/>
            <p:cNvSpPr>
              <a:spLocks/>
            </p:cNvSpPr>
            <p:nvPr/>
          </p:nvSpPr>
          <p:spPr bwMode="auto">
            <a:xfrm>
              <a:off x="5771096" y="4532948"/>
              <a:ext cx="216504" cy="188593"/>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58" name="Freeform 52"/>
            <p:cNvSpPr>
              <a:spLocks/>
            </p:cNvSpPr>
            <p:nvPr/>
          </p:nvSpPr>
          <p:spPr bwMode="auto">
            <a:xfrm>
              <a:off x="4669473" y="3562032"/>
              <a:ext cx="1127093" cy="1061719"/>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59" name="Freeform 53"/>
            <p:cNvSpPr>
              <a:spLocks/>
            </p:cNvSpPr>
            <p:nvPr/>
          </p:nvSpPr>
          <p:spPr bwMode="auto">
            <a:xfrm>
              <a:off x="5771096" y="4532948"/>
              <a:ext cx="216504" cy="18859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nvGrpSpPr>
          <p:cNvPr id="6" name="Group 167"/>
          <p:cNvGrpSpPr>
            <a:grpSpLocks/>
          </p:cNvGrpSpPr>
          <p:nvPr/>
        </p:nvGrpSpPr>
        <p:grpSpPr bwMode="auto">
          <a:xfrm>
            <a:off x="7772400" y="2895600"/>
            <a:ext cx="1068387" cy="750888"/>
            <a:chOff x="2436813" y="2220913"/>
            <a:chExt cx="4849812" cy="2968625"/>
          </a:xfrm>
        </p:grpSpPr>
        <p:sp>
          <p:nvSpPr>
            <p:cNvPr id="116" name="Freeform 4"/>
            <p:cNvSpPr>
              <a:spLocks/>
            </p:cNvSpPr>
            <p:nvPr/>
          </p:nvSpPr>
          <p:spPr bwMode="auto">
            <a:xfrm>
              <a:off x="5830960" y="2220913"/>
              <a:ext cx="145566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7" name="Freeform 5"/>
            <p:cNvSpPr>
              <a:spLocks/>
            </p:cNvSpPr>
            <p:nvPr/>
          </p:nvSpPr>
          <p:spPr bwMode="auto">
            <a:xfrm>
              <a:off x="5830960" y="2220913"/>
              <a:ext cx="145566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19" name="Freeform 7"/>
            <p:cNvSpPr>
              <a:spLocks/>
            </p:cNvSpPr>
            <p:nvPr/>
          </p:nvSpPr>
          <p:spPr bwMode="auto">
            <a:xfrm>
              <a:off x="5153571" y="3275308"/>
              <a:ext cx="648564" cy="6278"/>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20" name="Freeform 8"/>
            <p:cNvSpPr>
              <a:spLocks/>
            </p:cNvSpPr>
            <p:nvPr/>
          </p:nvSpPr>
          <p:spPr bwMode="auto">
            <a:xfrm>
              <a:off x="5773310"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1" name="Line 9"/>
            <p:cNvSpPr>
              <a:spLocks noChangeShapeType="1"/>
            </p:cNvSpPr>
            <p:nvPr/>
          </p:nvSpPr>
          <p:spPr bwMode="auto">
            <a:xfrm>
              <a:off x="3712319" y="3275308"/>
              <a:ext cx="295459" cy="6278"/>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22" name="Freeform 10"/>
            <p:cNvSpPr>
              <a:spLocks/>
            </p:cNvSpPr>
            <p:nvPr/>
          </p:nvSpPr>
          <p:spPr bwMode="auto">
            <a:xfrm>
              <a:off x="3978953" y="3181167"/>
              <a:ext cx="216188" cy="194559"/>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3" name="Freeform 13"/>
            <p:cNvSpPr>
              <a:spLocks/>
            </p:cNvSpPr>
            <p:nvPr/>
          </p:nvSpPr>
          <p:spPr bwMode="auto">
            <a:xfrm>
              <a:off x="3870857" y="3953133"/>
              <a:ext cx="482822" cy="219668"/>
            </a:xfrm>
            <a:custGeom>
              <a:avLst/>
              <a:gdLst>
                <a:gd name="T0" fmla="*/ 0 w 1152"/>
                <a:gd name="T1" fmla="*/ 0 h 603"/>
                <a:gd name="T2" fmla="*/ 2147483647 w 1152"/>
                <a:gd name="T3" fmla="*/ 0 h 603"/>
                <a:gd name="T4" fmla="*/ 2147483647 w 1152"/>
                <a:gd name="T5" fmla="*/ 2147483647 h 603"/>
                <a:gd name="T6" fmla="*/ 2147483647 w 1152"/>
                <a:gd name="T7" fmla="*/ 2147483647 h 603"/>
                <a:gd name="T8" fmla="*/ 2147483647 w 1152"/>
                <a:gd name="T9" fmla="*/ 2147483647 h 603"/>
                <a:gd name="T10" fmla="*/ 0 60000 65536"/>
                <a:gd name="T11" fmla="*/ 0 60000 65536"/>
                <a:gd name="T12" fmla="*/ 0 60000 65536"/>
                <a:gd name="T13" fmla="*/ 0 60000 65536"/>
                <a:gd name="T14" fmla="*/ 0 60000 65536"/>
                <a:gd name="T15" fmla="*/ 0 w 1152"/>
                <a:gd name="T16" fmla="*/ 0 h 603"/>
                <a:gd name="T17" fmla="*/ 1152 w 1152"/>
                <a:gd name="T18" fmla="*/ 603 h 603"/>
              </a:gdLst>
              <a:ahLst/>
              <a:cxnLst>
                <a:cxn ang="T10">
                  <a:pos x="T0" y="T1"/>
                </a:cxn>
                <a:cxn ang="T11">
                  <a:pos x="T2" y="T3"/>
                </a:cxn>
                <a:cxn ang="T12">
                  <a:pos x="T4" y="T5"/>
                </a:cxn>
                <a:cxn ang="T13">
                  <a:pos x="T6" y="T7"/>
                </a:cxn>
                <a:cxn ang="T14">
                  <a:pos x="T8" y="T9"/>
                </a:cxn>
              </a:cxnLst>
              <a:rect l="T15" t="T16" r="T17" b="T18"/>
              <a:pathLst>
                <a:path w="1152" h="603">
                  <a:moveTo>
                    <a:pt x="0" y="0"/>
                  </a:moveTo>
                  <a:lnTo>
                    <a:pt x="1056" y="0"/>
                  </a:lnTo>
                  <a:cubicBezTo>
                    <a:pt x="1109" y="0"/>
                    <a:pt x="1152" y="43"/>
                    <a:pt x="1152" y="96"/>
                  </a:cubicBezTo>
                  <a:cubicBezTo>
                    <a:pt x="1152" y="96"/>
                    <a:pt x="1152" y="96"/>
                    <a:pt x="1152" y="96"/>
                  </a:cubicBezTo>
                  <a:lnTo>
                    <a:pt x="1152" y="603"/>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24" name="Freeform 14"/>
            <p:cNvSpPr>
              <a:spLocks/>
            </p:cNvSpPr>
            <p:nvPr/>
          </p:nvSpPr>
          <p:spPr bwMode="auto">
            <a:xfrm>
              <a:off x="4245582" y="4153970"/>
              <a:ext cx="216188" cy="188285"/>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5" name="Line 15"/>
            <p:cNvSpPr>
              <a:spLocks noChangeShapeType="1"/>
            </p:cNvSpPr>
            <p:nvPr/>
          </p:nvSpPr>
          <p:spPr bwMode="auto">
            <a:xfrm>
              <a:off x="3395244" y="4624684"/>
              <a:ext cx="288250"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26" name="Freeform 16"/>
            <p:cNvSpPr>
              <a:spLocks/>
            </p:cNvSpPr>
            <p:nvPr/>
          </p:nvSpPr>
          <p:spPr bwMode="auto">
            <a:xfrm>
              <a:off x="3661878" y="4530539"/>
              <a:ext cx="208979"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7" name="Freeform 17"/>
            <p:cNvSpPr>
              <a:spLocks/>
            </p:cNvSpPr>
            <p:nvPr/>
          </p:nvSpPr>
          <p:spPr bwMode="auto">
            <a:xfrm>
              <a:off x="3870857" y="4342255"/>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28" name="Freeform 18"/>
            <p:cNvSpPr>
              <a:spLocks/>
            </p:cNvSpPr>
            <p:nvPr/>
          </p:nvSpPr>
          <p:spPr bwMode="auto">
            <a:xfrm>
              <a:off x="3870857" y="4342255"/>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31" name="Freeform 21"/>
            <p:cNvSpPr>
              <a:spLocks/>
            </p:cNvSpPr>
            <p:nvPr/>
          </p:nvSpPr>
          <p:spPr bwMode="auto">
            <a:xfrm>
              <a:off x="4195141"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2" name="Freeform 22"/>
            <p:cNvSpPr>
              <a:spLocks/>
            </p:cNvSpPr>
            <p:nvPr/>
          </p:nvSpPr>
          <p:spPr bwMode="auto">
            <a:xfrm>
              <a:off x="4195141"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35" name="Freeform 25"/>
            <p:cNvSpPr>
              <a:spLocks/>
            </p:cNvSpPr>
            <p:nvPr/>
          </p:nvSpPr>
          <p:spPr bwMode="auto">
            <a:xfrm>
              <a:off x="2436813" y="4342255"/>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6" name="Freeform 26"/>
            <p:cNvSpPr>
              <a:spLocks/>
            </p:cNvSpPr>
            <p:nvPr/>
          </p:nvSpPr>
          <p:spPr bwMode="auto">
            <a:xfrm>
              <a:off x="2436813" y="4342255"/>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38" name="Freeform 28"/>
            <p:cNvSpPr>
              <a:spLocks/>
            </p:cNvSpPr>
            <p:nvPr/>
          </p:nvSpPr>
          <p:spPr bwMode="auto">
            <a:xfrm>
              <a:off x="2753889"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9" name="Freeform 29"/>
            <p:cNvSpPr>
              <a:spLocks/>
            </p:cNvSpPr>
            <p:nvPr/>
          </p:nvSpPr>
          <p:spPr bwMode="auto">
            <a:xfrm>
              <a:off x="2753889"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41" name="Freeform 31"/>
            <p:cNvSpPr>
              <a:spLocks/>
            </p:cNvSpPr>
            <p:nvPr/>
          </p:nvSpPr>
          <p:spPr bwMode="auto">
            <a:xfrm>
              <a:off x="4389708" y="2296227"/>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42" name="Freeform 32"/>
            <p:cNvSpPr>
              <a:spLocks/>
            </p:cNvSpPr>
            <p:nvPr/>
          </p:nvSpPr>
          <p:spPr bwMode="auto">
            <a:xfrm>
              <a:off x="4389708" y="2296227"/>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45" name="Freeform 35"/>
            <p:cNvSpPr>
              <a:spLocks/>
            </p:cNvSpPr>
            <p:nvPr/>
          </p:nvSpPr>
          <p:spPr bwMode="auto">
            <a:xfrm>
              <a:off x="2919630" y="3670708"/>
              <a:ext cx="951227"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46" name="Freeform 36"/>
            <p:cNvSpPr>
              <a:spLocks/>
            </p:cNvSpPr>
            <p:nvPr/>
          </p:nvSpPr>
          <p:spPr bwMode="auto">
            <a:xfrm>
              <a:off x="2919630" y="3670708"/>
              <a:ext cx="951227"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48" name="Freeform 38"/>
            <p:cNvSpPr>
              <a:spLocks/>
            </p:cNvSpPr>
            <p:nvPr/>
          </p:nvSpPr>
          <p:spPr bwMode="auto">
            <a:xfrm>
              <a:off x="5348143" y="2578656"/>
              <a:ext cx="453992" cy="702930"/>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49" name="Freeform 39"/>
            <p:cNvSpPr>
              <a:spLocks/>
            </p:cNvSpPr>
            <p:nvPr/>
          </p:nvSpPr>
          <p:spPr bwMode="auto">
            <a:xfrm>
              <a:off x="5773310"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50" name="Freeform 43"/>
            <p:cNvSpPr>
              <a:spLocks/>
            </p:cNvSpPr>
            <p:nvPr/>
          </p:nvSpPr>
          <p:spPr bwMode="auto">
            <a:xfrm>
              <a:off x="5989498" y="2842255"/>
              <a:ext cx="1116973" cy="878662"/>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1" name="Freeform 44"/>
            <p:cNvSpPr>
              <a:spLocks/>
            </p:cNvSpPr>
            <p:nvPr/>
          </p:nvSpPr>
          <p:spPr bwMode="auto">
            <a:xfrm>
              <a:off x="5989498" y="2842255"/>
              <a:ext cx="1116973" cy="878662"/>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54" name="Freeform 47"/>
            <p:cNvSpPr>
              <a:spLocks/>
            </p:cNvSpPr>
            <p:nvPr/>
          </p:nvSpPr>
          <p:spPr bwMode="auto">
            <a:xfrm>
              <a:off x="5989498" y="4185353"/>
              <a:ext cx="1116973" cy="8849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5" name="Freeform 48"/>
            <p:cNvSpPr>
              <a:spLocks/>
            </p:cNvSpPr>
            <p:nvPr/>
          </p:nvSpPr>
          <p:spPr bwMode="auto">
            <a:xfrm>
              <a:off x="5989498" y="4185353"/>
              <a:ext cx="1116973" cy="8849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57" name="Line 50"/>
            <p:cNvSpPr>
              <a:spLocks noChangeShapeType="1"/>
            </p:cNvSpPr>
            <p:nvPr/>
          </p:nvSpPr>
          <p:spPr bwMode="auto">
            <a:xfrm>
              <a:off x="4829292" y="4624684"/>
              <a:ext cx="972843"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58" name="Freeform 51"/>
            <p:cNvSpPr>
              <a:spLocks/>
            </p:cNvSpPr>
            <p:nvPr/>
          </p:nvSpPr>
          <p:spPr bwMode="auto">
            <a:xfrm>
              <a:off x="5773310" y="4530539"/>
              <a:ext cx="216188" cy="188285"/>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59" name="Freeform 52"/>
            <p:cNvSpPr>
              <a:spLocks/>
            </p:cNvSpPr>
            <p:nvPr/>
          </p:nvSpPr>
          <p:spPr bwMode="auto">
            <a:xfrm>
              <a:off x="4670754" y="3557737"/>
              <a:ext cx="1131381" cy="106694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60" name="Freeform 53"/>
            <p:cNvSpPr>
              <a:spLocks/>
            </p:cNvSpPr>
            <p:nvPr/>
          </p:nvSpPr>
          <p:spPr bwMode="auto">
            <a:xfrm>
              <a:off x="5773310" y="4530539"/>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61" name="Freeform 67"/>
            <p:cNvSpPr>
              <a:spLocks/>
            </p:cNvSpPr>
            <p:nvPr/>
          </p:nvSpPr>
          <p:spPr bwMode="auto">
            <a:xfrm>
              <a:off x="4404120" y="2308779"/>
              <a:ext cx="122509"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2" name="Freeform 68"/>
            <p:cNvSpPr>
              <a:spLocks/>
            </p:cNvSpPr>
            <p:nvPr/>
          </p:nvSpPr>
          <p:spPr bwMode="auto">
            <a:xfrm>
              <a:off x="4404120" y="2308779"/>
              <a:ext cx="122509"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63" name="Freeform 69"/>
            <p:cNvSpPr>
              <a:spLocks/>
            </p:cNvSpPr>
            <p:nvPr/>
          </p:nvSpPr>
          <p:spPr bwMode="auto">
            <a:xfrm>
              <a:off x="4216757"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4" name="Freeform 70"/>
            <p:cNvSpPr>
              <a:spLocks/>
            </p:cNvSpPr>
            <p:nvPr/>
          </p:nvSpPr>
          <p:spPr bwMode="auto">
            <a:xfrm>
              <a:off x="4216757"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65" name="Freeform 72"/>
            <p:cNvSpPr>
              <a:spLocks/>
            </p:cNvSpPr>
            <p:nvPr/>
          </p:nvSpPr>
          <p:spPr bwMode="auto">
            <a:xfrm>
              <a:off x="3892478" y="4348533"/>
              <a:ext cx="122504"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6" name="Freeform 73"/>
            <p:cNvSpPr>
              <a:spLocks/>
            </p:cNvSpPr>
            <p:nvPr/>
          </p:nvSpPr>
          <p:spPr bwMode="auto">
            <a:xfrm>
              <a:off x="3892478" y="4348533"/>
              <a:ext cx="122504"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grpSp>
        <p:nvGrpSpPr>
          <p:cNvPr id="7" name="Group 179"/>
          <p:cNvGrpSpPr>
            <a:grpSpLocks/>
          </p:cNvGrpSpPr>
          <p:nvPr/>
        </p:nvGrpSpPr>
        <p:grpSpPr bwMode="auto">
          <a:xfrm>
            <a:off x="5867400" y="1535113"/>
            <a:ext cx="419100" cy="674687"/>
            <a:chOff x="5829300" y="2220913"/>
            <a:chExt cx="1457325" cy="2968625"/>
          </a:xfrm>
        </p:grpSpPr>
        <p:sp>
          <p:nvSpPr>
            <p:cNvPr id="169" name="Freeform 4"/>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0" name="Freeform 5"/>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72" name="Freeform 43"/>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3" name="Freeform 44"/>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76" name="Freeform 47"/>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7" name="Freeform 48"/>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grpSp>
        <p:nvGrpSpPr>
          <p:cNvPr id="8" name="Group 248"/>
          <p:cNvGrpSpPr>
            <a:grpSpLocks/>
          </p:cNvGrpSpPr>
          <p:nvPr/>
        </p:nvGrpSpPr>
        <p:grpSpPr bwMode="auto">
          <a:xfrm>
            <a:off x="6553200" y="3973512"/>
            <a:ext cx="1304925" cy="827088"/>
            <a:chOff x="904875" y="2220913"/>
            <a:chExt cx="6381750" cy="4375150"/>
          </a:xfrm>
        </p:grpSpPr>
        <p:grpSp>
          <p:nvGrpSpPr>
            <p:cNvPr id="72764" name="Group 242"/>
            <p:cNvGrpSpPr>
              <a:grpSpLocks/>
            </p:cNvGrpSpPr>
            <p:nvPr/>
          </p:nvGrpSpPr>
          <p:grpSpPr bwMode="auto">
            <a:xfrm>
              <a:off x="904875" y="2220913"/>
              <a:ext cx="6381750" cy="4162425"/>
              <a:chOff x="904875" y="2220913"/>
              <a:chExt cx="6381750" cy="4162425"/>
            </a:xfrm>
          </p:grpSpPr>
          <p:sp>
            <p:nvSpPr>
              <p:cNvPr id="181" name="Line 2"/>
              <p:cNvSpPr>
                <a:spLocks noChangeShapeType="1"/>
              </p:cNvSpPr>
              <p:nvPr/>
            </p:nvSpPr>
            <p:spPr bwMode="auto">
              <a:xfrm flipH="1">
                <a:off x="4359713" y="5109686"/>
                <a:ext cx="15527" cy="53744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182" name="Freeform 4"/>
              <p:cNvSpPr>
                <a:spLocks/>
              </p:cNvSpPr>
              <p:nvPr/>
            </p:nvSpPr>
            <p:spPr bwMode="auto">
              <a:xfrm>
                <a:off x="5827052" y="2220913"/>
                <a:ext cx="1459573" cy="2972749"/>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83" name="Freeform 5"/>
              <p:cNvSpPr>
                <a:spLocks/>
              </p:cNvSpPr>
              <p:nvPr/>
            </p:nvSpPr>
            <p:spPr bwMode="auto">
              <a:xfrm>
                <a:off x="5827052" y="2220913"/>
                <a:ext cx="1459573" cy="2972749"/>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85" name="Freeform 7"/>
              <p:cNvSpPr>
                <a:spLocks/>
              </p:cNvSpPr>
              <p:nvPr/>
            </p:nvSpPr>
            <p:spPr bwMode="auto">
              <a:xfrm>
                <a:off x="5151609" y="3279010"/>
                <a:ext cx="652150" cy="0"/>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86" name="Freeform 8"/>
              <p:cNvSpPr>
                <a:spLocks/>
              </p:cNvSpPr>
              <p:nvPr/>
            </p:nvSpPr>
            <p:spPr bwMode="auto">
              <a:xfrm>
                <a:off x="5772704" y="3186639"/>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87" name="Line 9"/>
              <p:cNvSpPr>
                <a:spLocks noChangeShapeType="1"/>
              </p:cNvSpPr>
              <p:nvPr/>
            </p:nvSpPr>
            <p:spPr bwMode="auto">
              <a:xfrm>
                <a:off x="3715329" y="3279010"/>
                <a:ext cx="287254"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88" name="Freeform 10"/>
              <p:cNvSpPr>
                <a:spLocks/>
              </p:cNvSpPr>
              <p:nvPr/>
            </p:nvSpPr>
            <p:spPr bwMode="auto">
              <a:xfrm>
                <a:off x="3979295" y="3186639"/>
                <a:ext cx="209617" cy="18474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89" name="Freeform 11"/>
              <p:cNvSpPr>
                <a:spLocks/>
              </p:cNvSpPr>
              <p:nvPr/>
            </p:nvSpPr>
            <p:spPr bwMode="auto">
              <a:xfrm>
                <a:off x="2372209" y="3279010"/>
                <a:ext cx="194095" cy="0"/>
              </a:xfrm>
              <a:custGeom>
                <a:avLst/>
                <a:gdLst>
                  <a:gd name="T0" fmla="*/ 0 w 471"/>
                  <a:gd name="T1" fmla="*/ 2147483647 h 6"/>
                  <a:gd name="T2" fmla="*/ 2147483647 w 471"/>
                  <a:gd name="T3" fmla="*/ 2147483647 h 6"/>
                  <a:gd name="T4" fmla="*/ 2147483647 w 471"/>
                  <a:gd name="T5" fmla="*/ 2147483647 h 6"/>
                  <a:gd name="T6" fmla="*/ 2147483647 w 471"/>
                  <a:gd name="T7" fmla="*/ 2147483647 h 6"/>
                  <a:gd name="T8" fmla="*/ 2147483647 w 471"/>
                  <a:gd name="T9" fmla="*/ 0 h 6"/>
                  <a:gd name="T10" fmla="*/ 2147483647 w 471"/>
                  <a:gd name="T11" fmla="*/ 0 h 6"/>
                  <a:gd name="T12" fmla="*/ 2147483647 w 471"/>
                  <a:gd name="T13" fmla="*/ 0 h 6"/>
                  <a:gd name="T14" fmla="*/ 0 60000 65536"/>
                  <a:gd name="T15" fmla="*/ 0 60000 65536"/>
                  <a:gd name="T16" fmla="*/ 0 60000 65536"/>
                  <a:gd name="T17" fmla="*/ 0 60000 65536"/>
                  <a:gd name="T18" fmla="*/ 0 60000 65536"/>
                  <a:gd name="T19" fmla="*/ 0 60000 65536"/>
                  <a:gd name="T20" fmla="*/ 0 60000 65536"/>
                  <a:gd name="T21" fmla="*/ 0 w 471"/>
                  <a:gd name="T22" fmla="*/ 0 h 6"/>
                  <a:gd name="T23" fmla="*/ 471 w 47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1" h="6">
                    <a:moveTo>
                      <a:pt x="0" y="6"/>
                    </a:moveTo>
                    <a:lnTo>
                      <a:pt x="285" y="6"/>
                    </a:lnTo>
                    <a:cubicBezTo>
                      <a:pt x="286" y="6"/>
                      <a:pt x="288" y="4"/>
                      <a:pt x="288" y="3"/>
                    </a:cubicBezTo>
                    <a:cubicBezTo>
                      <a:pt x="288" y="3"/>
                      <a:pt x="288" y="3"/>
                      <a:pt x="288" y="3"/>
                    </a:cubicBezTo>
                    <a:cubicBezTo>
                      <a:pt x="288" y="2"/>
                      <a:pt x="289" y="0"/>
                      <a:pt x="290" y="0"/>
                    </a:cubicBezTo>
                    <a:lnTo>
                      <a:pt x="471" y="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90" name="Freeform 12"/>
              <p:cNvSpPr>
                <a:spLocks/>
              </p:cNvSpPr>
              <p:nvPr/>
            </p:nvSpPr>
            <p:spPr bwMode="auto">
              <a:xfrm>
                <a:off x="2543010" y="3186639"/>
                <a:ext cx="209622" cy="18474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91" name="Freeform 13"/>
              <p:cNvSpPr>
                <a:spLocks/>
              </p:cNvSpPr>
              <p:nvPr/>
            </p:nvSpPr>
            <p:spPr bwMode="auto">
              <a:xfrm>
                <a:off x="3870603" y="3950818"/>
                <a:ext cx="481349" cy="226738"/>
              </a:xfrm>
              <a:custGeom>
                <a:avLst/>
                <a:gdLst>
                  <a:gd name="T0" fmla="*/ 0 w 1152"/>
                  <a:gd name="T1" fmla="*/ 0 h 603"/>
                  <a:gd name="T2" fmla="*/ 2147483647 w 1152"/>
                  <a:gd name="T3" fmla="*/ 0 h 603"/>
                  <a:gd name="T4" fmla="*/ 2147483647 w 1152"/>
                  <a:gd name="T5" fmla="*/ 2147483647 h 603"/>
                  <a:gd name="T6" fmla="*/ 2147483647 w 1152"/>
                  <a:gd name="T7" fmla="*/ 2147483647 h 603"/>
                  <a:gd name="T8" fmla="*/ 2147483647 w 1152"/>
                  <a:gd name="T9" fmla="*/ 2147483647 h 603"/>
                  <a:gd name="T10" fmla="*/ 0 60000 65536"/>
                  <a:gd name="T11" fmla="*/ 0 60000 65536"/>
                  <a:gd name="T12" fmla="*/ 0 60000 65536"/>
                  <a:gd name="T13" fmla="*/ 0 60000 65536"/>
                  <a:gd name="T14" fmla="*/ 0 60000 65536"/>
                  <a:gd name="T15" fmla="*/ 0 w 1152"/>
                  <a:gd name="T16" fmla="*/ 0 h 603"/>
                  <a:gd name="T17" fmla="*/ 1152 w 1152"/>
                  <a:gd name="T18" fmla="*/ 603 h 603"/>
                </a:gdLst>
                <a:ahLst/>
                <a:cxnLst>
                  <a:cxn ang="T10">
                    <a:pos x="T0" y="T1"/>
                  </a:cxn>
                  <a:cxn ang="T11">
                    <a:pos x="T2" y="T3"/>
                  </a:cxn>
                  <a:cxn ang="T12">
                    <a:pos x="T4" y="T5"/>
                  </a:cxn>
                  <a:cxn ang="T13">
                    <a:pos x="T6" y="T7"/>
                  </a:cxn>
                  <a:cxn ang="T14">
                    <a:pos x="T8" y="T9"/>
                  </a:cxn>
                </a:cxnLst>
                <a:rect l="T15" t="T16" r="T17" b="T18"/>
                <a:pathLst>
                  <a:path w="1152" h="603">
                    <a:moveTo>
                      <a:pt x="0" y="0"/>
                    </a:moveTo>
                    <a:lnTo>
                      <a:pt x="1056" y="0"/>
                    </a:lnTo>
                    <a:cubicBezTo>
                      <a:pt x="1109" y="0"/>
                      <a:pt x="1152" y="43"/>
                      <a:pt x="1152" y="96"/>
                    </a:cubicBezTo>
                    <a:cubicBezTo>
                      <a:pt x="1152" y="96"/>
                      <a:pt x="1152" y="96"/>
                      <a:pt x="1152" y="96"/>
                    </a:cubicBezTo>
                    <a:lnTo>
                      <a:pt x="1152" y="603"/>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92" name="Freeform 14"/>
              <p:cNvSpPr>
                <a:spLocks/>
              </p:cNvSpPr>
              <p:nvPr/>
            </p:nvSpPr>
            <p:spPr bwMode="auto">
              <a:xfrm>
                <a:off x="4243260" y="4152360"/>
                <a:ext cx="217383" cy="193147"/>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93" name="Line 15"/>
              <p:cNvSpPr>
                <a:spLocks noChangeShapeType="1"/>
              </p:cNvSpPr>
              <p:nvPr/>
            </p:nvSpPr>
            <p:spPr bwMode="auto">
              <a:xfrm>
                <a:off x="3397016" y="4622625"/>
                <a:ext cx="287259" cy="840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94" name="Freeform 16"/>
              <p:cNvSpPr>
                <a:spLocks/>
              </p:cNvSpPr>
              <p:nvPr/>
            </p:nvSpPr>
            <p:spPr bwMode="auto">
              <a:xfrm>
                <a:off x="3660981" y="4530254"/>
                <a:ext cx="209622"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95" name="Freeform 17"/>
              <p:cNvSpPr>
                <a:spLocks/>
              </p:cNvSpPr>
              <p:nvPr/>
            </p:nvSpPr>
            <p:spPr bwMode="auto">
              <a:xfrm>
                <a:off x="3870603"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96" name="Freeform 18"/>
              <p:cNvSpPr>
                <a:spLocks/>
              </p:cNvSpPr>
              <p:nvPr/>
            </p:nvSpPr>
            <p:spPr bwMode="auto">
              <a:xfrm>
                <a:off x="3870603"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99" name="Freeform 21"/>
              <p:cNvSpPr>
                <a:spLocks/>
              </p:cNvSpPr>
              <p:nvPr/>
            </p:nvSpPr>
            <p:spPr bwMode="auto">
              <a:xfrm>
                <a:off x="418891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00" name="Freeform 22"/>
              <p:cNvSpPr>
                <a:spLocks/>
              </p:cNvSpPr>
              <p:nvPr/>
            </p:nvSpPr>
            <p:spPr bwMode="auto">
              <a:xfrm>
                <a:off x="418891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03" name="Freeform 25"/>
              <p:cNvSpPr>
                <a:spLocks/>
              </p:cNvSpPr>
              <p:nvPr/>
            </p:nvSpPr>
            <p:spPr bwMode="auto">
              <a:xfrm>
                <a:off x="2434319"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04" name="Freeform 26"/>
              <p:cNvSpPr>
                <a:spLocks/>
              </p:cNvSpPr>
              <p:nvPr/>
            </p:nvSpPr>
            <p:spPr bwMode="auto">
              <a:xfrm>
                <a:off x="2434319"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06" name="Freeform 28"/>
              <p:cNvSpPr>
                <a:spLocks/>
              </p:cNvSpPr>
              <p:nvPr/>
            </p:nvSpPr>
            <p:spPr bwMode="auto">
              <a:xfrm>
                <a:off x="275263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07" name="Freeform 29"/>
              <p:cNvSpPr>
                <a:spLocks/>
              </p:cNvSpPr>
              <p:nvPr/>
            </p:nvSpPr>
            <p:spPr bwMode="auto">
              <a:xfrm>
                <a:off x="275263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09" name="Freeform 31"/>
              <p:cNvSpPr>
                <a:spLocks/>
              </p:cNvSpPr>
              <p:nvPr/>
            </p:nvSpPr>
            <p:spPr bwMode="auto">
              <a:xfrm>
                <a:off x="4390768" y="2296494"/>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10" name="Freeform 32"/>
              <p:cNvSpPr>
                <a:spLocks/>
              </p:cNvSpPr>
              <p:nvPr/>
            </p:nvSpPr>
            <p:spPr bwMode="auto">
              <a:xfrm>
                <a:off x="4390768" y="2296494"/>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13" name="Freeform 35"/>
              <p:cNvSpPr>
                <a:spLocks/>
              </p:cNvSpPr>
              <p:nvPr/>
            </p:nvSpPr>
            <p:spPr bwMode="auto">
              <a:xfrm>
                <a:off x="2915667" y="3673700"/>
                <a:ext cx="954936"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14" name="Freeform 36"/>
              <p:cNvSpPr>
                <a:spLocks/>
              </p:cNvSpPr>
              <p:nvPr/>
            </p:nvSpPr>
            <p:spPr bwMode="auto">
              <a:xfrm>
                <a:off x="2915667" y="3673700"/>
                <a:ext cx="954936"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16" name="Freeform 38"/>
              <p:cNvSpPr>
                <a:spLocks/>
              </p:cNvSpPr>
              <p:nvPr/>
            </p:nvSpPr>
            <p:spPr bwMode="auto">
              <a:xfrm>
                <a:off x="5353465" y="2582012"/>
                <a:ext cx="450294" cy="696998"/>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17" name="Freeform 39"/>
              <p:cNvSpPr>
                <a:spLocks/>
              </p:cNvSpPr>
              <p:nvPr/>
            </p:nvSpPr>
            <p:spPr bwMode="auto">
              <a:xfrm>
                <a:off x="5772704" y="3186639"/>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18" name="Freeform 40"/>
              <p:cNvSpPr>
                <a:spLocks/>
              </p:cNvSpPr>
              <p:nvPr/>
            </p:nvSpPr>
            <p:spPr bwMode="auto">
              <a:xfrm>
                <a:off x="904875" y="2917916"/>
                <a:ext cx="1467334" cy="730588"/>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19" name="Freeform 41"/>
              <p:cNvSpPr>
                <a:spLocks/>
              </p:cNvSpPr>
              <p:nvPr/>
            </p:nvSpPr>
            <p:spPr bwMode="auto">
              <a:xfrm>
                <a:off x="904875" y="2917916"/>
                <a:ext cx="1467334" cy="730588"/>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21" name="Freeform 43"/>
              <p:cNvSpPr>
                <a:spLocks/>
              </p:cNvSpPr>
              <p:nvPr/>
            </p:nvSpPr>
            <p:spPr bwMode="auto">
              <a:xfrm>
                <a:off x="5990087" y="2842335"/>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22" name="Freeform 44"/>
              <p:cNvSpPr>
                <a:spLocks/>
              </p:cNvSpPr>
              <p:nvPr/>
            </p:nvSpPr>
            <p:spPr bwMode="auto">
              <a:xfrm>
                <a:off x="5990087" y="2842335"/>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25" name="Freeform 47"/>
              <p:cNvSpPr>
                <a:spLocks/>
              </p:cNvSpPr>
              <p:nvPr/>
            </p:nvSpPr>
            <p:spPr bwMode="auto">
              <a:xfrm>
                <a:off x="5990087" y="4185950"/>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26" name="Freeform 48"/>
              <p:cNvSpPr>
                <a:spLocks/>
              </p:cNvSpPr>
              <p:nvPr/>
            </p:nvSpPr>
            <p:spPr bwMode="auto">
              <a:xfrm>
                <a:off x="5990087" y="4185950"/>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28" name="Line 50"/>
              <p:cNvSpPr>
                <a:spLocks noChangeShapeType="1"/>
              </p:cNvSpPr>
              <p:nvPr/>
            </p:nvSpPr>
            <p:spPr bwMode="auto">
              <a:xfrm>
                <a:off x="4833300" y="4622625"/>
                <a:ext cx="962697" cy="840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229" name="Freeform 51"/>
              <p:cNvSpPr>
                <a:spLocks/>
              </p:cNvSpPr>
              <p:nvPr/>
            </p:nvSpPr>
            <p:spPr bwMode="auto">
              <a:xfrm>
                <a:off x="5772704" y="4530254"/>
                <a:ext cx="217383" cy="193142"/>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30" name="Freeform 52"/>
              <p:cNvSpPr>
                <a:spLocks/>
              </p:cNvSpPr>
              <p:nvPr/>
            </p:nvSpPr>
            <p:spPr bwMode="auto">
              <a:xfrm>
                <a:off x="4670260" y="3564528"/>
                <a:ext cx="1125737" cy="106649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31" name="Freeform 53"/>
              <p:cNvSpPr>
                <a:spLocks/>
              </p:cNvSpPr>
              <p:nvPr/>
            </p:nvSpPr>
            <p:spPr bwMode="auto">
              <a:xfrm>
                <a:off x="5772704" y="4530254"/>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32" name="Freeform 55"/>
              <p:cNvSpPr>
                <a:spLocks/>
              </p:cNvSpPr>
              <p:nvPr/>
            </p:nvSpPr>
            <p:spPr bwMode="auto">
              <a:xfrm>
                <a:off x="3505707" y="5638737"/>
                <a:ext cx="1467339" cy="747383"/>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33" name="Freeform 56"/>
              <p:cNvSpPr>
                <a:spLocks/>
              </p:cNvSpPr>
              <p:nvPr/>
            </p:nvSpPr>
            <p:spPr bwMode="auto">
              <a:xfrm>
                <a:off x="3505707" y="5655532"/>
                <a:ext cx="1467339" cy="730588"/>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35" name="Freeform 67"/>
              <p:cNvSpPr>
                <a:spLocks/>
              </p:cNvSpPr>
              <p:nvPr/>
            </p:nvSpPr>
            <p:spPr bwMode="auto">
              <a:xfrm>
                <a:off x="4406295" y="2313289"/>
                <a:ext cx="116458"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36" name="Freeform 68"/>
              <p:cNvSpPr>
                <a:spLocks/>
              </p:cNvSpPr>
              <p:nvPr/>
            </p:nvSpPr>
            <p:spPr bwMode="auto">
              <a:xfrm>
                <a:off x="4406295" y="2313289"/>
                <a:ext cx="116458"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37" name="Freeform 69"/>
              <p:cNvSpPr>
                <a:spLocks/>
              </p:cNvSpPr>
              <p:nvPr/>
            </p:nvSpPr>
            <p:spPr bwMode="auto">
              <a:xfrm>
                <a:off x="4212205" y="3018687"/>
                <a:ext cx="124219"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38" name="Freeform 70"/>
              <p:cNvSpPr>
                <a:spLocks/>
              </p:cNvSpPr>
              <p:nvPr/>
            </p:nvSpPr>
            <p:spPr bwMode="auto">
              <a:xfrm>
                <a:off x="4212205" y="3018687"/>
                <a:ext cx="124219"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39" name="Freeform 72"/>
              <p:cNvSpPr>
                <a:spLocks/>
              </p:cNvSpPr>
              <p:nvPr/>
            </p:nvSpPr>
            <p:spPr bwMode="auto">
              <a:xfrm>
                <a:off x="3893892" y="4345507"/>
                <a:ext cx="124219" cy="109166"/>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40" name="Freeform 73"/>
              <p:cNvSpPr>
                <a:spLocks/>
              </p:cNvSpPr>
              <p:nvPr/>
            </p:nvSpPr>
            <p:spPr bwMode="auto">
              <a:xfrm>
                <a:off x="3893892" y="4345507"/>
                <a:ext cx="124219" cy="109166"/>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42" name="Freeform 76"/>
              <p:cNvSpPr>
                <a:spLocks/>
              </p:cNvSpPr>
              <p:nvPr/>
            </p:nvSpPr>
            <p:spPr bwMode="auto">
              <a:xfrm flipV="1">
                <a:off x="4266549" y="4874553"/>
                <a:ext cx="209622" cy="235133"/>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sp>
          <p:nvSpPr>
            <p:cNvPr id="244" name="Line 2"/>
            <p:cNvSpPr>
              <a:spLocks noChangeShapeType="1"/>
            </p:cNvSpPr>
            <p:nvPr/>
          </p:nvSpPr>
          <p:spPr bwMode="auto">
            <a:xfrm flipH="1">
              <a:off x="6564600" y="5319628"/>
              <a:ext cx="23294" cy="53744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245" name="Freeform 55"/>
            <p:cNvSpPr>
              <a:spLocks/>
            </p:cNvSpPr>
            <p:nvPr/>
          </p:nvSpPr>
          <p:spPr bwMode="auto">
            <a:xfrm>
              <a:off x="5718360" y="5848674"/>
              <a:ext cx="1459573" cy="747389"/>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46" name="Freeform 56"/>
            <p:cNvSpPr>
              <a:spLocks/>
            </p:cNvSpPr>
            <p:nvPr/>
          </p:nvSpPr>
          <p:spPr bwMode="auto">
            <a:xfrm>
              <a:off x="5718360" y="5865470"/>
              <a:ext cx="1459573" cy="730593"/>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48" name="Freeform 76"/>
            <p:cNvSpPr>
              <a:spLocks/>
            </p:cNvSpPr>
            <p:nvPr/>
          </p:nvSpPr>
          <p:spPr bwMode="auto">
            <a:xfrm flipV="1">
              <a:off x="6479202" y="5092891"/>
              <a:ext cx="209617" cy="226738"/>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nvGrpSpPr>
          <p:cNvPr id="10" name="Group 319"/>
          <p:cNvGrpSpPr>
            <a:grpSpLocks/>
          </p:cNvGrpSpPr>
          <p:nvPr/>
        </p:nvGrpSpPr>
        <p:grpSpPr bwMode="auto">
          <a:xfrm>
            <a:off x="7308850" y="5181600"/>
            <a:ext cx="1606550" cy="762000"/>
            <a:chOff x="298450" y="2133600"/>
            <a:chExt cx="8555038" cy="3776663"/>
          </a:xfrm>
        </p:grpSpPr>
        <p:sp>
          <p:nvSpPr>
            <p:cNvPr id="313" name="Freeform 28"/>
            <p:cNvSpPr>
              <a:spLocks/>
            </p:cNvSpPr>
            <p:nvPr/>
          </p:nvSpPr>
          <p:spPr bwMode="auto">
            <a:xfrm>
              <a:off x="4263189" y="4037668"/>
              <a:ext cx="963710"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0066FF"/>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14" name="Freeform 29"/>
            <p:cNvSpPr>
              <a:spLocks/>
            </p:cNvSpPr>
            <p:nvPr/>
          </p:nvSpPr>
          <p:spPr bwMode="auto">
            <a:xfrm>
              <a:off x="4263189" y="4037668"/>
              <a:ext cx="963710"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grpSp>
          <p:nvGrpSpPr>
            <p:cNvPr id="72716" name="Group 318"/>
            <p:cNvGrpSpPr>
              <a:grpSpLocks/>
            </p:cNvGrpSpPr>
            <p:nvPr/>
          </p:nvGrpSpPr>
          <p:grpSpPr bwMode="auto">
            <a:xfrm>
              <a:off x="298450" y="2133600"/>
              <a:ext cx="8555038" cy="3776663"/>
              <a:chOff x="298450" y="2133600"/>
              <a:chExt cx="8555038" cy="3776663"/>
            </a:xfrm>
          </p:grpSpPr>
          <p:sp>
            <p:nvSpPr>
              <p:cNvPr id="308" name="Line 2"/>
              <p:cNvSpPr>
                <a:spLocks noChangeShapeType="1"/>
              </p:cNvSpPr>
              <p:nvPr/>
            </p:nvSpPr>
            <p:spPr bwMode="auto">
              <a:xfrm>
                <a:off x="4761948" y="4863810"/>
                <a:ext cx="0" cy="322592"/>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312" name="Freeform 76"/>
              <p:cNvSpPr>
                <a:spLocks/>
              </p:cNvSpPr>
              <p:nvPr/>
            </p:nvSpPr>
            <p:spPr bwMode="auto">
              <a:xfrm flipV="1">
                <a:off x="4652054" y="4635639"/>
                <a:ext cx="211337" cy="228171"/>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nvGrpSpPr>
              <p:cNvPr id="72719" name="Group 317"/>
              <p:cNvGrpSpPr>
                <a:grpSpLocks/>
              </p:cNvGrpSpPr>
              <p:nvPr/>
            </p:nvGrpSpPr>
            <p:grpSpPr bwMode="auto">
              <a:xfrm>
                <a:off x="298450" y="2133600"/>
                <a:ext cx="8555038" cy="3776663"/>
                <a:chOff x="298450" y="2133600"/>
                <a:chExt cx="8555038" cy="3776663"/>
              </a:xfrm>
            </p:grpSpPr>
            <p:grpSp>
              <p:nvGrpSpPr>
                <p:cNvPr id="72720" name="Group 306"/>
                <p:cNvGrpSpPr>
                  <a:grpSpLocks/>
                </p:cNvGrpSpPr>
                <p:nvPr/>
              </p:nvGrpSpPr>
              <p:grpSpPr bwMode="auto">
                <a:xfrm>
                  <a:off x="298450" y="2133600"/>
                  <a:ext cx="8555038" cy="3676650"/>
                  <a:chOff x="298450" y="2133600"/>
                  <a:chExt cx="8555038" cy="3676650"/>
                </a:xfrm>
              </p:grpSpPr>
              <p:sp>
                <p:nvSpPr>
                  <p:cNvPr id="250" name="AutoShape 3"/>
                  <p:cNvSpPr>
                    <a:spLocks noChangeAspect="1" noChangeArrowheads="1" noTextEdit="1"/>
                  </p:cNvSpPr>
                  <p:nvPr/>
                </p:nvSpPr>
                <p:spPr bwMode="auto">
                  <a:xfrm>
                    <a:off x="611236" y="2133600"/>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251" name="Freeform 4"/>
                  <p:cNvSpPr>
                    <a:spLocks/>
                  </p:cNvSpPr>
                  <p:nvPr/>
                </p:nvSpPr>
                <p:spPr bwMode="auto">
                  <a:xfrm>
                    <a:off x="7382562" y="2228017"/>
                    <a:ext cx="1462475" cy="2966251"/>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52" name="Freeform 5"/>
                  <p:cNvSpPr>
                    <a:spLocks/>
                  </p:cNvSpPr>
                  <p:nvPr/>
                </p:nvSpPr>
                <p:spPr bwMode="auto">
                  <a:xfrm>
                    <a:off x="7382562" y="2228017"/>
                    <a:ext cx="1462475" cy="2966251"/>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54" name="Freeform 7"/>
                  <p:cNvSpPr>
                    <a:spLocks/>
                  </p:cNvSpPr>
                  <p:nvPr/>
                </p:nvSpPr>
                <p:spPr bwMode="auto">
                  <a:xfrm>
                    <a:off x="6706275" y="3282335"/>
                    <a:ext cx="650929" cy="0"/>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55" name="Freeform 8"/>
                  <p:cNvSpPr>
                    <a:spLocks/>
                  </p:cNvSpPr>
                  <p:nvPr/>
                </p:nvSpPr>
                <p:spPr bwMode="auto">
                  <a:xfrm>
                    <a:off x="7331841" y="3187918"/>
                    <a:ext cx="21134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56" name="Freeform 10"/>
                  <p:cNvSpPr>
                    <a:spLocks/>
                  </p:cNvSpPr>
                  <p:nvPr/>
                </p:nvSpPr>
                <p:spPr bwMode="auto">
                  <a:xfrm>
                    <a:off x="5531228" y="3187918"/>
                    <a:ext cx="21979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57" name="Freeform 11"/>
                  <p:cNvSpPr>
                    <a:spLocks/>
                  </p:cNvSpPr>
                  <p:nvPr/>
                </p:nvSpPr>
                <p:spPr bwMode="auto">
                  <a:xfrm>
                    <a:off x="2073705" y="3258728"/>
                    <a:ext cx="194435" cy="0"/>
                  </a:xfrm>
                  <a:custGeom>
                    <a:avLst/>
                    <a:gdLst>
                      <a:gd name="T0" fmla="*/ 0 w 471"/>
                      <a:gd name="T1" fmla="*/ 2147483647 h 6"/>
                      <a:gd name="T2" fmla="*/ 2147483647 w 471"/>
                      <a:gd name="T3" fmla="*/ 2147483647 h 6"/>
                      <a:gd name="T4" fmla="*/ 2147483647 w 471"/>
                      <a:gd name="T5" fmla="*/ 2147483647 h 6"/>
                      <a:gd name="T6" fmla="*/ 2147483647 w 471"/>
                      <a:gd name="T7" fmla="*/ 2147483647 h 6"/>
                      <a:gd name="T8" fmla="*/ 2147483647 w 471"/>
                      <a:gd name="T9" fmla="*/ 0 h 6"/>
                      <a:gd name="T10" fmla="*/ 2147483647 w 471"/>
                      <a:gd name="T11" fmla="*/ 0 h 6"/>
                      <a:gd name="T12" fmla="*/ 2147483647 w 471"/>
                      <a:gd name="T13" fmla="*/ 0 h 6"/>
                      <a:gd name="T14" fmla="*/ 0 60000 65536"/>
                      <a:gd name="T15" fmla="*/ 0 60000 65536"/>
                      <a:gd name="T16" fmla="*/ 0 60000 65536"/>
                      <a:gd name="T17" fmla="*/ 0 60000 65536"/>
                      <a:gd name="T18" fmla="*/ 0 60000 65536"/>
                      <a:gd name="T19" fmla="*/ 0 60000 65536"/>
                      <a:gd name="T20" fmla="*/ 0 60000 65536"/>
                      <a:gd name="T21" fmla="*/ 0 w 471"/>
                      <a:gd name="T22" fmla="*/ 0 h 6"/>
                      <a:gd name="T23" fmla="*/ 471 w 47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1" h="6">
                        <a:moveTo>
                          <a:pt x="0" y="6"/>
                        </a:moveTo>
                        <a:lnTo>
                          <a:pt x="285" y="6"/>
                        </a:lnTo>
                        <a:cubicBezTo>
                          <a:pt x="286" y="6"/>
                          <a:pt x="288" y="4"/>
                          <a:pt x="288" y="3"/>
                        </a:cubicBezTo>
                        <a:cubicBezTo>
                          <a:pt x="288" y="3"/>
                          <a:pt x="288" y="3"/>
                          <a:pt x="288" y="3"/>
                        </a:cubicBezTo>
                        <a:cubicBezTo>
                          <a:pt x="288" y="2"/>
                          <a:pt x="289" y="0"/>
                          <a:pt x="290" y="0"/>
                        </a:cubicBezTo>
                        <a:lnTo>
                          <a:pt x="471" y="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58" name="Freeform 12"/>
                  <p:cNvSpPr>
                    <a:spLocks/>
                  </p:cNvSpPr>
                  <p:nvPr/>
                </p:nvSpPr>
                <p:spPr bwMode="auto">
                  <a:xfrm>
                    <a:off x="2158241" y="3180048"/>
                    <a:ext cx="21979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59" name="Freeform 21"/>
                  <p:cNvSpPr>
                    <a:spLocks/>
                  </p:cNvSpPr>
                  <p:nvPr/>
                </p:nvSpPr>
                <p:spPr bwMode="auto">
                  <a:xfrm>
                    <a:off x="5751021" y="2999085"/>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60" name="Freeform 22"/>
                  <p:cNvSpPr>
                    <a:spLocks/>
                  </p:cNvSpPr>
                  <p:nvPr/>
                </p:nvSpPr>
                <p:spPr bwMode="auto">
                  <a:xfrm>
                    <a:off x="5751021" y="2999085"/>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63" name="Freeform 28"/>
                  <p:cNvSpPr>
                    <a:spLocks/>
                  </p:cNvSpPr>
                  <p:nvPr/>
                </p:nvSpPr>
                <p:spPr bwMode="auto">
                  <a:xfrm>
                    <a:off x="2378034" y="2991215"/>
                    <a:ext cx="955259"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0066FF"/>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64" name="Freeform 29"/>
                  <p:cNvSpPr>
                    <a:spLocks/>
                  </p:cNvSpPr>
                  <p:nvPr/>
                </p:nvSpPr>
                <p:spPr bwMode="auto">
                  <a:xfrm>
                    <a:off x="2378034" y="2991215"/>
                    <a:ext cx="955259"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66" name="Freeform 39"/>
                  <p:cNvSpPr>
                    <a:spLocks/>
                  </p:cNvSpPr>
                  <p:nvPr/>
                </p:nvSpPr>
                <p:spPr bwMode="auto">
                  <a:xfrm>
                    <a:off x="7331841" y="3187918"/>
                    <a:ext cx="21134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67" name="Freeform 40"/>
                  <p:cNvSpPr>
                    <a:spLocks/>
                  </p:cNvSpPr>
                  <p:nvPr/>
                </p:nvSpPr>
                <p:spPr bwMode="auto">
                  <a:xfrm>
                    <a:off x="611236" y="2896798"/>
                    <a:ext cx="1462469" cy="731731"/>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68" name="Freeform 41"/>
                  <p:cNvSpPr>
                    <a:spLocks/>
                  </p:cNvSpPr>
                  <p:nvPr/>
                </p:nvSpPr>
                <p:spPr bwMode="auto">
                  <a:xfrm>
                    <a:off x="611236" y="2896798"/>
                    <a:ext cx="1462469" cy="731731"/>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70" name="Freeform 43"/>
                  <p:cNvSpPr>
                    <a:spLocks/>
                  </p:cNvSpPr>
                  <p:nvPr/>
                </p:nvSpPr>
                <p:spPr bwMode="auto">
                  <a:xfrm>
                    <a:off x="7543183" y="2849590"/>
                    <a:ext cx="1115875" cy="87335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71" name="Freeform 44"/>
                  <p:cNvSpPr>
                    <a:spLocks/>
                  </p:cNvSpPr>
                  <p:nvPr/>
                </p:nvSpPr>
                <p:spPr bwMode="auto">
                  <a:xfrm>
                    <a:off x="7543183" y="2849590"/>
                    <a:ext cx="1115875" cy="87335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74" name="Freeform 47"/>
                  <p:cNvSpPr>
                    <a:spLocks/>
                  </p:cNvSpPr>
                  <p:nvPr/>
                </p:nvSpPr>
                <p:spPr bwMode="auto">
                  <a:xfrm>
                    <a:off x="7543183" y="4187158"/>
                    <a:ext cx="1115875" cy="88122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75" name="Freeform 48"/>
                  <p:cNvSpPr>
                    <a:spLocks/>
                  </p:cNvSpPr>
                  <p:nvPr/>
                </p:nvSpPr>
                <p:spPr bwMode="auto">
                  <a:xfrm>
                    <a:off x="7543183" y="4187158"/>
                    <a:ext cx="1115875" cy="88122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77" name="Freeform 51"/>
                  <p:cNvSpPr>
                    <a:spLocks/>
                  </p:cNvSpPr>
                  <p:nvPr/>
                </p:nvSpPr>
                <p:spPr bwMode="auto">
                  <a:xfrm>
                    <a:off x="7331841" y="4533352"/>
                    <a:ext cx="211343" cy="188833"/>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78" name="Freeform 52"/>
                  <p:cNvSpPr>
                    <a:spLocks/>
                  </p:cNvSpPr>
                  <p:nvPr/>
                </p:nvSpPr>
                <p:spPr bwMode="auto">
                  <a:xfrm>
                    <a:off x="6224423" y="3565584"/>
                    <a:ext cx="1132782" cy="1062184"/>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79" name="Freeform 53"/>
                  <p:cNvSpPr>
                    <a:spLocks/>
                  </p:cNvSpPr>
                  <p:nvPr/>
                </p:nvSpPr>
                <p:spPr bwMode="auto">
                  <a:xfrm>
                    <a:off x="7331841" y="4533352"/>
                    <a:ext cx="21134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80" name="Freeform 61"/>
                  <p:cNvSpPr>
                    <a:spLocks/>
                  </p:cNvSpPr>
                  <p:nvPr/>
                </p:nvSpPr>
                <p:spPr bwMode="auto">
                  <a:xfrm>
                    <a:off x="1067730" y="2684363"/>
                    <a:ext cx="659380" cy="291115"/>
                  </a:xfrm>
                  <a:custGeom>
                    <a:avLst/>
                    <a:gdLst>
                      <a:gd name="T0" fmla="*/ 2147483647 w 1601"/>
                      <a:gd name="T1" fmla="*/ 2147483647 h 789"/>
                      <a:gd name="T2" fmla="*/ 0 w 1601"/>
                      <a:gd name="T3" fmla="*/ 2147483647 h 789"/>
                      <a:gd name="T4" fmla="*/ 0 w 1601"/>
                      <a:gd name="T5" fmla="*/ 2147483647 h 789"/>
                      <a:gd name="T6" fmla="*/ 0 w 1601"/>
                      <a:gd name="T7" fmla="*/ 2147483647 h 789"/>
                      <a:gd name="T8" fmla="*/ 2147483647 w 1601"/>
                      <a:gd name="T9" fmla="*/ 0 h 789"/>
                      <a:gd name="T10" fmla="*/ 2147483647 w 1601"/>
                      <a:gd name="T11" fmla="*/ 0 h 789"/>
                      <a:gd name="T12" fmla="*/ 2147483647 w 1601"/>
                      <a:gd name="T13" fmla="*/ 0 h 789"/>
                      <a:gd name="T14" fmla="*/ 2147483647 w 1601"/>
                      <a:gd name="T15" fmla="*/ 2147483647 h 789"/>
                      <a:gd name="T16" fmla="*/ 2147483647 w 1601"/>
                      <a:gd name="T17" fmla="*/ 2147483647 h 789"/>
                      <a:gd name="T18" fmla="*/ 2147483647 w 1601"/>
                      <a:gd name="T19" fmla="*/ 2147483647 h 789"/>
                      <a:gd name="T20" fmla="*/ 2147483647 w 1601"/>
                      <a:gd name="T21" fmla="*/ 2147483647 h 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1"/>
                      <a:gd name="T34" fmla="*/ 0 h 789"/>
                      <a:gd name="T35" fmla="*/ 1601 w 1601"/>
                      <a:gd name="T36" fmla="*/ 789 h 7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1" h="789">
                        <a:moveTo>
                          <a:pt x="302" y="789"/>
                        </a:moveTo>
                        <a:cubicBezTo>
                          <a:pt x="135" y="789"/>
                          <a:pt x="0" y="654"/>
                          <a:pt x="0" y="487"/>
                        </a:cubicBezTo>
                        <a:lnTo>
                          <a:pt x="0" y="303"/>
                        </a:lnTo>
                        <a:cubicBezTo>
                          <a:pt x="0" y="136"/>
                          <a:pt x="135" y="0"/>
                          <a:pt x="302" y="0"/>
                        </a:cubicBezTo>
                        <a:lnTo>
                          <a:pt x="1299" y="0"/>
                        </a:lnTo>
                        <a:cubicBezTo>
                          <a:pt x="1466" y="0"/>
                          <a:pt x="1601" y="136"/>
                          <a:pt x="1601" y="303"/>
                        </a:cubicBezTo>
                        <a:lnTo>
                          <a:pt x="1601" y="487"/>
                        </a:lnTo>
                        <a:cubicBezTo>
                          <a:pt x="1601" y="654"/>
                          <a:pt x="1466" y="789"/>
                          <a:pt x="1299" y="789"/>
                        </a:cubicBezTo>
                        <a:lnTo>
                          <a:pt x="302" y="789"/>
                        </a:ln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81" name="Freeform 62"/>
                  <p:cNvSpPr>
                    <a:spLocks/>
                  </p:cNvSpPr>
                  <p:nvPr/>
                </p:nvSpPr>
                <p:spPr bwMode="auto">
                  <a:xfrm>
                    <a:off x="1067730" y="2684363"/>
                    <a:ext cx="659380" cy="291115"/>
                  </a:xfrm>
                  <a:custGeom>
                    <a:avLst/>
                    <a:gdLst>
                      <a:gd name="T0" fmla="*/ 2147483647 w 1601"/>
                      <a:gd name="T1" fmla="*/ 2147483647 h 789"/>
                      <a:gd name="T2" fmla="*/ 0 w 1601"/>
                      <a:gd name="T3" fmla="*/ 2147483647 h 789"/>
                      <a:gd name="T4" fmla="*/ 0 w 1601"/>
                      <a:gd name="T5" fmla="*/ 2147483647 h 789"/>
                      <a:gd name="T6" fmla="*/ 0 w 1601"/>
                      <a:gd name="T7" fmla="*/ 2147483647 h 789"/>
                      <a:gd name="T8" fmla="*/ 2147483647 w 1601"/>
                      <a:gd name="T9" fmla="*/ 0 h 789"/>
                      <a:gd name="T10" fmla="*/ 2147483647 w 1601"/>
                      <a:gd name="T11" fmla="*/ 0 h 789"/>
                      <a:gd name="T12" fmla="*/ 2147483647 w 1601"/>
                      <a:gd name="T13" fmla="*/ 0 h 789"/>
                      <a:gd name="T14" fmla="*/ 2147483647 w 1601"/>
                      <a:gd name="T15" fmla="*/ 2147483647 h 789"/>
                      <a:gd name="T16" fmla="*/ 2147483647 w 1601"/>
                      <a:gd name="T17" fmla="*/ 2147483647 h 789"/>
                      <a:gd name="T18" fmla="*/ 2147483647 w 1601"/>
                      <a:gd name="T19" fmla="*/ 2147483647 h 789"/>
                      <a:gd name="T20" fmla="*/ 2147483647 w 1601"/>
                      <a:gd name="T21" fmla="*/ 2147483647 h 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1"/>
                      <a:gd name="T34" fmla="*/ 0 h 789"/>
                      <a:gd name="T35" fmla="*/ 1601 w 1601"/>
                      <a:gd name="T36" fmla="*/ 789 h 7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1" h="789">
                        <a:moveTo>
                          <a:pt x="302" y="789"/>
                        </a:moveTo>
                        <a:cubicBezTo>
                          <a:pt x="135" y="789"/>
                          <a:pt x="0" y="654"/>
                          <a:pt x="0" y="487"/>
                        </a:cubicBezTo>
                        <a:lnTo>
                          <a:pt x="0" y="303"/>
                        </a:lnTo>
                        <a:cubicBezTo>
                          <a:pt x="0" y="136"/>
                          <a:pt x="135" y="0"/>
                          <a:pt x="302" y="0"/>
                        </a:cubicBezTo>
                        <a:lnTo>
                          <a:pt x="1299" y="0"/>
                        </a:lnTo>
                        <a:cubicBezTo>
                          <a:pt x="1466" y="0"/>
                          <a:pt x="1601" y="136"/>
                          <a:pt x="1601" y="303"/>
                        </a:cubicBezTo>
                        <a:lnTo>
                          <a:pt x="1601" y="487"/>
                        </a:lnTo>
                        <a:cubicBezTo>
                          <a:pt x="1601" y="654"/>
                          <a:pt x="1466" y="789"/>
                          <a:pt x="1299" y="789"/>
                        </a:cubicBezTo>
                        <a:lnTo>
                          <a:pt x="302" y="789"/>
                        </a:ln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83" name="Freeform 64"/>
                  <p:cNvSpPr>
                    <a:spLocks/>
                  </p:cNvSpPr>
                  <p:nvPr/>
                </p:nvSpPr>
                <p:spPr bwMode="auto">
                  <a:xfrm>
                    <a:off x="298450" y="2684363"/>
                    <a:ext cx="667837"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84" name="Freeform 65"/>
                  <p:cNvSpPr>
                    <a:spLocks/>
                  </p:cNvSpPr>
                  <p:nvPr/>
                </p:nvSpPr>
                <p:spPr bwMode="auto">
                  <a:xfrm>
                    <a:off x="298450" y="2684363"/>
                    <a:ext cx="667837"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86" name="Freeform 69"/>
                  <p:cNvSpPr>
                    <a:spLocks/>
                  </p:cNvSpPr>
                  <p:nvPr/>
                </p:nvSpPr>
                <p:spPr bwMode="auto">
                  <a:xfrm>
                    <a:off x="5767929" y="3022687"/>
                    <a:ext cx="126801" cy="10228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87" name="Freeform 70"/>
                  <p:cNvSpPr>
                    <a:spLocks/>
                  </p:cNvSpPr>
                  <p:nvPr/>
                </p:nvSpPr>
                <p:spPr bwMode="auto">
                  <a:xfrm>
                    <a:off x="5767929" y="3022687"/>
                    <a:ext cx="126801" cy="10228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93" name="AutoShape 3"/>
                  <p:cNvSpPr>
                    <a:spLocks noChangeAspect="1" noChangeArrowheads="1" noTextEdit="1"/>
                  </p:cNvSpPr>
                  <p:nvPr/>
                </p:nvSpPr>
                <p:spPr bwMode="auto">
                  <a:xfrm>
                    <a:off x="687315" y="2361771"/>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294" name="AutoShape 3"/>
                  <p:cNvSpPr>
                    <a:spLocks noChangeAspect="1" noChangeArrowheads="1" noTextEdit="1"/>
                  </p:cNvSpPr>
                  <p:nvPr/>
                </p:nvSpPr>
                <p:spPr bwMode="auto">
                  <a:xfrm>
                    <a:off x="839480" y="2511266"/>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295" name="Line 9"/>
                  <p:cNvSpPr>
                    <a:spLocks noChangeShapeType="1"/>
                  </p:cNvSpPr>
                  <p:nvPr/>
                </p:nvSpPr>
                <p:spPr bwMode="auto">
                  <a:xfrm>
                    <a:off x="5235349" y="3290200"/>
                    <a:ext cx="295878"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296" name="Freeform 28"/>
                  <p:cNvSpPr>
                    <a:spLocks/>
                  </p:cNvSpPr>
                  <p:nvPr/>
                </p:nvSpPr>
                <p:spPr bwMode="auto">
                  <a:xfrm>
                    <a:off x="4280096" y="3006951"/>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0066FF"/>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97" name="Freeform 29"/>
                  <p:cNvSpPr>
                    <a:spLocks/>
                  </p:cNvSpPr>
                  <p:nvPr/>
                </p:nvSpPr>
                <p:spPr bwMode="auto">
                  <a:xfrm>
                    <a:off x="4280096" y="3006951"/>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00" name="Freeform 12"/>
                  <p:cNvSpPr>
                    <a:spLocks/>
                  </p:cNvSpPr>
                  <p:nvPr/>
                </p:nvSpPr>
                <p:spPr bwMode="auto">
                  <a:xfrm>
                    <a:off x="4111024" y="3203654"/>
                    <a:ext cx="21979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01" name="Freeform 7"/>
                  <p:cNvSpPr>
                    <a:spLocks/>
                  </p:cNvSpPr>
                  <p:nvPr/>
                </p:nvSpPr>
                <p:spPr bwMode="auto">
                  <a:xfrm>
                    <a:off x="3654530" y="3274464"/>
                    <a:ext cx="650924" cy="7871"/>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302" name="AutoShape 3"/>
                  <p:cNvSpPr>
                    <a:spLocks noChangeAspect="1" noChangeArrowheads="1" noTextEdit="1"/>
                  </p:cNvSpPr>
                  <p:nvPr/>
                </p:nvSpPr>
                <p:spPr bwMode="auto">
                  <a:xfrm>
                    <a:off x="991645" y="2668627"/>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303" name="AutoShape 3"/>
                  <p:cNvSpPr>
                    <a:spLocks noChangeAspect="1" noChangeArrowheads="1" noTextEdit="1"/>
                  </p:cNvSpPr>
                  <p:nvPr/>
                </p:nvSpPr>
                <p:spPr bwMode="auto">
                  <a:xfrm>
                    <a:off x="1143809" y="2818118"/>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304" name="Freeform 64"/>
                  <p:cNvSpPr>
                    <a:spLocks/>
                  </p:cNvSpPr>
                  <p:nvPr/>
                </p:nvSpPr>
                <p:spPr bwMode="auto">
                  <a:xfrm>
                    <a:off x="3400922" y="3124974"/>
                    <a:ext cx="667831"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05" name="Freeform 65"/>
                  <p:cNvSpPr>
                    <a:spLocks/>
                  </p:cNvSpPr>
                  <p:nvPr/>
                </p:nvSpPr>
                <p:spPr bwMode="auto">
                  <a:xfrm>
                    <a:off x="3400922" y="3124974"/>
                    <a:ext cx="667831"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grpSp>
            <p:sp>
              <p:nvSpPr>
                <p:cNvPr id="309" name="Freeform 55"/>
                <p:cNvSpPr>
                  <a:spLocks/>
                </p:cNvSpPr>
                <p:nvPr/>
              </p:nvSpPr>
              <p:spPr bwMode="auto">
                <a:xfrm>
                  <a:off x="3958859" y="5162796"/>
                  <a:ext cx="1470926" cy="747467"/>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10" name="Freeform 56"/>
                <p:cNvSpPr>
                  <a:spLocks/>
                </p:cNvSpPr>
                <p:nvPr/>
              </p:nvSpPr>
              <p:spPr bwMode="auto">
                <a:xfrm>
                  <a:off x="3958859" y="5178532"/>
                  <a:ext cx="1470926" cy="731731"/>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16" name="Line 2"/>
                <p:cNvSpPr>
                  <a:spLocks noChangeShapeType="1"/>
                </p:cNvSpPr>
                <p:nvPr/>
              </p:nvSpPr>
              <p:spPr bwMode="auto">
                <a:xfrm flipH="1">
                  <a:off x="4728134" y="3809492"/>
                  <a:ext cx="16907" cy="22817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317" name="Freeform 76"/>
                <p:cNvSpPr>
                  <a:spLocks/>
                </p:cNvSpPr>
                <p:nvPr/>
              </p:nvSpPr>
              <p:spPr bwMode="auto">
                <a:xfrm flipV="1">
                  <a:off x="4635147" y="3581321"/>
                  <a:ext cx="211337" cy="228171"/>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grpSp>
    </p:spTree>
    <p:custDataLst>
      <p:tags r:id="rId1"/>
    </p:custDataLst>
    <p:extLst>
      <p:ext uri="{BB962C8B-B14F-4D97-AF65-F5344CB8AC3E}">
        <p14:creationId xmlns:p14="http://schemas.microsoft.com/office/powerpoint/2010/main" val="39228963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9"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dissolve">
                                      <p:cBhvr>
                                        <p:cTn id="29" dur="5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dissolve">
                                      <p:cBhvr>
                                        <p:cTn id="34" dur="500"/>
                                        <p:tgtEl>
                                          <p:spTgt spid="3">
                                            <p:txEl>
                                              <p:pRg st="6" end="6"/>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dissolve">
                                      <p:cBhvr>
                                        <p:cTn id="42" dur="500"/>
                                        <p:tgtEl>
                                          <p:spTgt spid="3">
                                            <p:txEl>
                                              <p:pRg st="8" end="8"/>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dissolve">
                                      <p:cBhvr>
                                        <p:cTn id="45" dur="500"/>
                                        <p:tgtEl>
                                          <p:spTgt spid="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dissolve">
                                      <p:cBhvr>
                                        <p:cTn id="50" dur="500"/>
                                        <p:tgtEl>
                                          <p:spTgt spid="3">
                                            <p:txEl>
                                              <p:pRg st="10" end="10"/>
                                            </p:txEl>
                                          </p:spTgt>
                                        </p:tgtEl>
                                      </p:cBhvr>
                                    </p:animEffect>
                                  </p:childTnLst>
                                </p:cTn>
                              </p:par>
                              <p:par>
                                <p:cTn id="51" presetID="9"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dissolve">
                                      <p:cBhvr>
                                        <p:cTn id="53" dur="500"/>
                                        <p:tgtEl>
                                          <p:spTgt spid="1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dissolve">
                                      <p:cBhvr>
                                        <p:cTn id="58" dur="500"/>
                                        <p:tgtEl>
                                          <p:spTgt spid="3">
                                            <p:txEl>
                                              <p:pRg st="12" end="12"/>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dissolve">
                                      <p:cBhvr>
                                        <p:cTn id="6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s-AR" dirty="0">
                <a:latin typeface="Arial" charset="0"/>
              </a:rPr>
              <a:t>This Presentation</a:t>
            </a:r>
            <a:endParaRPr lang="en-US" dirty="0">
              <a:latin typeface="Arial" charset="0"/>
            </a:endParaRPr>
          </a:p>
        </p:txBody>
      </p:sp>
      <p:sp>
        <p:nvSpPr>
          <p:cNvPr id="20483" name="Rectangle 5"/>
          <p:cNvSpPr>
            <a:spLocks noGrp="1" noChangeArrowheads="1"/>
          </p:cNvSpPr>
          <p:nvPr>
            <p:ph idx="1"/>
          </p:nvPr>
        </p:nvSpPr>
        <p:spPr/>
        <p:txBody>
          <a:bodyPr/>
          <a:lstStyle/>
          <a:p>
            <a:pPr eaLnBrk="1" hangingPunct="1"/>
            <a:r>
              <a:rPr lang="es-ES" dirty="0" err="1" smtClean="0">
                <a:latin typeface="Arial" charset="0"/>
              </a:rPr>
              <a:t>What</a:t>
            </a:r>
            <a:r>
              <a:rPr lang="es-ES" dirty="0" smtClean="0">
                <a:latin typeface="Arial" charset="0"/>
              </a:rPr>
              <a:t> </a:t>
            </a:r>
            <a:r>
              <a:rPr lang="es-ES" dirty="0" err="1">
                <a:latin typeface="Arial" charset="0"/>
              </a:rPr>
              <a:t>is</a:t>
            </a:r>
            <a:r>
              <a:rPr lang="es-ES" dirty="0">
                <a:latin typeface="Arial" charset="0"/>
              </a:rPr>
              <a:t> </a:t>
            </a:r>
            <a:r>
              <a:rPr lang="es-ES" dirty="0" err="1">
                <a:latin typeface="Arial" charset="0"/>
              </a:rPr>
              <a:t>adaptive</a:t>
            </a:r>
            <a:r>
              <a:rPr lang="es-ES" dirty="0">
                <a:latin typeface="Arial" charset="0"/>
              </a:rPr>
              <a:t> </a:t>
            </a:r>
            <a:r>
              <a:rPr lang="es-ES" dirty="0" err="1">
                <a:latin typeface="Arial" charset="0"/>
              </a:rPr>
              <a:t>management</a:t>
            </a:r>
            <a:r>
              <a:rPr lang="es-ES" dirty="0">
                <a:latin typeface="Arial" charset="0"/>
              </a:rPr>
              <a:t>?</a:t>
            </a:r>
          </a:p>
          <a:p>
            <a:pPr eaLnBrk="1" hangingPunct="1"/>
            <a:r>
              <a:rPr lang="es-ES" dirty="0" err="1" smtClean="0">
                <a:latin typeface="Arial" charset="0"/>
              </a:rPr>
              <a:t>Brief</a:t>
            </a:r>
            <a:r>
              <a:rPr lang="es-ES" dirty="0" smtClean="0">
                <a:latin typeface="Arial" charset="0"/>
              </a:rPr>
              <a:t> </a:t>
            </a:r>
            <a:r>
              <a:rPr lang="es-ES" dirty="0" err="1" smtClean="0">
                <a:latin typeface="Arial" charset="0"/>
              </a:rPr>
              <a:t>summary</a:t>
            </a:r>
            <a:r>
              <a:rPr lang="es-ES" dirty="0" smtClean="0">
                <a:latin typeface="Arial" charset="0"/>
              </a:rPr>
              <a:t> of </a:t>
            </a:r>
            <a:r>
              <a:rPr lang="es-ES" dirty="0" err="1" smtClean="0">
                <a:latin typeface="Arial" charset="0"/>
              </a:rPr>
              <a:t>the</a:t>
            </a:r>
            <a:r>
              <a:rPr lang="es-ES" dirty="0" smtClean="0">
                <a:latin typeface="Arial" charset="0"/>
              </a:rPr>
              <a:t> </a:t>
            </a:r>
            <a:r>
              <a:rPr lang="es-ES" dirty="0" err="1" smtClean="0">
                <a:latin typeface="Arial" charset="0"/>
              </a:rPr>
              <a:t>Conservation</a:t>
            </a:r>
            <a:r>
              <a:rPr lang="es-ES" dirty="0" smtClean="0">
                <a:latin typeface="Arial" charset="0"/>
              </a:rPr>
              <a:t> </a:t>
            </a:r>
            <a:r>
              <a:rPr lang="es-ES" dirty="0" err="1">
                <a:latin typeface="Arial" charset="0"/>
              </a:rPr>
              <a:t>Measures</a:t>
            </a:r>
            <a:r>
              <a:rPr lang="es-ES" dirty="0">
                <a:latin typeface="Arial" charset="0"/>
              </a:rPr>
              <a:t> </a:t>
            </a:r>
            <a:r>
              <a:rPr lang="es-ES" dirty="0" err="1" smtClean="0">
                <a:latin typeface="Arial" charset="0"/>
              </a:rPr>
              <a:t>Partnership’s</a:t>
            </a:r>
            <a:r>
              <a:rPr lang="es-ES" dirty="0" smtClean="0">
                <a:latin typeface="Arial" charset="0"/>
              </a:rPr>
              <a:t> </a:t>
            </a:r>
            <a:r>
              <a:rPr lang="es-ES" i="1" dirty="0">
                <a:latin typeface="Arial" charset="0"/>
              </a:rPr>
              <a:t>Open </a:t>
            </a:r>
            <a:r>
              <a:rPr lang="es-ES" i="1" dirty="0" err="1">
                <a:latin typeface="Arial" charset="0"/>
              </a:rPr>
              <a:t>Standards</a:t>
            </a:r>
            <a:r>
              <a:rPr lang="es-ES" i="1" dirty="0">
                <a:latin typeface="Arial" charset="0"/>
              </a:rPr>
              <a:t> </a:t>
            </a:r>
            <a:r>
              <a:rPr lang="es-ES" i="1" dirty="0" err="1">
                <a:latin typeface="Arial" charset="0"/>
              </a:rPr>
              <a:t>for</a:t>
            </a:r>
            <a:r>
              <a:rPr lang="es-ES" i="1" dirty="0">
                <a:latin typeface="Arial" charset="0"/>
              </a:rPr>
              <a:t> </a:t>
            </a:r>
            <a:r>
              <a:rPr lang="es-ES" i="1" dirty="0" err="1">
                <a:latin typeface="Arial" charset="0"/>
              </a:rPr>
              <a:t>the</a:t>
            </a:r>
            <a:r>
              <a:rPr lang="es-ES" i="1" dirty="0">
                <a:latin typeface="Arial" charset="0"/>
              </a:rPr>
              <a:t> </a:t>
            </a:r>
            <a:r>
              <a:rPr lang="es-ES" i="1" dirty="0" err="1">
                <a:latin typeface="Arial" charset="0"/>
              </a:rPr>
              <a:t>Practice</a:t>
            </a:r>
            <a:r>
              <a:rPr lang="es-ES" i="1" dirty="0">
                <a:latin typeface="Arial" charset="0"/>
              </a:rPr>
              <a:t> of </a:t>
            </a:r>
            <a:r>
              <a:rPr lang="es-ES" i="1" dirty="0" err="1" smtClean="0">
                <a:latin typeface="Arial" charset="0"/>
              </a:rPr>
              <a:t>Conservation</a:t>
            </a:r>
            <a:endParaRPr lang="es-ES" dirty="0">
              <a:latin typeface="Arial" charset="0"/>
            </a:endParaRPr>
          </a:p>
          <a:p>
            <a:pPr eaLnBrk="1" hangingPunct="1"/>
            <a:r>
              <a:rPr lang="es-ES" dirty="0" err="1">
                <a:solidFill>
                  <a:srgbClr val="008000"/>
                </a:solidFill>
                <a:latin typeface="Arial" charset="0"/>
              </a:rPr>
              <a:t>Resources</a:t>
            </a:r>
            <a:r>
              <a:rPr lang="es-ES" dirty="0">
                <a:solidFill>
                  <a:srgbClr val="008000"/>
                </a:solidFill>
                <a:latin typeface="Arial" charset="0"/>
              </a:rPr>
              <a:t> </a:t>
            </a:r>
            <a:r>
              <a:rPr lang="es-ES" dirty="0" err="1">
                <a:solidFill>
                  <a:srgbClr val="008000"/>
                </a:solidFill>
                <a:latin typeface="Arial" charset="0"/>
              </a:rPr>
              <a:t>available</a:t>
            </a:r>
            <a:r>
              <a:rPr lang="es-ES" dirty="0">
                <a:solidFill>
                  <a:srgbClr val="008000"/>
                </a:solidFill>
                <a:latin typeface="Arial" charset="0"/>
              </a:rPr>
              <a:t> </a:t>
            </a:r>
            <a:r>
              <a:rPr lang="es-ES" dirty="0" err="1">
                <a:solidFill>
                  <a:srgbClr val="008000"/>
                </a:solidFill>
                <a:latin typeface="Arial" charset="0"/>
              </a:rPr>
              <a:t>to</a:t>
            </a:r>
            <a:r>
              <a:rPr lang="es-ES" dirty="0">
                <a:solidFill>
                  <a:srgbClr val="008000"/>
                </a:solidFill>
                <a:latin typeface="Arial" charset="0"/>
              </a:rPr>
              <a:t> </a:t>
            </a:r>
            <a:r>
              <a:rPr lang="es-ES" dirty="0" err="1">
                <a:solidFill>
                  <a:srgbClr val="008000"/>
                </a:solidFill>
                <a:latin typeface="Arial" charset="0"/>
              </a:rPr>
              <a:t>support</a:t>
            </a:r>
            <a:r>
              <a:rPr lang="es-ES" dirty="0">
                <a:solidFill>
                  <a:srgbClr val="008000"/>
                </a:solidFill>
                <a:latin typeface="Arial" charset="0"/>
              </a:rPr>
              <a:t> </a:t>
            </a:r>
            <a:r>
              <a:rPr lang="es-ES" dirty="0" err="1">
                <a:solidFill>
                  <a:srgbClr val="008000"/>
                </a:solidFill>
                <a:latin typeface="Arial" charset="0"/>
              </a:rPr>
              <a:t>implementation</a:t>
            </a:r>
            <a:r>
              <a:rPr lang="es-ES" dirty="0">
                <a:solidFill>
                  <a:srgbClr val="008000"/>
                </a:solidFill>
                <a:latin typeface="Arial" charset="0"/>
              </a:rPr>
              <a:t> of </a:t>
            </a:r>
            <a:r>
              <a:rPr lang="es-ES" dirty="0" err="1">
                <a:solidFill>
                  <a:srgbClr val="008000"/>
                </a:solidFill>
                <a:latin typeface="Arial" charset="0"/>
              </a:rPr>
              <a:t>the</a:t>
            </a:r>
            <a:r>
              <a:rPr lang="es-ES" dirty="0">
                <a:solidFill>
                  <a:srgbClr val="008000"/>
                </a:solidFill>
                <a:latin typeface="Arial" charset="0"/>
              </a:rPr>
              <a:t> Open </a:t>
            </a:r>
            <a:r>
              <a:rPr lang="es-ES" dirty="0" err="1">
                <a:solidFill>
                  <a:srgbClr val="008000"/>
                </a:solidFill>
                <a:latin typeface="Arial" charset="0"/>
              </a:rPr>
              <a:t>Standards</a:t>
            </a:r>
            <a:endParaRPr lang="es-ES" dirty="0">
              <a:solidFill>
                <a:srgbClr val="008000"/>
              </a:solidFill>
              <a:latin typeface="Arial" charset="0"/>
            </a:endParaRPr>
          </a:p>
          <a:p>
            <a:pPr eaLnBrk="1" hangingPunct="1">
              <a:buFont typeface="Arial" charset="0"/>
              <a:buNone/>
            </a:pPr>
            <a:endParaRPr lang="es-ES" dirty="0">
              <a:latin typeface="Arial" charset="0"/>
            </a:endParaRPr>
          </a:p>
        </p:txBody>
      </p:sp>
    </p:spTree>
    <p:extLst>
      <p:ext uri="{BB962C8B-B14F-4D97-AF65-F5344CB8AC3E}">
        <p14:creationId xmlns:p14="http://schemas.microsoft.com/office/powerpoint/2010/main" val="11675775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Resources Available to Support Implementation of Open Standards</a:t>
            </a:r>
            <a:endParaRPr lang="en-US" sz="3400" dirty="0"/>
          </a:p>
        </p:txBody>
      </p:sp>
      <p:sp>
        <p:nvSpPr>
          <p:cNvPr id="3" name="Content Placeholder 2"/>
          <p:cNvSpPr>
            <a:spLocks noGrp="1"/>
          </p:cNvSpPr>
          <p:nvPr>
            <p:ph idx="1"/>
          </p:nvPr>
        </p:nvSpPr>
        <p:spPr/>
        <p:txBody>
          <a:bodyPr/>
          <a:lstStyle/>
          <a:p>
            <a:r>
              <a:rPr lang="en-US" dirty="0" smtClean="0">
                <a:solidFill>
                  <a:srgbClr val="000090"/>
                </a:solidFill>
              </a:rPr>
              <a:t>Guidance and training materials</a:t>
            </a:r>
          </a:p>
          <a:p>
            <a:r>
              <a:rPr lang="en-US" dirty="0" smtClean="0">
                <a:solidFill>
                  <a:srgbClr val="008000"/>
                </a:solidFill>
              </a:rPr>
              <a:t>CMP-IUCN Standard Classifications</a:t>
            </a:r>
          </a:p>
          <a:p>
            <a:r>
              <a:rPr lang="en-US" dirty="0" err="1" smtClean="0">
                <a:solidFill>
                  <a:srgbClr val="000090"/>
                </a:solidFill>
              </a:rPr>
              <a:t>Miradi</a:t>
            </a:r>
            <a:r>
              <a:rPr lang="en-US" dirty="0" smtClean="0">
                <a:solidFill>
                  <a:srgbClr val="000090"/>
                </a:solidFill>
              </a:rPr>
              <a:t> software</a:t>
            </a:r>
          </a:p>
          <a:p>
            <a:r>
              <a:rPr lang="en-US" dirty="0" smtClean="0">
                <a:solidFill>
                  <a:srgbClr val="008000"/>
                </a:solidFill>
              </a:rPr>
              <a:t>Conservation Coaches Network</a:t>
            </a:r>
          </a:p>
          <a:p>
            <a:r>
              <a:rPr lang="en-US" dirty="0" smtClean="0">
                <a:solidFill>
                  <a:srgbClr val="000090"/>
                </a:solidFill>
              </a:rPr>
              <a:t>Teaching Adaptive Management Network</a:t>
            </a:r>
          </a:p>
          <a:p>
            <a:endParaRPr lang="en-US" dirty="0"/>
          </a:p>
        </p:txBody>
      </p:sp>
    </p:spTree>
    <p:extLst>
      <p:ext uri="{BB962C8B-B14F-4D97-AF65-F5344CB8AC3E}">
        <p14:creationId xmlns:p14="http://schemas.microsoft.com/office/powerpoint/2010/main" val="15289769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400" dirty="0" smtClean="0">
                <a:ea typeface="ＭＳ Ｐゴシック" pitchFamily="87" charset="-128"/>
              </a:rPr>
              <a:t>Examples of Guidance &amp; Training Materials</a:t>
            </a:r>
          </a:p>
        </p:txBody>
      </p:sp>
      <p:pic>
        <p:nvPicPr>
          <p:cNvPr id="7" name="Picture 3"/>
          <p:cNvPicPr>
            <a:picLocks noChangeAspect="1" noChangeArrowheads="1"/>
          </p:cNvPicPr>
          <p:nvPr/>
        </p:nvPicPr>
        <p:blipFill>
          <a:blip r:embed="rId3" cstate="email"/>
          <a:srcRect/>
          <a:stretch>
            <a:fillRect/>
          </a:stretch>
        </p:blipFill>
        <p:spPr bwMode="auto">
          <a:xfrm>
            <a:off x="3276600" y="4124394"/>
            <a:ext cx="1905000" cy="2702855"/>
          </a:xfrm>
          <a:prstGeom prst="rect">
            <a:avLst/>
          </a:prstGeom>
          <a:noFill/>
          <a:ln w="9525">
            <a:solidFill>
              <a:schemeClr val="tx1"/>
            </a:solidFill>
            <a:miter lim="800000"/>
            <a:headEnd/>
            <a:tailEnd/>
          </a:ln>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812" y="2057400"/>
            <a:ext cx="2439288" cy="31324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 name="Picture 1" descr="Screen shot 2013-05-31 at 1.18.11 PM.png"/>
          <p:cNvPicPr>
            <a:picLocks noChangeAspect="1"/>
          </p:cNvPicPr>
          <p:nvPr/>
        </p:nvPicPr>
        <p:blipFill rotWithShape="1">
          <a:blip r:embed="rId5" cstate="print">
            <a:extLst>
              <a:ext uri="{28A0092B-C50C-407E-A947-70E740481C1C}">
                <a14:useLocalDpi xmlns:a14="http://schemas.microsoft.com/office/drawing/2010/main" val="0"/>
              </a:ext>
            </a:extLst>
          </a:blip>
          <a:srcRect l="5697" t="23003" r="52927" b="62091"/>
          <a:stretch/>
        </p:blipFill>
        <p:spPr>
          <a:xfrm>
            <a:off x="5360627" y="1676400"/>
            <a:ext cx="3783373" cy="989017"/>
          </a:xfrm>
          <a:prstGeom prst="rect">
            <a:avLst/>
          </a:prstGeom>
        </p:spPr>
      </p:pic>
      <p:pic>
        <p:nvPicPr>
          <p:cNvPr id="3" name="Picture 2" descr="Screen shot 2013-05-31 at 1.22.42 PM.png"/>
          <p:cNvPicPr>
            <a:picLocks noChangeAspect="1"/>
          </p:cNvPicPr>
          <p:nvPr/>
        </p:nvPicPr>
        <p:blipFill rotWithShape="1">
          <a:blip r:embed="rId6" cstate="print">
            <a:extLst>
              <a:ext uri="{28A0092B-C50C-407E-A947-70E740481C1C}">
                <a14:useLocalDpi xmlns:a14="http://schemas.microsoft.com/office/drawing/2010/main" val="0"/>
              </a:ext>
            </a:extLst>
          </a:blip>
          <a:srcRect l="4570"/>
          <a:stretch/>
        </p:blipFill>
        <p:spPr>
          <a:xfrm>
            <a:off x="3276601" y="1447800"/>
            <a:ext cx="1926550" cy="2590800"/>
          </a:xfrm>
          <a:prstGeom prst="rect">
            <a:avLst/>
          </a:prstGeom>
          <a:ln w="12700">
            <a:solidFill>
              <a:schemeClr val="tx1"/>
            </a:solidFill>
          </a:ln>
        </p:spPr>
      </p:pic>
      <p:pic>
        <p:nvPicPr>
          <p:cNvPr id="4" name="Picture 3" descr="Screen shot 2013-05-31 at 1.26.23 P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03850" y="3733800"/>
            <a:ext cx="3663950" cy="2743200"/>
          </a:xfrm>
          <a:prstGeom prst="rect">
            <a:avLst/>
          </a:prstGeom>
          <a:ln w="12700">
            <a:solidFill>
              <a:schemeClr val="tx1"/>
            </a:solidFill>
          </a:ln>
        </p:spPr>
      </p:pic>
    </p:spTree>
    <p:extLst>
      <p:ext uri="{BB962C8B-B14F-4D97-AF65-F5344CB8AC3E}">
        <p14:creationId xmlns:p14="http://schemas.microsoft.com/office/powerpoint/2010/main" val="1635104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dirty="0" smtClean="0"/>
              <a:t>We Need Standard Terms to Describe Conservation</a:t>
            </a:r>
          </a:p>
        </p:txBody>
      </p:sp>
      <p:sp>
        <p:nvSpPr>
          <p:cNvPr id="1163270" name="Rectangle 6"/>
          <p:cNvSpPr>
            <a:spLocks noGrp="1" noChangeArrowheads="1"/>
          </p:cNvSpPr>
          <p:nvPr>
            <p:ph idx="1"/>
          </p:nvPr>
        </p:nvSpPr>
        <p:spPr>
          <a:xfrm>
            <a:off x="457200" y="3251200"/>
            <a:ext cx="3026229" cy="2874963"/>
          </a:xfrm>
        </p:spPr>
        <p:txBody>
          <a:bodyPr/>
          <a:lstStyle/>
          <a:p>
            <a:pPr eaLnBrk="1" hangingPunct="1"/>
            <a:r>
              <a:rPr lang="en-US" dirty="0" smtClean="0">
                <a:solidFill>
                  <a:schemeClr val="accent2"/>
                </a:solidFill>
              </a:rPr>
              <a:t>Cows?</a:t>
            </a:r>
          </a:p>
          <a:p>
            <a:pPr eaLnBrk="1" hangingPunct="1"/>
            <a:r>
              <a:rPr lang="en-US" dirty="0" smtClean="0">
                <a:solidFill>
                  <a:srgbClr val="008000"/>
                </a:solidFill>
              </a:rPr>
              <a:t>Cattle?</a:t>
            </a:r>
          </a:p>
          <a:p>
            <a:pPr eaLnBrk="1" hangingPunct="1"/>
            <a:r>
              <a:rPr lang="en-US" dirty="0" smtClean="0">
                <a:solidFill>
                  <a:schemeClr val="accent2"/>
                </a:solidFill>
              </a:rPr>
              <a:t>Livestock?</a:t>
            </a:r>
          </a:p>
          <a:p>
            <a:pPr eaLnBrk="1" hangingPunct="1"/>
            <a:r>
              <a:rPr lang="en-US" dirty="0" smtClean="0">
                <a:solidFill>
                  <a:srgbClr val="008000"/>
                </a:solidFill>
              </a:rPr>
              <a:t>Grazing?</a:t>
            </a:r>
          </a:p>
          <a:p>
            <a:pPr eaLnBrk="1" hangingPunct="1"/>
            <a:r>
              <a:rPr lang="en-US" dirty="0" smtClean="0">
                <a:solidFill>
                  <a:schemeClr val="accent2"/>
                </a:solidFill>
              </a:rPr>
              <a:t>Ranching?</a:t>
            </a:r>
          </a:p>
        </p:txBody>
      </p:sp>
      <p:sp>
        <p:nvSpPr>
          <p:cNvPr id="15365" name="Rectangle 3"/>
          <p:cNvSpPr>
            <a:spLocks noChangeArrowheads="1"/>
          </p:cNvSpPr>
          <p:nvPr/>
        </p:nvSpPr>
        <p:spPr bwMode="auto">
          <a:xfrm>
            <a:off x="0" y="3043238"/>
            <a:ext cx="9144000" cy="0"/>
          </a:xfrm>
          <a:prstGeom prst="rect">
            <a:avLst/>
          </a:prstGeom>
          <a:noFill/>
          <a:ln w="9525" algn="ctr">
            <a:noFill/>
            <a:miter lim="800000"/>
            <a:headEnd/>
            <a:tailEnd/>
          </a:ln>
        </p:spPr>
        <p:txBody>
          <a:bodyPr wrap="none" anchor="ctr">
            <a:spAutoFit/>
          </a:bodyPr>
          <a:lstStyle/>
          <a:p>
            <a:endParaRPr lang="en-US"/>
          </a:p>
        </p:txBody>
      </p:sp>
      <p:graphicFrame>
        <p:nvGraphicFramePr>
          <p:cNvPr id="15362" name="Object 4"/>
          <p:cNvGraphicFramePr>
            <a:graphicFrameLocks noChangeAspect="1"/>
          </p:cNvGraphicFramePr>
          <p:nvPr/>
        </p:nvGraphicFramePr>
        <p:xfrm>
          <a:off x="342900" y="1671638"/>
          <a:ext cx="8497888" cy="1104900"/>
        </p:xfrm>
        <a:graphic>
          <a:graphicData uri="http://schemas.openxmlformats.org/presentationml/2006/ole">
            <mc:AlternateContent xmlns:mc="http://schemas.openxmlformats.org/markup-compatibility/2006">
              <mc:Choice xmlns:v="urn:schemas-microsoft-com:vml" Requires="v">
                <p:oleObj spid="_x0000_s192548" name="Visio" r:id="rId4" imgW="10613136" imgH="1381658" progId="">
                  <p:embed/>
                </p:oleObj>
              </mc:Choice>
              <mc:Fallback>
                <p:oleObj name="Visio" r:id="rId4" imgW="10613136" imgH="1381658" progId="">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1671638"/>
                        <a:ext cx="8497888" cy="1104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163269" name="Picture 5" descr="snpedro1"/>
          <p:cNvPicPr>
            <a:picLocks noChangeAspect="1" noChangeArrowheads="1"/>
          </p:cNvPicPr>
          <p:nvPr/>
        </p:nvPicPr>
        <p:blipFill>
          <a:blip r:embed="rId6" cstate="print"/>
          <a:srcRect/>
          <a:stretch>
            <a:fillRect/>
          </a:stretch>
        </p:blipFill>
        <p:spPr bwMode="auto">
          <a:xfrm>
            <a:off x="3910013" y="3243263"/>
            <a:ext cx="4746625" cy="3275012"/>
          </a:xfrm>
          <a:prstGeom prst="rect">
            <a:avLst/>
          </a:prstGeom>
          <a:noFill/>
          <a:ln w="9525">
            <a:noFill/>
            <a:miter lim="800000"/>
            <a:headEnd/>
            <a:tailEnd/>
          </a:ln>
        </p:spPr>
      </p:pic>
      <p:sp>
        <p:nvSpPr>
          <p:cNvPr id="1163271" name="Line 7"/>
          <p:cNvSpPr>
            <a:spLocks noChangeShapeType="1"/>
          </p:cNvSpPr>
          <p:nvPr/>
        </p:nvSpPr>
        <p:spPr bwMode="auto">
          <a:xfrm flipH="1">
            <a:off x="3903663" y="2466975"/>
            <a:ext cx="1828800" cy="784225"/>
          </a:xfrm>
          <a:prstGeom prst="line">
            <a:avLst/>
          </a:prstGeom>
          <a:noFill/>
          <a:ln w="9525" cap="rnd">
            <a:solidFill>
              <a:schemeClr val="tx1"/>
            </a:solidFill>
            <a:prstDash val="sysDot"/>
            <a:round/>
            <a:headEnd/>
            <a:tailEnd/>
          </a:ln>
        </p:spPr>
        <p:txBody>
          <a:bodyPr wrap="none">
            <a:spAutoFit/>
          </a:bodyPr>
          <a:lstStyle/>
          <a:p>
            <a:endParaRPr lang="en-US"/>
          </a:p>
        </p:txBody>
      </p:sp>
      <p:sp>
        <p:nvSpPr>
          <p:cNvPr id="1163272" name="Line 8"/>
          <p:cNvSpPr>
            <a:spLocks noChangeShapeType="1"/>
          </p:cNvSpPr>
          <p:nvPr/>
        </p:nvSpPr>
        <p:spPr bwMode="auto">
          <a:xfrm>
            <a:off x="6646863" y="2424113"/>
            <a:ext cx="1989137" cy="812800"/>
          </a:xfrm>
          <a:prstGeom prst="line">
            <a:avLst/>
          </a:prstGeom>
          <a:noFill/>
          <a:ln w="9525" cap="rnd">
            <a:solidFill>
              <a:schemeClr val="tx1"/>
            </a:solidFill>
            <a:prstDash val="sysDot"/>
            <a:round/>
            <a:headEnd/>
            <a:tailEnd/>
          </a:ln>
        </p:spPr>
        <p:txBody>
          <a:bodyPr wrap="none">
            <a:spAutoFit/>
          </a:bodyPr>
          <a:lstStyle/>
          <a:p>
            <a:endParaRPr lang="en-US"/>
          </a:p>
        </p:txBody>
      </p:sp>
      <p:sp>
        <p:nvSpPr>
          <p:cNvPr id="1163273" name="Rectangle 9"/>
          <p:cNvSpPr>
            <a:spLocks noChangeArrowheads="1"/>
          </p:cNvSpPr>
          <p:nvPr/>
        </p:nvSpPr>
        <p:spPr bwMode="auto">
          <a:xfrm>
            <a:off x="1916113" y="1639888"/>
            <a:ext cx="1101725" cy="1146175"/>
          </a:xfrm>
          <a:prstGeom prst="rect">
            <a:avLst/>
          </a:prstGeom>
          <a:noFill/>
          <a:ln w="57150" algn="ctr">
            <a:solidFill>
              <a:srgbClr val="0000FF"/>
            </a:solidFill>
            <a:miter lim="800000"/>
            <a:headEnd/>
            <a:tailEnd/>
          </a:ln>
        </p:spPr>
        <p:txBody>
          <a:bodyPr anchor="ctr">
            <a:spAutoFit/>
          </a:bodyPr>
          <a:lstStyle/>
          <a:p>
            <a:endParaRPr lang="en-US"/>
          </a:p>
        </p:txBody>
      </p:sp>
      <p:sp>
        <p:nvSpPr>
          <p:cNvPr id="1163274" name="Rectangle 10"/>
          <p:cNvSpPr>
            <a:spLocks noChangeArrowheads="1"/>
          </p:cNvSpPr>
          <p:nvPr/>
        </p:nvSpPr>
        <p:spPr bwMode="auto">
          <a:xfrm>
            <a:off x="5640388" y="1635125"/>
            <a:ext cx="1101725" cy="1146175"/>
          </a:xfrm>
          <a:prstGeom prst="rect">
            <a:avLst/>
          </a:prstGeom>
          <a:noFill/>
          <a:ln w="57150" algn="ctr">
            <a:solidFill>
              <a:srgbClr val="0000FF"/>
            </a:solidFill>
            <a:miter lim="800000"/>
            <a:headEnd/>
            <a:tailEnd/>
          </a:ln>
        </p:spPr>
        <p:txBody>
          <a:bodyPr anchor="ctr">
            <a:spAutoFit/>
          </a:bodyPr>
          <a:lstStyle/>
          <a:p>
            <a:endParaRPr lang="en-US"/>
          </a:p>
        </p:txBody>
      </p:sp>
    </p:spTree>
    <p:extLst>
      <p:ext uri="{BB962C8B-B14F-4D97-AF65-F5344CB8AC3E}">
        <p14:creationId xmlns:p14="http://schemas.microsoft.com/office/powerpoint/2010/main" val="1754001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63269"/>
                                        </p:tgtEl>
                                        <p:attrNameLst>
                                          <p:attrName>style.visibility</p:attrName>
                                        </p:attrNameLst>
                                      </p:cBhvr>
                                      <p:to>
                                        <p:strVal val="visible"/>
                                      </p:to>
                                    </p:set>
                                    <p:anim calcmode="lin" valueType="num">
                                      <p:cBhvr>
                                        <p:cTn id="7" dur="1000" fill="hold"/>
                                        <p:tgtEl>
                                          <p:spTgt spid="1163269"/>
                                        </p:tgtEl>
                                        <p:attrNameLst>
                                          <p:attrName>ppt_w</p:attrName>
                                        </p:attrNameLst>
                                      </p:cBhvr>
                                      <p:tavLst>
                                        <p:tav tm="0">
                                          <p:val>
                                            <p:strVal val="#ppt_w*0.70"/>
                                          </p:val>
                                        </p:tav>
                                        <p:tav tm="100000">
                                          <p:val>
                                            <p:strVal val="#ppt_w"/>
                                          </p:val>
                                        </p:tav>
                                      </p:tavLst>
                                    </p:anim>
                                    <p:anim calcmode="lin" valueType="num">
                                      <p:cBhvr>
                                        <p:cTn id="8" dur="1000" fill="hold"/>
                                        <p:tgtEl>
                                          <p:spTgt spid="1163269"/>
                                        </p:tgtEl>
                                        <p:attrNameLst>
                                          <p:attrName>ppt_h</p:attrName>
                                        </p:attrNameLst>
                                      </p:cBhvr>
                                      <p:tavLst>
                                        <p:tav tm="0">
                                          <p:val>
                                            <p:strVal val="#ppt_h"/>
                                          </p:val>
                                        </p:tav>
                                        <p:tav tm="100000">
                                          <p:val>
                                            <p:strVal val="#ppt_h"/>
                                          </p:val>
                                        </p:tav>
                                      </p:tavLst>
                                    </p:anim>
                                    <p:animEffect transition="in" filter="fade">
                                      <p:cBhvr>
                                        <p:cTn id="9" dur="1000"/>
                                        <p:tgtEl>
                                          <p:spTgt spid="1163269"/>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116327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6327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63270">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163270">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63270">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63270">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63270">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childTnLst>
                                    <p:set>
                                      <p:cBhvr>
                                        <p:cTn id="29" dur="1" fill="hold">
                                          <p:stCondLst>
                                            <p:cond delay="0"/>
                                          </p:stCondLst>
                                        </p:cTn>
                                        <p:tgtEl>
                                          <p:spTgt spid="1163273"/>
                                        </p:tgtEl>
                                        <p:attrNameLst>
                                          <p:attrName>style.visibility</p:attrName>
                                        </p:attrNameLst>
                                      </p:cBhvr>
                                      <p:to>
                                        <p:strVal val="visible"/>
                                      </p:to>
                                    </p:set>
                                    <p:anim calcmode="lin" valueType="num">
                                      <p:cBhvr additive="base">
                                        <p:cTn id="30" dur="500" fill="hold"/>
                                        <p:tgtEl>
                                          <p:spTgt spid="1163273"/>
                                        </p:tgtEl>
                                        <p:attrNameLst>
                                          <p:attrName>ppt_x</p:attrName>
                                        </p:attrNameLst>
                                      </p:cBhvr>
                                      <p:tavLst>
                                        <p:tav tm="0">
                                          <p:val>
                                            <p:strVal val="#ppt_x"/>
                                          </p:val>
                                        </p:tav>
                                        <p:tav tm="100000">
                                          <p:val>
                                            <p:strVal val="#ppt_x"/>
                                          </p:val>
                                        </p:tav>
                                      </p:tavLst>
                                    </p:anim>
                                    <p:anim calcmode="lin" valueType="num">
                                      <p:cBhvr additive="base">
                                        <p:cTn id="31" dur="500" fill="hold"/>
                                        <p:tgtEl>
                                          <p:spTgt spid="1163273"/>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1163274"/>
                                        </p:tgtEl>
                                        <p:attrNameLst>
                                          <p:attrName>style.visibility</p:attrName>
                                        </p:attrNameLst>
                                      </p:cBhvr>
                                      <p:to>
                                        <p:strVal val="visible"/>
                                      </p:to>
                                    </p:set>
                                    <p:anim calcmode="lin" valueType="num">
                                      <p:cBhvr additive="base">
                                        <p:cTn id="34" dur="500" fill="hold"/>
                                        <p:tgtEl>
                                          <p:spTgt spid="1163274"/>
                                        </p:tgtEl>
                                        <p:attrNameLst>
                                          <p:attrName>ppt_x</p:attrName>
                                        </p:attrNameLst>
                                      </p:cBhvr>
                                      <p:tavLst>
                                        <p:tav tm="0">
                                          <p:val>
                                            <p:strVal val="#ppt_x"/>
                                          </p:val>
                                        </p:tav>
                                        <p:tav tm="100000">
                                          <p:val>
                                            <p:strVal val="#ppt_x"/>
                                          </p:val>
                                        </p:tav>
                                      </p:tavLst>
                                    </p:anim>
                                    <p:anim calcmode="lin" valueType="num">
                                      <p:cBhvr additive="base">
                                        <p:cTn id="35" dur="500" fill="hold"/>
                                        <p:tgtEl>
                                          <p:spTgt spid="11632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270" grpId="0" build="p"/>
      <p:bldP spid="1163271" grpId="0" animBg="1"/>
      <p:bldP spid="1163272" grpId="0" animBg="1"/>
      <p:bldP spid="1163273" grpId="0" animBg="1"/>
      <p:bldP spid="116327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p:nvPr>
        </p:nvSpPr>
        <p:spPr/>
        <p:txBody>
          <a:bodyPr/>
          <a:lstStyle/>
          <a:p>
            <a:r>
              <a:rPr lang="en-US" dirty="0" smtClean="0">
                <a:latin typeface="Arial" charset="0"/>
              </a:rPr>
              <a:t>CMP-IUCN Standard Classifications</a:t>
            </a:r>
            <a:endParaRPr lang="en-US" dirty="0">
              <a:latin typeface="Arial" charset="0"/>
            </a:endParaRPr>
          </a:p>
        </p:txBody>
      </p:sp>
      <p:sp>
        <p:nvSpPr>
          <p:cNvPr id="56322" name="Content Placeholder 2"/>
          <p:cNvSpPr>
            <a:spLocks noGrp="1"/>
          </p:cNvSpPr>
          <p:nvPr>
            <p:ph idx="1"/>
          </p:nvPr>
        </p:nvSpPr>
        <p:spPr>
          <a:xfrm>
            <a:off x="457200" y="1752600"/>
            <a:ext cx="2667000" cy="4724400"/>
          </a:xfrm>
        </p:spPr>
        <p:txBody>
          <a:bodyPr/>
          <a:lstStyle/>
          <a:p>
            <a:pPr marL="0" indent="0">
              <a:buFont typeface="Arial" charset="0"/>
              <a:buNone/>
            </a:pPr>
            <a:r>
              <a:rPr lang="en-US" dirty="0" smtClean="0">
                <a:latin typeface="Arial" charset="0"/>
              </a:rPr>
              <a:t>CMP-IUCN Taxonomy </a:t>
            </a:r>
            <a:r>
              <a:rPr lang="en-US" dirty="0">
                <a:latin typeface="Arial" charset="0"/>
              </a:rPr>
              <a:t>of Conservation Actions</a:t>
            </a:r>
          </a:p>
        </p:txBody>
      </p:sp>
      <p:pic>
        <p:nvPicPr>
          <p:cNvPr id="5632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19453" t="16484" r="20625" b="18021"/>
          <a:stretch>
            <a:fillRect/>
          </a:stretch>
        </p:blipFill>
        <p:spPr bwMode="auto">
          <a:xfrm>
            <a:off x="3043238" y="1447800"/>
            <a:ext cx="6100762"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1232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1" descr="MiradiLogoName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8" y="1476375"/>
            <a:ext cx="5072062" cy="148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2338" name="Text Box 5"/>
          <p:cNvSpPr txBox="1">
            <a:spLocks noChangeArrowheads="1"/>
          </p:cNvSpPr>
          <p:nvPr/>
        </p:nvSpPr>
        <p:spPr bwMode="auto">
          <a:xfrm>
            <a:off x="4789488" y="1712913"/>
            <a:ext cx="476250" cy="3143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cs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r>
              <a:rPr lang="en-US" sz="1200">
                <a:cs typeface="Times New Roman" charset="0"/>
              </a:rPr>
              <a:t>TM</a:t>
            </a:r>
            <a:endParaRPr lang="en-US">
              <a:cs typeface="Times New Roman" charset="0"/>
            </a:endParaRPr>
          </a:p>
        </p:txBody>
      </p:sp>
      <p:sp>
        <p:nvSpPr>
          <p:cNvPr id="142339" name="Rectangle 8"/>
          <p:cNvSpPr>
            <a:spLocks noChangeArrowheads="1"/>
          </p:cNvSpPr>
          <p:nvPr/>
        </p:nvSpPr>
        <p:spPr bwMode="auto">
          <a:xfrm>
            <a:off x="569913" y="2824163"/>
            <a:ext cx="8067675" cy="3170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hangingPunct="0"/>
            <a:r>
              <a:rPr lang="en-US" sz="3200">
                <a:cs typeface="Times New Roman" charset="0"/>
              </a:rPr>
              <a:t>Adaptive Management Software</a:t>
            </a:r>
          </a:p>
          <a:p>
            <a:pPr eaLnBrk="0" hangingPunct="0"/>
            <a:r>
              <a:rPr lang="en-US" sz="3200">
                <a:cs typeface="Times New Roman" charset="0"/>
              </a:rPr>
              <a:t>for Conservation Projects</a:t>
            </a:r>
          </a:p>
          <a:p>
            <a:pPr eaLnBrk="0" hangingPunct="0"/>
            <a:endParaRPr lang="en-US" sz="3200">
              <a:cs typeface="Times New Roman" charset="0"/>
            </a:endParaRPr>
          </a:p>
          <a:p>
            <a:pPr eaLnBrk="0" hangingPunct="0"/>
            <a:r>
              <a:rPr lang="en-US" sz="3200">
                <a:cs typeface="Times New Roman" charset="0"/>
              </a:rPr>
              <a:t> </a:t>
            </a:r>
            <a:r>
              <a:rPr lang="en-US" sz="3200">
                <a:solidFill>
                  <a:srgbClr val="0000FF"/>
                </a:solidFill>
                <a:cs typeface="Times New Roman" charset="0"/>
                <a:hlinkClick r:id="rId4"/>
              </a:rPr>
              <a:t>www.Miradi.org</a:t>
            </a:r>
            <a:r>
              <a:rPr lang="en-US" sz="3200">
                <a:solidFill>
                  <a:srgbClr val="0000FF"/>
                </a:solidFill>
                <a:cs typeface="Times New Roman" charset="0"/>
              </a:rPr>
              <a:t>  or </a:t>
            </a:r>
            <a:r>
              <a:rPr lang="en-US" sz="3200">
                <a:solidFill>
                  <a:srgbClr val="0000FF"/>
                </a:solidFill>
                <a:cs typeface="Times New Roman" charset="0"/>
                <a:hlinkClick r:id="rId5"/>
              </a:rPr>
              <a:t>info@Miradi.org</a:t>
            </a:r>
            <a:endParaRPr lang="en-US" sz="3200">
              <a:solidFill>
                <a:srgbClr val="0000FF"/>
              </a:solidFill>
              <a:cs typeface="Times New Roman" charset="0"/>
            </a:endParaRPr>
          </a:p>
          <a:p>
            <a:pPr eaLnBrk="0" hangingPunct="0"/>
            <a:endParaRPr lang="en-US" sz="3200">
              <a:solidFill>
                <a:srgbClr val="0000FF"/>
              </a:solidFill>
              <a:cs typeface="Times New Roman" charset="0"/>
            </a:endParaRPr>
          </a:p>
          <a:p>
            <a:pPr eaLnBrk="0" hangingPunct="0"/>
            <a:endParaRPr lang="en-US" sz="4000">
              <a:cs typeface="Times New Roman" charset="0"/>
            </a:endParaRPr>
          </a:p>
        </p:txBody>
      </p:sp>
      <p:sp>
        <p:nvSpPr>
          <p:cNvPr id="142340" name="Title 6"/>
          <p:cNvSpPr>
            <a:spLocks noGrp="1"/>
          </p:cNvSpPr>
          <p:nvPr>
            <p:ph type="title"/>
          </p:nvPr>
        </p:nvSpPr>
        <p:spPr/>
        <p:txBody>
          <a:bodyPr/>
          <a:lstStyle/>
          <a:p>
            <a:r>
              <a:rPr lang="en-US" dirty="0" err="1">
                <a:latin typeface="Arial" charset="0"/>
              </a:rPr>
              <a:t>Miradi</a:t>
            </a:r>
            <a:r>
              <a:rPr lang="en-US" dirty="0">
                <a:latin typeface="Arial" charset="0"/>
              </a:rPr>
              <a:t> Software</a:t>
            </a:r>
          </a:p>
        </p:txBody>
      </p:sp>
      <p:pic>
        <p:nvPicPr>
          <p:cNvPr id="142341" name="Picture 4" descr="Benetech_lg_wh_CMYK_lo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6040" y="5359967"/>
            <a:ext cx="2756316" cy="9279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42342" name="Group 5"/>
          <p:cNvGrpSpPr>
            <a:grpSpLocks/>
          </p:cNvGrpSpPr>
          <p:nvPr/>
        </p:nvGrpSpPr>
        <p:grpSpPr bwMode="auto">
          <a:xfrm>
            <a:off x="733425" y="5427663"/>
            <a:ext cx="3276600" cy="762000"/>
            <a:chOff x="432" y="1536"/>
            <a:chExt cx="2064" cy="480"/>
          </a:xfrm>
        </p:grpSpPr>
        <p:sp>
          <p:nvSpPr>
            <p:cNvPr id="142343" name="Rectangle 6"/>
            <p:cNvSpPr>
              <a:spLocks noChangeArrowheads="1"/>
            </p:cNvSpPr>
            <p:nvPr/>
          </p:nvSpPr>
          <p:spPr bwMode="auto">
            <a:xfrm>
              <a:off x="432" y="1584"/>
              <a:ext cx="2064" cy="432"/>
            </a:xfrm>
            <a:prstGeom prst="rect">
              <a:avLst/>
            </a:prstGeom>
            <a:solidFill>
              <a:srgbClr val="D7F0A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2344" name="Text Box 7"/>
            <p:cNvSpPr txBox="1">
              <a:spLocks noChangeArrowheads="1"/>
            </p:cNvSpPr>
            <p:nvPr/>
          </p:nvSpPr>
          <p:spPr bwMode="auto">
            <a:xfrm>
              <a:off x="432" y="1536"/>
              <a:ext cx="672"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b="1">
                  <a:solidFill>
                    <a:srgbClr val="3E7CC8"/>
                  </a:solidFill>
                  <a:latin typeface="Arial" charset="0"/>
                  <a:ea typeface="ＭＳ Ｐゴシック" charset="0"/>
                  <a:cs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spcBef>
                  <a:spcPct val="50000"/>
                </a:spcBef>
              </a:pPr>
              <a:r>
                <a:rPr lang="en-US" sz="2400"/>
                <a:t>CMP</a:t>
              </a:r>
            </a:p>
          </p:txBody>
        </p:sp>
        <p:sp>
          <p:nvSpPr>
            <p:cNvPr id="142345" name="Freeform 8"/>
            <p:cNvSpPr>
              <a:spLocks/>
            </p:cNvSpPr>
            <p:nvPr/>
          </p:nvSpPr>
          <p:spPr bwMode="auto">
            <a:xfrm>
              <a:off x="464" y="1584"/>
              <a:ext cx="1984" cy="362"/>
            </a:xfrm>
            <a:custGeom>
              <a:avLst/>
              <a:gdLst>
                <a:gd name="T0" fmla="*/ 0 w 1645"/>
                <a:gd name="T1" fmla="*/ 0 h 362"/>
                <a:gd name="T2" fmla="*/ 0 w 1645"/>
                <a:gd name="T3" fmla="*/ 189 h 362"/>
                <a:gd name="T4" fmla="*/ 5191560 w 1645"/>
                <a:gd name="T5" fmla="*/ 189 h 362"/>
                <a:gd name="T6" fmla="*/ 5191560 w 1645"/>
                <a:gd name="T7" fmla="*/ 362 h 362"/>
                <a:gd name="T8" fmla="*/ 0 60000 65536"/>
                <a:gd name="T9" fmla="*/ 0 60000 65536"/>
                <a:gd name="T10" fmla="*/ 0 60000 65536"/>
                <a:gd name="T11" fmla="*/ 0 60000 65536"/>
                <a:gd name="T12" fmla="*/ 0 w 1645"/>
                <a:gd name="T13" fmla="*/ 0 h 362"/>
                <a:gd name="T14" fmla="*/ 1645 w 1645"/>
                <a:gd name="T15" fmla="*/ 362 h 362"/>
              </a:gdLst>
              <a:ahLst/>
              <a:cxnLst>
                <a:cxn ang="T8">
                  <a:pos x="T0" y="T1"/>
                </a:cxn>
                <a:cxn ang="T9">
                  <a:pos x="T2" y="T3"/>
                </a:cxn>
                <a:cxn ang="T10">
                  <a:pos x="T4" y="T5"/>
                </a:cxn>
                <a:cxn ang="T11">
                  <a:pos x="T6" y="T7"/>
                </a:cxn>
              </a:cxnLst>
              <a:rect l="T12" t="T13" r="T14" b="T15"/>
              <a:pathLst>
                <a:path w="1645" h="362">
                  <a:moveTo>
                    <a:pt x="0" y="0"/>
                  </a:moveTo>
                  <a:lnTo>
                    <a:pt x="0" y="189"/>
                  </a:lnTo>
                  <a:lnTo>
                    <a:pt x="1645" y="189"/>
                  </a:lnTo>
                  <a:lnTo>
                    <a:pt x="1645" y="362"/>
                  </a:ln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nchor="ctr"/>
            <a:lstStyle/>
            <a:p>
              <a:endParaRPr lang="en-US"/>
            </a:p>
          </p:txBody>
        </p:sp>
        <p:sp>
          <p:nvSpPr>
            <p:cNvPr id="142346" name="Text Box 9"/>
            <p:cNvSpPr txBox="1">
              <a:spLocks noChangeArrowheads="1"/>
            </p:cNvSpPr>
            <p:nvPr/>
          </p:nvSpPr>
          <p:spPr bwMode="auto">
            <a:xfrm>
              <a:off x="432" y="1776"/>
              <a:ext cx="2059"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b="1">
                  <a:solidFill>
                    <a:srgbClr val="3E7CC8"/>
                  </a:solidFill>
                  <a:latin typeface="Arial" charset="0"/>
                  <a:ea typeface="ＭＳ Ｐゴシック" charset="0"/>
                  <a:cs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r>
                <a:rPr lang="en-US" sz="1200" dirty="0"/>
                <a:t>The Conservation Measures Partnership</a:t>
              </a:r>
            </a:p>
          </p:txBody>
        </p:sp>
      </p:grpSp>
    </p:spTree>
    <p:extLst>
      <p:ext uri="{BB962C8B-B14F-4D97-AF65-F5344CB8AC3E}">
        <p14:creationId xmlns:p14="http://schemas.microsoft.com/office/powerpoint/2010/main" val="76752796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CNet PP header blank-02.jpg"/>
          <p:cNvPicPr>
            <a:picLocks noChangeAspect="1"/>
          </p:cNvPicPr>
          <p:nvPr/>
        </p:nvPicPr>
        <p:blipFill>
          <a:blip r:embed="rId3" cstate="email"/>
          <a:stretch>
            <a:fillRect/>
          </a:stretch>
        </p:blipFill>
        <p:spPr>
          <a:xfrm>
            <a:off x="0" y="0"/>
            <a:ext cx="9144000" cy="1384300"/>
          </a:xfrm>
          <a:prstGeom prst="rect">
            <a:avLst/>
          </a:prstGeom>
        </p:spPr>
      </p:pic>
      <p:pic>
        <p:nvPicPr>
          <p:cNvPr id="5" name="Picture 4" descr="classs photo"/>
          <p:cNvPicPr>
            <a:picLocks noChangeAspect="1" noChangeArrowheads="1"/>
          </p:cNvPicPr>
          <p:nvPr/>
        </p:nvPicPr>
        <p:blipFill>
          <a:blip r:embed="rId4" cstate="email"/>
          <a:srcRect/>
          <a:stretch>
            <a:fillRect/>
          </a:stretch>
        </p:blipFill>
        <p:spPr bwMode="auto">
          <a:xfrm>
            <a:off x="131300" y="1563701"/>
            <a:ext cx="4131607" cy="4756874"/>
          </a:xfrm>
          <a:prstGeom prst="rect">
            <a:avLst/>
          </a:prstGeom>
          <a:noFill/>
          <a:ln w="38100">
            <a:solidFill>
              <a:schemeClr val="accent1">
                <a:lumMod val="75000"/>
              </a:schemeClr>
            </a:solidFill>
          </a:ln>
        </p:spPr>
      </p:pic>
      <p:sp>
        <p:nvSpPr>
          <p:cNvPr id="2" name="Title 1"/>
          <p:cNvSpPr>
            <a:spLocks noGrp="1"/>
          </p:cNvSpPr>
          <p:nvPr>
            <p:ph type="ctrTitle"/>
          </p:nvPr>
        </p:nvSpPr>
        <p:spPr>
          <a:xfrm>
            <a:off x="1569720" y="0"/>
            <a:ext cx="7382063" cy="1470025"/>
          </a:xfrm>
        </p:spPr>
        <p:txBody>
          <a:bodyPr>
            <a:noAutofit/>
          </a:bodyPr>
          <a:lstStyle/>
          <a:p>
            <a:r>
              <a:rPr lang="en-US" sz="3200" b="1" dirty="0" smtClean="0">
                <a:solidFill>
                  <a:schemeClr val="bg1"/>
                </a:solidFill>
                <a:latin typeface="Century Gothic" pitchFamily="34" charset="0"/>
              </a:rPr>
              <a:t>Conservation Coaches Network </a:t>
            </a:r>
            <a:endParaRPr lang="en-US" sz="3200" b="1" dirty="0">
              <a:solidFill>
                <a:schemeClr val="bg1"/>
              </a:solidFill>
              <a:latin typeface="Century Gothic" pitchFamily="34" charset="0"/>
            </a:endParaRPr>
          </a:p>
        </p:txBody>
      </p:sp>
      <p:pic>
        <p:nvPicPr>
          <p:cNvPr id="7" name="Picture 11" descr="CAP Strategy Team (4).jpg"/>
          <p:cNvPicPr>
            <a:picLocks noChangeAspect="1"/>
          </p:cNvPicPr>
          <p:nvPr/>
        </p:nvPicPr>
        <p:blipFill>
          <a:blip r:embed="rId5" cstate="email"/>
          <a:srcRect/>
          <a:stretch>
            <a:fillRect/>
          </a:stretch>
        </p:blipFill>
        <p:spPr bwMode="auto">
          <a:xfrm>
            <a:off x="5157023" y="1470025"/>
            <a:ext cx="3124200" cy="2343150"/>
          </a:xfrm>
          <a:prstGeom prst="rect">
            <a:avLst/>
          </a:prstGeom>
          <a:noFill/>
          <a:ln w="9525">
            <a:solidFill>
              <a:srgbClr val="0070C0"/>
            </a:solidFill>
            <a:miter lim="800000"/>
            <a:headEnd/>
            <a:tailEnd/>
          </a:ln>
        </p:spPr>
      </p:pic>
      <p:pic>
        <p:nvPicPr>
          <p:cNvPr id="9" name="Picture 8" descr="With_JGoodall.JPG"/>
          <p:cNvPicPr>
            <a:picLocks noChangeAspect="1"/>
          </p:cNvPicPr>
          <p:nvPr/>
        </p:nvPicPr>
        <p:blipFill>
          <a:blip r:embed="rId6" cstate="email"/>
          <a:stretch>
            <a:fillRect/>
          </a:stretch>
        </p:blipFill>
        <p:spPr>
          <a:xfrm>
            <a:off x="4704867" y="3652132"/>
            <a:ext cx="3966693" cy="2975020"/>
          </a:xfrm>
          <a:prstGeom prst="rect">
            <a:avLst/>
          </a:prstGeom>
          <a:ln w="19050">
            <a:solidFill>
              <a:srgbClr val="FFCC00"/>
            </a:solidFill>
          </a:ln>
        </p:spPr>
      </p:pic>
    </p:spTree>
    <p:extLst>
      <p:ext uri="{BB962C8B-B14F-4D97-AF65-F5344CB8AC3E}">
        <p14:creationId xmlns:p14="http://schemas.microsoft.com/office/powerpoint/2010/main" val="3731874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pic>
        <p:nvPicPr>
          <p:cNvPr id="8195" name="Content Placeholder 5" descr="whoopers.jpg"/>
          <p:cNvPicPr>
            <a:picLocks noGrp="1" noChangeAspect="1"/>
          </p:cNvPicPr>
          <p:nvPr>
            <p:ph idx="1"/>
          </p:nvPr>
        </p:nvPicPr>
        <p:blipFill>
          <a:blip r:embed="rId3" cstate="email"/>
          <a:srcRect/>
          <a:stretch>
            <a:fillRect/>
          </a:stretch>
        </p:blipFill>
        <p:spPr>
          <a:xfrm>
            <a:off x="-76200" y="0"/>
            <a:ext cx="9509125" cy="7437438"/>
          </a:xfrm>
        </p:spPr>
      </p:pic>
      <p:sp>
        <p:nvSpPr>
          <p:cNvPr id="4" name="TextBox 3"/>
          <p:cNvSpPr txBox="1"/>
          <p:nvPr/>
        </p:nvSpPr>
        <p:spPr>
          <a:xfrm>
            <a:off x="228600" y="6019800"/>
            <a:ext cx="9204325" cy="584775"/>
          </a:xfrm>
          <a:prstGeom prst="rect">
            <a:avLst/>
          </a:prstGeom>
          <a:noFill/>
        </p:spPr>
        <p:txBody>
          <a:bodyPr wrap="square" rtlCol="0">
            <a:spAutoFit/>
          </a:bodyPr>
          <a:lstStyle/>
          <a:p>
            <a:r>
              <a:rPr lang="en-US" sz="3200" dirty="0" smtClean="0">
                <a:solidFill>
                  <a:schemeClr val="bg1"/>
                </a:solidFill>
              </a:rPr>
              <a:t>Whooping Crane Range-wide Conservation Plan</a:t>
            </a:r>
            <a:endParaRPr lang="en-US" sz="3200" dirty="0">
              <a:solidFill>
                <a:schemeClr val="bg1"/>
              </a:solidFill>
            </a:endParaRPr>
          </a:p>
        </p:txBody>
      </p:sp>
    </p:spTree>
    <p:extLst>
      <p:ext uri="{BB962C8B-B14F-4D97-AF65-F5344CB8AC3E}">
        <p14:creationId xmlns:p14="http://schemas.microsoft.com/office/powerpoint/2010/main" val="41046697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CNet PP header blank-02.jpg"/>
          <p:cNvPicPr>
            <a:picLocks noChangeAspect="1"/>
          </p:cNvPicPr>
          <p:nvPr/>
        </p:nvPicPr>
        <p:blipFill>
          <a:blip r:embed="rId3" cstate="email"/>
          <a:stretch>
            <a:fillRect/>
          </a:stretch>
        </p:blipFill>
        <p:spPr>
          <a:xfrm>
            <a:off x="0" y="0"/>
            <a:ext cx="9144000" cy="1384300"/>
          </a:xfrm>
          <a:prstGeom prst="rect">
            <a:avLst/>
          </a:prstGeom>
        </p:spPr>
      </p:pic>
      <p:sp>
        <p:nvSpPr>
          <p:cNvPr id="2" name="Title 1"/>
          <p:cNvSpPr>
            <a:spLocks noGrp="1"/>
          </p:cNvSpPr>
          <p:nvPr>
            <p:ph type="ctrTitle"/>
          </p:nvPr>
        </p:nvSpPr>
        <p:spPr>
          <a:xfrm>
            <a:off x="1569720" y="0"/>
            <a:ext cx="7382063" cy="1470025"/>
          </a:xfrm>
        </p:spPr>
        <p:txBody>
          <a:bodyPr>
            <a:noAutofit/>
          </a:bodyPr>
          <a:lstStyle/>
          <a:p>
            <a:r>
              <a:rPr lang="en-US" sz="3200" b="1" dirty="0" smtClean="0">
                <a:solidFill>
                  <a:schemeClr val="bg1"/>
                </a:solidFill>
                <a:latin typeface="Century Gothic" pitchFamily="34" charset="0"/>
              </a:rPr>
              <a:t>Conservation Coaches Network </a:t>
            </a:r>
            <a:endParaRPr lang="en-US" sz="3200" b="1" dirty="0">
              <a:solidFill>
                <a:schemeClr val="bg1"/>
              </a:solidFill>
              <a:latin typeface="Century Gothic" pitchFamily="34" charset="0"/>
            </a:endParaRPr>
          </a:p>
        </p:txBody>
      </p:sp>
      <p:pic>
        <p:nvPicPr>
          <p:cNvPr id="8" name="Picture 7" descr="coaches with matt measures day.JPG"/>
          <p:cNvPicPr>
            <a:picLocks noChangeAspect="1"/>
          </p:cNvPicPr>
          <p:nvPr/>
        </p:nvPicPr>
        <p:blipFill>
          <a:blip r:embed="rId4" cstate="email">
            <a:lum bright="10000"/>
          </a:blip>
          <a:srcRect/>
          <a:stretch>
            <a:fillRect/>
          </a:stretch>
        </p:blipFill>
        <p:spPr>
          <a:xfrm>
            <a:off x="838200" y="1676400"/>
            <a:ext cx="7405475" cy="3581400"/>
          </a:xfrm>
          <a:prstGeom prst="rect">
            <a:avLst/>
          </a:prstGeom>
          <a:ln w="28575">
            <a:solidFill>
              <a:srgbClr val="FFCC00"/>
            </a:solidFill>
          </a:ln>
        </p:spPr>
      </p:pic>
      <p:sp>
        <p:nvSpPr>
          <p:cNvPr id="9" name="Rectangle 8"/>
          <p:cNvSpPr/>
          <p:nvPr/>
        </p:nvSpPr>
        <p:spPr>
          <a:xfrm>
            <a:off x="838200" y="5364480"/>
            <a:ext cx="7405475" cy="1384995"/>
          </a:xfrm>
          <a:prstGeom prst="rect">
            <a:avLst/>
          </a:prstGeom>
        </p:spPr>
        <p:txBody>
          <a:bodyPr wrap="square">
            <a:spAutoFit/>
          </a:bodyPr>
          <a:lstStyle/>
          <a:p>
            <a:pPr algn="ctr">
              <a:buNone/>
            </a:pPr>
            <a:r>
              <a:rPr lang="en-US" sz="2800" b="1" i="1" dirty="0" smtClean="0">
                <a:solidFill>
                  <a:srgbClr val="008000"/>
                </a:solidFill>
              </a:rPr>
              <a:t>Mission</a:t>
            </a:r>
            <a:r>
              <a:rPr lang="en-US" sz="2800" i="1" dirty="0" smtClean="0">
                <a:solidFill>
                  <a:srgbClr val="008000"/>
                </a:solidFill>
              </a:rPr>
              <a:t> - catalyze effective conservation worldwide through action planning, coaching, knowledge sharing, and innovation</a:t>
            </a:r>
            <a:endParaRPr lang="en-US" sz="2800" dirty="0">
              <a:solidFill>
                <a:srgbClr val="008000"/>
              </a:solidFill>
            </a:endParaRPr>
          </a:p>
        </p:txBody>
      </p:sp>
    </p:spTree>
    <p:extLst>
      <p:ext uri="{BB962C8B-B14F-4D97-AF65-F5344CB8AC3E}">
        <p14:creationId xmlns:p14="http://schemas.microsoft.com/office/powerpoint/2010/main" val="3669431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0"/>
            <a:ext cx="7391400" cy="1371600"/>
          </a:xfrm>
        </p:spPr>
        <p:txBody>
          <a:bodyPr/>
          <a:lstStyle/>
          <a:p>
            <a:r>
              <a:rPr lang="en-US" dirty="0" smtClean="0"/>
              <a:t>Coaches Around the World</a:t>
            </a:r>
            <a:endParaRPr lang="en-US" dirty="0"/>
          </a:p>
        </p:txBody>
      </p:sp>
      <p:pic>
        <p:nvPicPr>
          <p:cNvPr id="11" name="Picture 3" descr="map around the world"/>
          <p:cNvPicPr>
            <a:picLocks noGrp="1" noChangeAspect="1" noChangeArrowheads="1"/>
          </p:cNvPicPr>
          <p:nvPr>
            <p:ph sz="half" idx="4294967295"/>
          </p:nvPr>
        </p:nvPicPr>
        <p:blipFill>
          <a:blip r:embed="rId3" cstate="email"/>
          <a:srcRect/>
          <a:stretch>
            <a:fillRect/>
          </a:stretch>
        </p:blipFill>
        <p:spPr bwMode="auto">
          <a:xfrm>
            <a:off x="685800" y="1476375"/>
            <a:ext cx="7848600" cy="3781425"/>
          </a:xfrm>
          <a:prstGeom prst="rect">
            <a:avLst/>
          </a:prstGeom>
          <a:noFill/>
          <a:ln w="25400">
            <a:solidFill>
              <a:srgbClr val="993300"/>
            </a:solidFill>
            <a:miter lim="800000"/>
            <a:headEnd/>
            <a:tailEnd/>
          </a:ln>
        </p:spPr>
      </p:pic>
      <p:sp>
        <p:nvSpPr>
          <p:cNvPr id="9" name="Content Placeholder 8"/>
          <p:cNvSpPr>
            <a:spLocks noGrp="1"/>
          </p:cNvSpPr>
          <p:nvPr>
            <p:ph sz="half" idx="4294967295"/>
          </p:nvPr>
        </p:nvSpPr>
        <p:spPr>
          <a:xfrm>
            <a:off x="0" y="5410200"/>
            <a:ext cx="9144000" cy="1249363"/>
          </a:xfrm>
        </p:spPr>
        <p:txBody>
          <a:bodyPr>
            <a:noAutofit/>
          </a:bodyPr>
          <a:lstStyle/>
          <a:p>
            <a:pPr>
              <a:buNone/>
            </a:pPr>
            <a:r>
              <a:rPr lang="en-US" sz="2400" dirty="0" smtClean="0">
                <a:solidFill>
                  <a:srgbClr val="008000"/>
                </a:solidFill>
              </a:rPr>
              <a:t>			</a:t>
            </a:r>
            <a:r>
              <a:rPr lang="en-US" dirty="0" smtClean="0">
                <a:solidFill>
                  <a:schemeClr val="accent2"/>
                </a:solidFill>
              </a:rPr>
              <a:t>290 Coaches </a:t>
            </a:r>
            <a:r>
              <a:rPr lang="en-US" dirty="0" smtClean="0"/>
              <a:t>								</a:t>
            </a:r>
            <a:r>
              <a:rPr lang="en-US" dirty="0" smtClean="0">
                <a:solidFill>
                  <a:srgbClr val="008000"/>
                </a:solidFill>
              </a:rPr>
              <a:t>82 Organizations</a:t>
            </a:r>
          </a:p>
          <a:p>
            <a:pPr>
              <a:buNone/>
            </a:pPr>
            <a:r>
              <a:rPr lang="en-US" dirty="0" smtClean="0"/>
              <a:t>					</a:t>
            </a:r>
            <a:r>
              <a:rPr lang="en-US" dirty="0" smtClean="0">
                <a:solidFill>
                  <a:schemeClr val="accent2"/>
                </a:solidFill>
              </a:rPr>
              <a:t>57 Countries</a:t>
            </a:r>
            <a:endParaRPr lang="en-US" sz="3600" dirty="0">
              <a:solidFill>
                <a:schemeClr val="accent2"/>
              </a:solidFill>
            </a:endParaRPr>
          </a:p>
        </p:txBody>
      </p:sp>
      <p:sp>
        <p:nvSpPr>
          <p:cNvPr id="5" name="TextBox 4"/>
          <p:cNvSpPr txBox="1"/>
          <p:nvPr/>
        </p:nvSpPr>
        <p:spPr>
          <a:xfrm>
            <a:off x="6051102" y="5638800"/>
            <a:ext cx="3092898" cy="523220"/>
          </a:xfrm>
          <a:prstGeom prst="rect">
            <a:avLst/>
          </a:prstGeom>
          <a:noFill/>
        </p:spPr>
        <p:txBody>
          <a:bodyPr wrap="square" rtlCol="0">
            <a:spAutoFit/>
          </a:bodyPr>
          <a:lstStyle/>
          <a:p>
            <a:r>
              <a:rPr lang="en-US" sz="2800" b="1" u="sng" dirty="0" smtClean="0">
                <a:solidFill>
                  <a:srgbClr val="008000"/>
                </a:solidFill>
              </a:rPr>
              <a:t>(As of May 2013)</a:t>
            </a:r>
            <a:endParaRPr lang="en-US" sz="2800" dirty="0"/>
          </a:p>
        </p:txBody>
      </p:sp>
    </p:spTree>
    <p:extLst>
      <p:ext uri="{BB962C8B-B14F-4D97-AF65-F5344CB8AC3E}">
        <p14:creationId xmlns:p14="http://schemas.microsoft.com/office/powerpoint/2010/main" val="36952072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a:p>
        </p:txBody>
      </p:sp>
      <p:sp>
        <p:nvSpPr>
          <p:cNvPr id="5" name="Content Placeholder 3"/>
          <p:cNvSpPr txBox="1">
            <a:spLocks/>
          </p:cNvSpPr>
          <p:nvPr/>
        </p:nvSpPr>
        <p:spPr>
          <a:xfrm>
            <a:off x="0" y="1066800"/>
            <a:ext cx="9144000" cy="5791200"/>
          </a:xfrm>
          <a:prstGeom prst="rect">
            <a:avLst/>
          </a:prstGeom>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rgbClr val="008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rgbClr val="008000"/>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rgbClr val="008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rgbClr val="008000"/>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rgbClr val="008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rgbClr val="008000"/>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rgbClr val="008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rgbClr val="008000"/>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rgbClr val="008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rgbClr val="008000"/>
              </a:solidFill>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008000"/>
                </a:solidFill>
                <a:effectLst/>
                <a:uLnTx/>
                <a:uFillTx/>
                <a:latin typeface="+mn-lt"/>
                <a:ea typeface="+mn-ea"/>
                <a:cs typeface="+mn-cs"/>
              </a:rPr>
              <a:t>		</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olidFill>
                  <a:srgbClr val="008000"/>
                </a:solidFill>
              </a:rPr>
              <a:t>		</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rgbClr val="008000"/>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rgbClr val="008000"/>
              </a:solidFill>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008000"/>
                </a:solidFill>
                <a:effectLst/>
                <a:uLnTx/>
                <a:uFillTx/>
                <a:latin typeface="+mn-lt"/>
                <a:ea typeface="+mn-ea"/>
                <a:cs typeface="+mn-cs"/>
              </a:rPr>
              <a:t>		</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rgbClr val="008000"/>
              </a:solidFill>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rgbClr val="008000"/>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rgbClr val="008000"/>
              </a:solidFill>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rgbClr val="008000"/>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rgbClr val="008000"/>
              </a:solidFill>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8000" b="0" i="0" u="none" strike="noStrike" kern="1200" cap="none" spc="0" normalizeH="0" baseline="0" noProof="0" dirty="0" smtClean="0">
                <a:ln>
                  <a:noFill/>
                </a:ln>
                <a:solidFill>
                  <a:srgbClr val="008000"/>
                </a:solidFill>
                <a:effectLst/>
                <a:uLnTx/>
                <a:uFillTx/>
                <a:latin typeface="+mn-lt"/>
                <a:ea typeface="+mn-ea"/>
                <a:cs typeface="+mn-cs"/>
              </a:rPr>
              <a:t>		</a:t>
            </a:r>
            <a:endParaRPr kumimoji="0" lang="en-US" sz="3200" b="0" i="0" u="none" strike="noStrike" kern="1200" cap="none" spc="0" normalizeH="0" baseline="0" noProof="0" dirty="0" smtClean="0">
              <a:ln>
                <a:noFill/>
              </a:ln>
              <a:solidFill>
                <a:srgbClr val="008000"/>
              </a:solidFill>
              <a:effectLst/>
              <a:uLnTx/>
              <a:uFillTx/>
              <a:latin typeface="+mn-lt"/>
              <a:ea typeface="+mn-ea"/>
              <a:cs typeface="+mn-cs"/>
            </a:endParaRPr>
          </a:p>
          <a:p>
            <a:pPr marL="1714500" lvl="3" indent="-342900">
              <a:spcBef>
                <a:spcPct val="20000"/>
              </a:spcBef>
            </a:pPr>
            <a:endParaRPr lang="en-US" sz="3200" dirty="0" smtClean="0">
              <a:solidFill>
                <a:srgbClr val="0033CC"/>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en-US" sz="2400" dirty="0" smtClean="0">
              <a:solidFill>
                <a:srgbClr val="0033CC"/>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en-US" sz="2400" dirty="0" smtClean="0">
              <a:solidFill>
                <a:srgbClr val="0033CC"/>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en-US" sz="2400" dirty="0" smtClean="0">
              <a:solidFill>
                <a:srgbClr val="0033CC"/>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en-US" sz="2400" dirty="0" smtClean="0">
              <a:solidFill>
                <a:srgbClr val="0033CC"/>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solidFill>
                <a:srgbClr val="0033CC"/>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solidFill>
                <a:srgbClr val="0033CC"/>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effectLst/>
              <a:uLnTx/>
              <a:uFillTx/>
              <a:latin typeface="+mn-lt"/>
              <a:ea typeface="+mn-ea"/>
              <a:cs typeface="+mn-cs"/>
            </a:endParaRPr>
          </a:p>
        </p:txBody>
      </p:sp>
      <p:pic>
        <p:nvPicPr>
          <p:cNvPr id="6" name="Picture 2"/>
          <p:cNvPicPr>
            <a:picLocks noChangeAspect="1" noChangeArrowheads="1"/>
          </p:cNvPicPr>
          <p:nvPr/>
        </p:nvPicPr>
        <p:blipFill>
          <a:blip r:embed="rId3" cstate="email"/>
          <a:srcRect/>
          <a:stretch>
            <a:fillRect/>
          </a:stretch>
        </p:blipFill>
        <p:spPr bwMode="auto">
          <a:xfrm>
            <a:off x="624840" y="1511087"/>
            <a:ext cx="7857309" cy="4661113"/>
          </a:xfrm>
          <a:prstGeom prst="rect">
            <a:avLst/>
          </a:prstGeom>
          <a:noFill/>
          <a:ln w="19050">
            <a:solidFill>
              <a:srgbClr val="0033CC"/>
            </a:solidFill>
            <a:miter lim="800000"/>
            <a:headEnd/>
            <a:tailEnd/>
          </a:ln>
        </p:spPr>
      </p:pic>
      <p:sp>
        <p:nvSpPr>
          <p:cNvPr id="7" name="TextBox 6"/>
          <p:cNvSpPr txBox="1"/>
          <p:nvPr/>
        </p:nvSpPr>
        <p:spPr>
          <a:xfrm>
            <a:off x="1249680" y="6211669"/>
            <a:ext cx="6355080" cy="584776"/>
          </a:xfrm>
          <a:prstGeom prst="rect">
            <a:avLst/>
          </a:prstGeom>
          <a:noFill/>
        </p:spPr>
        <p:txBody>
          <a:bodyPr wrap="square" rtlCol="0">
            <a:spAutoFit/>
          </a:bodyPr>
          <a:lstStyle/>
          <a:p>
            <a:pPr algn="ctr"/>
            <a:r>
              <a:rPr lang="en-US" sz="3200" dirty="0" smtClean="0">
                <a:solidFill>
                  <a:schemeClr val="accent2"/>
                </a:solidFill>
              </a:rPr>
              <a:t>http://maps.tnc.org/ccnet/</a:t>
            </a:r>
            <a:endParaRPr lang="en-US" sz="3200" dirty="0">
              <a:solidFill>
                <a:schemeClr val="accent2"/>
              </a:solidFill>
            </a:endParaRPr>
          </a:p>
        </p:txBody>
      </p:sp>
      <p:sp>
        <p:nvSpPr>
          <p:cNvPr id="4" name="Title 3"/>
          <p:cNvSpPr>
            <a:spLocks noGrp="1"/>
          </p:cNvSpPr>
          <p:nvPr>
            <p:ph type="title"/>
          </p:nvPr>
        </p:nvSpPr>
        <p:spPr/>
        <p:txBody>
          <a:bodyPr/>
          <a:lstStyle/>
          <a:p>
            <a:r>
              <a:rPr lang="en-US" dirty="0" smtClean="0"/>
              <a:t>Find a Coach Map</a:t>
            </a:r>
            <a:endParaRPr lang="en-US" dirty="0"/>
          </a:p>
        </p:txBody>
      </p:sp>
    </p:spTree>
    <p:extLst>
      <p:ext uri="{BB962C8B-B14F-4D97-AF65-F5344CB8AC3E}">
        <p14:creationId xmlns:p14="http://schemas.microsoft.com/office/powerpoint/2010/main" val="305477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47"/>
          <p:cNvPicPr>
            <a:picLocks noChangeAspect="1" noChangeArrowheads="1"/>
          </p:cNvPicPr>
          <p:nvPr/>
        </p:nvPicPr>
        <p:blipFill rotWithShape="1">
          <a:blip r:embed="rId4">
            <a:extLst>
              <a:ext uri="{28A0092B-C50C-407E-A947-70E740481C1C}">
                <a14:useLocalDpi xmlns:a14="http://schemas.microsoft.com/office/drawing/2010/main" val="0"/>
              </a:ext>
            </a:extLst>
          </a:blip>
          <a:srcRect t="16600" r="8873" b="10874"/>
          <a:stretch/>
        </p:blipFill>
        <p:spPr bwMode="auto">
          <a:xfrm>
            <a:off x="4724400" y="4495800"/>
            <a:ext cx="1430130" cy="1138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marL="54864" indent="0" fontAlgn="auto">
              <a:spcAft>
                <a:spcPts val="0"/>
              </a:spcAft>
              <a:defRPr/>
            </a:pPr>
            <a:r>
              <a:rPr lang="en-US" dirty="0" smtClean="0"/>
              <a:t>Graduate Courses in Adaptive Management</a:t>
            </a:r>
            <a:endParaRPr lang="en-US" dirty="0"/>
          </a:p>
        </p:txBody>
      </p:sp>
      <p:sp>
        <p:nvSpPr>
          <p:cNvPr id="3" name="Content Placeholder 2"/>
          <p:cNvSpPr>
            <a:spLocks noGrp="1"/>
          </p:cNvSpPr>
          <p:nvPr>
            <p:ph idx="1"/>
          </p:nvPr>
        </p:nvSpPr>
        <p:spPr>
          <a:xfrm>
            <a:off x="457200" y="1600200"/>
            <a:ext cx="8229600" cy="1143000"/>
          </a:xfrm>
        </p:spPr>
        <p:txBody>
          <a:bodyPr>
            <a:normAutofit fontScale="85000" lnSpcReduction="10000"/>
          </a:bodyPr>
          <a:lstStyle/>
          <a:p>
            <a:pPr marL="0" indent="0" fontAlgn="auto">
              <a:spcBef>
                <a:spcPts val="0"/>
              </a:spcBef>
              <a:spcAft>
                <a:spcPts val="0"/>
              </a:spcAft>
              <a:buNone/>
              <a:defRPr/>
            </a:pPr>
            <a:r>
              <a:rPr lang="en-US" sz="3200" dirty="0" smtClean="0"/>
              <a:t>Building capacity to do good Adaptive Management from the beginning of conservation careers</a:t>
            </a:r>
          </a:p>
          <a:p>
            <a:pPr fontAlgn="auto">
              <a:spcBef>
                <a:spcPts val="0"/>
              </a:spcBef>
              <a:spcAft>
                <a:spcPts val="0"/>
              </a:spcAft>
              <a:buFont typeface="Wingdings 2"/>
              <a:buChar char=""/>
              <a:defRPr/>
            </a:pPr>
            <a:endParaRPr lang="en-US" sz="3200" dirty="0" smtClean="0"/>
          </a:p>
          <a:p>
            <a:pPr fontAlgn="auto">
              <a:spcBef>
                <a:spcPts val="0"/>
              </a:spcBef>
              <a:spcAft>
                <a:spcPts val="0"/>
              </a:spcAft>
              <a:buFont typeface="Wingdings 2"/>
              <a:buChar char=""/>
              <a:defRPr/>
            </a:pPr>
            <a:endParaRPr lang="en-US" sz="3200" dirty="0" smtClean="0"/>
          </a:p>
          <a:p>
            <a:pPr fontAlgn="auto">
              <a:spcBef>
                <a:spcPts val="0"/>
              </a:spcBef>
              <a:spcAft>
                <a:spcPts val="0"/>
              </a:spcAft>
              <a:buFont typeface="Wingdings 2"/>
              <a:buChar char=""/>
              <a:defRPr/>
            </a:pPr>
            <a:endParaRPr lang="en-US" sz="3200" dirty="0" smtClean="0"/>
          </a:p>
          <a:p>
            <a:pPr fontAlgn="auto">
              <a:spcBef>
                <a:spcPts val="0"/>
              </a:spcBef>
              <a:spcAft>
                <a:spcPts val="0"/>
              </a:spcAft>
              <a:buFont typeface="Wingdings 2"/>
              <a:buNone/>
              <a:defRPr/>
            </a:pPr>
            <a:endParaRPr lang="en-US" sz="3200" dirty="0" smtClean="0"/>
          </a:p>
          <a:p>
            <a:pPr fontAlgn="auto">
              <a:spcBef>
                <a:spcPts val="0"/>
              </a:spcBef>
              <a:spcAft>
                <a:spcPts val="0"/>
              </a:spcAft>
              <a:buFont typeface="Wingdings 2"/>
              <a:buChar char=""/>
              <a:defRPr/>
            </a:pPr>
            <a:endParaRPr lang="en-US" sz="3200" dirty="0" smtClean="0"/>
          </a:p>
          <a:p>
            <a:pPr fontAlgn="auto">
              <a:spcBef>
                <a:spcPts val="0"/>
              </a:spcBef>
              <a:spcAft>
                <a:spcPts val="0"/>
              </a:spcAft>
              <a:buFont typeface="Wingdings 2"/>
              <a:buChar char=""/>
              <a:defRPr/>
            </a:pPr>
            <a:endParaRPr lang="en-US" sz="3200" dirty="0" smtClean="0"/>
          </a:p>
          <a:p>
            <a:pPr marL="0" indent="0" fontAlgn="auto">
              <a:spcBef>
                <a:spcPts val="0"/>
              </a:spcBef>
              <a:spcAft>
                <a:spcPts val="0"/>
              </a:spcAft>
              <a:buNone/>
              <a:defRPr/>
            </a:pPr>
            <a:endParaRPr lang="en-US" sz="3200" dirty="0"/>
          </a:p>
        </p:txBody>
      </p:sp>
      <p:pic>
        <p:nvPicPr>
          <p:cNvPr id="13316" name="Picture 10"/>
          <p:cNvPicPr>
            <a:picLocks noChangeAspect="1" noChangeArrowheads="1"/>
          </p:cNvPicPr>
          <p:nvPr/>
        </p:nvPicPr>
        <p:blipFill>
          <a:blip r:embed="rId5" cstate="print"/>
          <a:srcRect/>
          <a:stretch>
            <a:fillRect/>
          </a:stretch>
        </p:blipFill>
        <p:spPr bwMode="auto">
          <a:xfrm>
            <a:off x="533400" y="2895600"/>
            <a:ext cx="1785445" cy="1143000"/>
          </a:xfrm>
          <a:prstGeom prst="rect">
            <a:avLst/>
          </a:prstGeom>
          <a:noFill/>
          <a:ln w="9525" algn="ctr">
            <a:noFill/>
            <a:miter lim="800000"/>
            <a:headEnd/>
            <a:tailEnd/>
          </a:ln>
        </p:spPr>
      </p:pic>
      <p:pic>
        <p:nvPicPr>
          <p:cNvPr id="13318" name="Picture 8"/>
          <p:cNvPicPr>
            <a:picLocks noChangeAspect="1" noChangeArrowheads="1"/>
          </p:cNvPicPr>
          <p:nvPr/>
        </p:nvPicPr>
        <p:blipFill>
          <a:blip r:embed="rId6" cstate="print"/>
          <a:srcRect/>
          <a:stretch>
            <a:fillRect/>
          </a:stretch>
        </p:blipFill>
        <p:spPr bwMode="auto">
          <a:xfrm>
            <a:off x="3124200" y="6096000"/>
            <a:ext cx="2431697" cy="581025"/>
          </a:xfrm>
          <a:prstGeom prst="rect">
            <a:avLst/>
          </a:prstGeom>
          <a:noFill/>
          <a:ln w="9525" algn="ctr">
            <a:noFill/>
            <a:miter lim="800000"/>
            <a:headEnd/>
            <a:tailEnd/>
          </a:ln>
        </p:spPr>
      </p:pic>
      <p:pic>
        <p:nvPicPr>
          <p:cNvPr id="13319" name="Picture 9"/>
          <p:cNvPicPr>
            <a:picLocks noChangeAspect="1" noChangeArrowheads="1"/>
          </p:cNvPicPr>
          <p:nvPr/>
        </p:nvPicPr>
        <p:blipFill>
          <a:blip r:embed="rId7" cstate="print"/>
          <a:srcRect/>
          <a:stretch>
            <a:fillRect/>
          </a:stretch>
        </p:blipFill>
        <p:spPr bwMode="auto">
          <a:xfrm>
            <a:off x="457200" y="4419600"/>
            <a:ext cx="1320800" cy="1123162"/>
          </a:xfrm>
          <a:prstGeom prst="rect">
            <a:avLst/>
          </a:prstGeom>
          <a:noFill/>
          <a:ln w="9525" algn="ctr">
            <a:noFill/>
            <a:miter lim="800000"/>
            <a:headEnd/>
            <a:tailEnd/>
          </a:ln>
        </p:spPr>
      </p:pic>
      <p:pic>
        <p:nvPicPr>
          <p:cNvPr id="13320" name="Picture 10"/>
          <p:cNvPicPr>
            <a:picLocks noChangeAspect="1" noChangeArrowheads="1"/>
          </p:cNvPicPr>
          <p:nvPr/>
        </p:nvPicPr>
        <p:blipFill>
          <a:blip r:embed="rId8" cstate="print"/>
          <a:srcRect/>
          <a:stretch>
            <a:fillRect/>
          </a:stretch>
        </p:blipFill>
        <p:spPr bwMode="auto">
          <a:xfrm>
            <a:off x="2743200" y="2895600"/>
            <a:ext cx="2087564" cy="1143000"/>
          </a:xfrm>
          <a:prstGeom prst="rect">
            <a:avLst/>
          </a:prstGeom>
          <a:noFill/>
          <a:ln w="9525" algn="ctr">
            <a:noFill/>
            <a:miter lim="800000"/>
            <a:headEnd/>
            <a:tailEnd/>
          </a:ln>
        </p:spPr>
      </p:pic>
      <p:pic>
        <p:nvPicPr>
          <p:cNvPr id="13321" name="Picture 15"/>
          <p:cNvPicPr>
            <a:picLocks noChangeAspect="1" noChangeArrowheads="1"/>
          </p:cNvPicPr>
          <p:nvPr/>
        </p:nvPicPr>
        <p:blipFill>
          <a:blip r:embed="rId9" cstate="print"/>
          <a:srcRect/>
          <a:stretch>
            <a:fillRect/>
          </a:stretch>
        </p:blipFill>
        <p:spPr bwMode="auto">
          <a:xfrm>
            <a:off x="6019799" y="6019800"/>
            <a:ext cx="2599857" cy="685800"/>
          </a:xfrm>
          <a:prstGeom prst="rect">
            <a:avLst/>
          </a:prstGeom>
          <a:noFill/>
          <a:ln w="9525" algn="ctr">
            <a:noFill/>
            <a:miter lim="800000"/>
            <a:headEnd/>
            <a:tailEnd/>
          </a:ln>
        </p:spPr>
      </p:pic>
      <p:pic>
        <p:nvPicPr>
          <p:cNvPr id="13326" name="Picture 17"/>
          <p:cNvPicPr>
            <a:picLocks noChangeAspect="1" noChangeArrowheads="1"/>
          </p:cNvPicPr>
          <p:nvPr/>
        </p:nvPicPr>
        <p:blipFill>
          <a:blip r:embed="rId10" cstate="print"/>
          <a:srcRect/>
          <a:stretch>
            <a:fillRect/>
          </a:stretch>
        </p:blipFill>
        <p:spPr bwMode="auto">
          <a:xfrm>
            <a:off x="228600" y="6096000"/>
            <a:ext cx="2425473" cy="584200"/>
          </a:xfrm>
          <a:prstGeom prst="rect">
            <a:avLst/>
          </a:prstGeom>
          <a:noFill/>
          <a:ln w="9525" algn="ctr">
            <a:noFill/>
            <a:miter lim="800000"/>
            <a:headEnd/>
            <a:tailEnd/>
          </a:ln>
        </p:spPr>
      </p:pic>
      <p:pic>
        <p:nvPicPr>
          <p:cNvPr id="13331" name="Picture 2"/>
          <p:cNvPicPr>
            <a:picLocks noChangeAspect="1" noChangeArrowheads="1"/>
          </p:cNvPicPr>
          <p:nvPr/>
        </p:nvPicPr>
        <p:blipFill>
          <a:blip r:embed="rId11" cstate="print"/>
          <a:srcRect/>
          <a:stretch>
            <a:fillRect/>
          </a:stretch>
        </p:blipFill>
        <p:spPr bwMode="auto">
          <a:xfrm>
            <a:off x="5334000" y="2819400"/>
            <a:ext cx="1690307" cy="1295400"/>
          </a:xfrm>
          <a:prstGeom prst="rect">
            <a:avLst/>
          </a:prstGeom>
          <a:noFill/>
          <a:ln w="9525">
            <a:noFill/>
            <a:miter lim="800000"/>
            <a:headEnd/>
            <a:tailEnd/>
          </a:ln>
        </p:spPr>
      </p:pic>
      <p:pic>
        <p:nvPicPr>
          <p:cNvPr id="13332" name="Picture 12"/>
          <p:cNvPicPr>
            <a:picLocks noChangeAspect="1" noChangeArrowheads="1"/>
          </p:cNvPicPr>
          <p:nvPr/>
        </p:nvPicPr>
        <p:blipFill>
          <a:blip r:embed="rId12" cstate="print"/>
          <a:srcRect/>
          <a:stretch>
            <a:fillRect/>
          </a:stretch>
        </p:blipFill>
        <p:spPr bwMode="auto">
          <a:xfrm>
            <a:off x="6720579" y="4495800"/>
            <a:ext cx="1737621" cy="1087175"/>
          </a:xfrm>
          <a:prstGeom prst="rect">
            <a:avLst/>
          </a:prstGeom>
          <a:noFill/>
          <a:ln w="9525" algn="ctr">
            <a:noFill/>
            <a:miter lim="800000"/>
            <a:headEnd/>
            <a:tailEnd/>
          </a:ln>
        </p:spPr>
      </p:pic>
      <p:grpSp>
        <p:nvGrpSpPr>
          <p:cNvPr id="13334" name="Group 46"/>
          <p:cNvGrpSpPr>
            <a:grpSpLocks/>
          </p:cNvGrpSpPr>
          <p:nvPr/>
        </p:nvGrpSpPr>
        <p:grpSpPr bwMode="auto">
          <a:xfrm>
            <a:off x="8153400" y="3962400"/>
            <a:ext cx="990600" cy="676275"/>
            <a:chOff x="978701" y="5000506"/>
            <a:chExt cx="692641" cy="523256"/>
          </a:xfrm>
        </p:grpSpPr>
        <p:sp>
          <p:nvSpPr>
            <p:cNvPr id="13335" name="Oval Callout 47"/>
            <p:cNvSpPr>
              <a:spLocks noChangeArrowheads="1"/>
            </p:cNvSpPr>
            <p:nvPr/>
          </p:nvSpPr>
          <p:spPr bwMode="auto">
            <a:xfrm>
              <a:off x="978701" y="5000506"/>
              <a:ext cx="692641" cy="523256"/>
            </a:xfrm>
            <a:prstGeom prst="wedgeEllipseCallout">
              <a:avLst>
                <a:gd name="adj1" fmla="val -49255"/>
                <a:gd name="adj2" fmla="val 63801"/>
              </a:avLst>
            </a:prstGeom>
            <a:solidFill>
              <a:srgbClr val="FFFF99"/>
            </a:solidFill>
            <a:ln w="9525" algn="ctr">
              <a:solidFill>
                <a:schemeClr val="tx1"/>
              </a:solidFill>
              <a:round/>
              <a:headEnd/>
              <a:tailEnd/>
            </a:ln>
          </p:spPr>
          <p:txBody>
            <a:bodyPr>
              <a:spAutoFit/>
            </a:bodyPr>
            <a:lstStyle/>
            <a:p>
              <a:endParaRPr lang="en-US">
                <a:solidFill>
                  <a:srgbClr val="DDDDDD"/>
                </a:solidFill>
                <a:latin typeface="Rockwell"/>
              </a:endParaRPr>
            </a:p>
          </p:txBody>
        </p:sp>
        <p:pic>
          <p:nvPicPr>
            <p:cNvPr id="13336" name="Picture 7" descr="miradi_logo_on_clear.png"/>
            <p:cNvPicPr>
              <a:picLocks noChangeAspect="1"/>
            </p:cNvPicPr>
            <p:nvPr/>
          </p:nvPicPr>
          <p:blipFill>
            <a:blip r:embed="rId13" cstate="print"/>
            <a:srcRect/>
            <a:stretch>
              <a:fillRect/>
            </a:stretch>
          </p:blipFill>
          <p:spPr bwMode="auto">
            <a:xfrm>
              <a:off x="1069253" y="5000510"/>
              <a:ext cx="519480" cy="485606"/>
            </a:xfrm>
            <a:prstGeom prst="rect">
              <a:avLst/>
            </a:prstGeom>
            <a:noFill/>
            <a:ln w="9525">
              <a:noFill/>
              <a:miter lim="800000"/>
              <a:headEnd/>
              <a:tailEnd/>
            </a:ln>
          </p:spPr>
        </p:pic>
      </p:grpSp>
      <p:pic>
        <p:nvPicPr>
          <p:cNvPr id="5" name="Picture 4" descr="SMSC-logo-narrow.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62200" y="4343400"/>
            <a:ext cx="1854200" cy="1262774"/>
          </a:xfrm>
          <a:prstGeom prst="rect">
            <a:avLst/>
          </a:prstGeom>
        </p:spPr>
      </p:pic>
      <p:grpSp>
        <p:nvGrpSpPr>
          <p:cNvPr id="41" name="Group 46"/>
          <p:cNvGrpSpPr>
            <a:grpSpLocks/>
          </p:cNvGrpSpPr>
          <p:nvPr/>
        </p:nvGrpSpPr>
        <p:grpSpPr bwMode="auto">
          <a:xfrm>
            <a:off x="1524000" y="4114800"/>
            <a:ext cx="990600" cy="676275"/>
            <a:chOff x="978701" y="5000506"/>
            <a:chExt cx="692641" cy="523256"/>
          </a:xfrm>
        </p:grpSpPr>
        <p:sp>
          <p:nvSpPr>
            <p:cNvPr id="42" name="Oval Callout 47"/>
            <p:cNvSpPr>
              <a:spLocks noChangeArrowheads="1"/>
            </p:cNvSpPr>
            <p:nvPr/>
          </p:nvSpPr>
          <p:spPr bwMode="auto">
            <a:xfrm>
              <a:off x="978701" y="5000506"/>
              <a:ext cx="692641" cy="523256"/>
            </a:xfrm>
            <a:prstGeom prst="wedgeEllipseCallout">
              <a:avLst>
                <a:gd name="adj1" fmla="val -49255"/>
                <a:gd name="adj2" fmla="val 63801"/>
              </a:avLst>
            </a:prstGeom>
            <a:solidFill>
              <a:srgbClr val="FFFF99"/>
            </a:solidFill>
            <a:ln w="9525" algn="ctr">
              <a:solidFill>
                <a:schemeClr val="tx1"/>
              </a:solidFill>
              <a:round/>
              <a:headEnd/>
              <a:tailEnd/>
            </a:ln>
          </p:spPr>
          <p:txBody>
            <a:bodyPr>
              <a:spAutoFit/>
            </a:bodyPr>
            <a:lstStyle/>
            <a:p>
              <a:endParaRPr lang="en-US">
                <a:solidFill>
                  <a:srgbClr val="DDDDDD"/>
                </a:solidFill>
                <a:latin typeface="Rockwell"/>
              </a:endParaRPr>
            </a:p>
          </p:txBody>
        </p:sp>
        <p:pic>
          <p:nvPicPr>
            <p:cNvPr id="43" name="Picture 7" descr="miradi_logo_on_clear.png"/>
            <p:cNvPicPr>
              <a:picLocks noChangeAspect="1"/>
            </p:cNvPicPr>
            <p:nvPr/>
          </p:nvPicPr>
          <p:blipFill>
            <a:blip r:embed="rId13" cstate="print"/>
            <a:srcRect/>
            <a:stretch>
              <a:fillRect/>
            </a:stretch>
          </p:blipFill>
          <p:spPr bwMode="auto">
            <a:xfrm>
              <a:off x="1069253" y="5000510"/>
              <a:ext cx="519480" cy="485606"/>
            </a:xfrm>
            <a:prstGeom prst="rect">
              <a:avLst/>
            </a:prstGeom>
            <a:noFill/>
            <a:ln w="9525">
              <a:noFill/>
              <a:miter lim="800000"/>
              <a:headEnd/>
              <a:tailEnd/>
            </a:ln>
          </p:spPr>
        </p:pic>
      </p:grpSp>
      <p:grpSp>
        <p:nvGrpSpPr>
          <p:cNvPr id="44" name="Group 46"/>
          <p:cNvGrpSpPr>
            <a:grpSpLocks/>
          </p:cNvGrpSpPr>
          <p:nvPr/>
        </p:nvGrpSpPr>
        <p:grpSpPr bwMode="auto">
          <a:xfrm>
            <a:off x="6400800" y="2895600"/>
            <a:ext cx="990600" cy="676275"/>
            <a:chOff x="978701" y="5000506"/>
            <a:chExt cx="692641" cy="523256"/>
          </a:xfrm>
        </p:grpSpPr>
        <p:sp>
          <p:nvSpPr>
            <p:cNvPr id="45" name="Oval Callout 47"/>
            <p:cNvSpPr>
              <a:spLocks noChangeArrowheads="1"/>
            </p:cNvSpPr>
            <p:nvPr/>
          </p:nvSpPr>
          <p:spPr bwMode="auto">
            <a:xfrm>
              <a:off x="978701" y="5000506"/>
              <a:ext cx="692641" cy="523256"/>
            </a:xfrm>
            <a:prstGeom prst="wedgeEllipseCallout">
              <a:avLst>
                <a:gd name="adj1" fmla="val -49255"/>
                <a:gd name="adj2" fmla="val 63801"/>
              </a:avLst>
            </a:prstGeom>
            <a:solidFill>
              <a:srgbClr val="FFFF99"/>
            </a:solidFill>
            <a:ln w="9525" algn="ctr">
              <a:solidFill>
                <a:schemeClr val="tx1"/>
              </a:solidFill>
              <a:round/>
              <a:headEnd/>
              <a:tailEnd/>
            </a:ln>
          </p:spPr>
          <p:txBody>
            <a:bodyPr>
              <a:spAutoFit/>
            </a:bodyPr>
            <a:lstStyle/>
            <a:p>
              <a:endParaRPr lang="en-US">
                <a:solidFill>
                  <a:srgbClr val="DDDDDD"/>
                </a:solidFill>
                <a:latin typeface="Rockwell"/>
              </a:endParaRPr>
            </a:p>
          </p:txBody>
        </p:sp>
        <p:pic>
          <p:nvPicPr>
            <p:cNvPr id="46" name="Picture 7" descr="miradi_logo_on_clear.png"/>
            <p:cNvPicPr>
              <a:picLocks noChangeAspect="1"/>
            </p:cNvPicPr>
            <p:nvPr/>
          </p:nvPicPr>
          <p:blipFill>
            <a:blip r:embed="rId13" cstate="print"/>
            <a:srcRect/>
            <a:stretch>
              <a:fillRect/>
            </a:stretch>
          </p:blipFill>
          <p:spPr bwMode="auto">
            <a:xfrm>
              <a:off x="1069253" y="5000510"/>
              <a:ext cx="519480" cy="485606"/>
            </a:xfrm>
            <a:prstGeom prst="rect">
              <a:avLst/>
            </a:prstGeom>
            <a:noFill/>
            <a:ln w="9525">
              <a:noFill/>
              <a:miter lim="800000"/>
              <a:headEnd/>
              <a:tailEnd/>
            </a:ln>
          </p:spPr>
        </p:pic>
      </p:grpSp>
      <p:grpSp>
        <p:nvGrpSpPr>
          <p:cNvPr id="47" name="Group 46"/>
          <p:cNvGrpSpPr>
            <a:grpSpLocks/>
          </p:cNvGrpSpPr>
          <p:nvPr/>
        </p:nvGrpSpPr>
        <p:grpSpPr bwMode="auto">
          <a:xfrm>
            <a:off x="4038600" y="4191000"/>
            <a:ext cx="990600" cy="676275"/>
            <a:chOff x="978701" y="5000506"/>
            <a:chExt cx="692641" cy="523256"/>
          </a:xfrm>
        </p:grpSpPr>
        <p:sp>
          <p:nvSpPr>
            <p:cNvPr id="48" name="Oval Callout 47"/>
            <p:cNvSpPr>
              <a:spLocks noChangeArrowheads="1"/>
            </p:cNvSpPr>
            <p:nvPr/>
          </p:nvSpPr>
          <p:spPr bwMode="auto">
            <a:xfrm>
              <a:off x="978701" y="5000506"/>
              <a:ext cx="692641" cy="523256"/>
            </a:xfrm>
            <a:prstGeom prst="wedgeEllipseCallout">
              <a:avLst>
                <a:gd name="adj1" fmla="val -49255"/>
                <a:gd name="adj2" fmla="val 63801"/>
              </a:avLst>
            </a:prstGeom>
            <a:solidFill>
              <a:srgbClr val="FFFF99"/>
            </a:solidFill>
            <a:ln w="9525" algn="ctr">
              <a:solidFill>
                <a:schemeClr val="tx1"/>
              </a:solidFill>
              <a:round/>
              <a:headEnd/>
              <a:tailEnd/>
            </a:ln>
          </p:spPr>
          <p:txBody>
            <a:bodyPr>
              <a:spAutoFit/>
            </a:bodyPr>
            <a:lstStyle/>
            <a:p>
              <a:endParaRPr lang="en-US">
                <a:solidFill>
                  <a:srgbClr val="DDDDDD"/>
                </a:solidFill>
                <a:latin typeface="Rockwell"/>
              </a:endParaRPr>
            </a:p>
          </p:txBody>
        </p:sp>
        <p:pic>
          <p:nvPicPr>
            <p:cNvPr id="49" name="Picture 7" descr="miradi_logo_on_clear.png"/>
            <p:cNvPicPr>
              <a:picLocks noChangeAspect="1"/>
            </p:cNvPicPr>
            <p:nvPr/>
          </p:nvPicPr>
          <p:blipFill>
            <a:blip r:embed="rId13" cstate="print"/>
            <a:srcRect/>
            <a:stretch>
              <a:fillRect/>
            </a:stretch>
          </p:blipFill>
          <p:spPr bwMode="auto">
            <a:xfrm>
              <a:off x="1069253" y="5000510"/>
              <a:ext cx="519480" cy="485606"/>
            </a:xfrm>
            <a:prstGeom prst="rect">
              <a:avLst/>
            </a:prstGeom>
            <a:noFill/>
            <a:ln w="9525">
              <a:noFill/>
              <a:miter lim="800000"/>
              <a:headEnd/>
              <a:tailEnd/>
            </a:ln>
          </p:spPr>
        </p:pic>
      </p:grpSp>
      <p:grpSp>
        <p:nvGrpSpPr>
          <p:cNvPr id="50" name="Group 46"/>
          <p:cNvGrpSpPr>
            <a:grpSpLocks/>
          </p:cNvGrpSpPr>
          <p:nvPr/>
        </p:nvGrpSpPr>
        <p:grpSpPr bwMode="auto">
          <a:xfrm>
            <a:off x="1828800" y="2438400"/>
            <a:ext cx="990600" cy="676275"/>
            <a:chOff x="978701" y="5000506"/>
            <a:chExt cx="692641" cy="523256"/>
          </a:xfrm>
        </p:grpSpPr>
        <p:sp>
          <p:nvSpPr>
            <p:cNvPr id="51" name="Oval Callout 47"/>
            <p:cNvSpPr>
              <a:spLocks noChangeArrowheads="1"/>
            </p:cNvSpPr>
            <p:nvPr/>
          </p:nvSpPr>
          <p:spPr bwMode="auto">
            <a:xfrm>
              <a:off x="978701" y="5000506"/>
              <a:ext cx="692641" cy="523256"/>
            </a:xfrm>
            <a:prstGeom prst="wedgeEllipseCallout">
              <a:avLst>
                <a:gd name="adj1" fmla="val -49255"/>
                <a:gd name="adj2" fmla="val 63801"/>
              </a:avLst>
            </a:prstGeom>
            <a:solidFill>
              <a:srgbClr val="FFFF99"/>
            </a:solidFill>
            <a:ln w="9525" algn="ctr">
              <a:solidFill>
                <a:schemeClr val="tx1"/>
              </a:solidFill>
              <a:round/>
              <a:headEnd/>
              <a:tailEnd/>
            </a:ln>
          </p:spPr>
          <p:txBody>
            <a:bodyPr>
              <a:spAutoFit/>
            </a:bodyPr>
            <a:lstStyle/>
            <a:p>
              <a:endParaRPr lang="en-US">
                <a:solidFill>
                  <a:srgbClr val="DDDDDD"/>
                </a:solidFill>
                <a:latin typeface="Rockwell"/>
              </a:endParaRPr>
            </a:p>
          </p:txBody>
        </p:sp>
        <p:pic>
          <p:nvPicPr>
            <p:cNvPr id="52" name="Picture 7" descr="miradi_logo_on_clear.png"/>
            <p:cNvPicPr>
              <a:picLocks noChangeAspect="1"/>
            </p:cNvPicPr>
            <p:nvPr/>
          </p:nvPicPr>
          <p:blipFill>
            <a:blip r:embed="rId13" cstate="print"/>
            <a:srcRect/>
            <a:stretch>
              <a:fillRect/>
            </a:stretch>
          </p:blipFill>
          <p:spPr bwMode="auto">
            <a:xfrm>
              <a:off x="1069253" y="5000510"/>
              <a:ext cx="519480" cy="485606"/>
            </a:xfrm>
            <a:prstGeom prst="rect">
              <a:avLst/>
            </a:prstGeom>
            <a:noFill/>
            <a:ln w="9525">
              <a:noFill/>
              <a:miter lim="800000"/>
              <a:headEnd/>
              <a:tailEnd/>
            </a:ln>
          </p:spPr>
        </p:pic>
      </p:grpSp>
      <p:grpSp>
        <p:nvGrpSpPr>
          <p:cNvPr id="53" name="Group 46"/>
          <p:cNvGrpSpPr>
            <a:grpSpLocks/>
          </p:cNvGrpSpPr>
          <p:nvPr/>
        </p:nvGrpSpPr>
        <p:grpSpPr bwMode="auto">
          <a:xfrm>
            <a:off x="4724400" y="2590800"/>
            <a:ext cx="990600" cy="676275"/>
            <a:chOff x="978701" y="5000506"/>
            <a:chExt cx="692641" cy="523256"/>
          </a:xfrm>
        </p:grpSpPr>
        <p:sp>
          <p:nvSpPr>
            <p:cNvPr id="54" name="Oval Callout 47"/>
            <p:cNvSpPr>
              <a:spLocks noChangeArrowheads="1"/>
            </p:cNvSpPr>
            <p:nvPr/>
          </p:nvSpPr>
          <p:spPr bwMode="auto">
            <a:xfrm>
              <a:off x="978701" y="5000506"/>
              <a:ext cx="692641" cy="523256"/>
            </a:xfrm>
            <a:prstGeom prst="wedgeEllipseCallout">
              <a:avLst>
                <a:gd name="adj1" fmla="val -49255"/>
                <a:gd name="adj2" fmla="val 63801"/>
              </a:avLst>
            </a:prstGeom>
            <a:solidFill>
              <a:srgbClr val="FFFF99"/>
            </a:solidFill>
            <a:ln w="9525" algn="ctr">
              <a:solidFill>
                <a:schemeClr val="tx1"/>
              </a:solidFill>
              <a:round/>
              <a:headEnd/>
              <a:tailEnd/>
            </a:ln>
          </p:spPr>
          <p:txBody>
            <a:bodyPr>
              <a:spAutoFit/>
            </a:bodyPr>
            <a:lstStyle/>
            <a:p>
              <a:endParaRPr lang="en-US">
                <a:solidFill>
                  <a:srgbClr val="DDDDDD"/>
                </a:solidFill>
                <a:latin typeface="Rockwell"/>
              </a:endParaRPr>
            </a:p>
          </p:txBody>
        </p:sp>
        <p:pic>
          <p:nvPicPr>
            <p:cNvPr id="55" name="Picture 7" descr="miradi_logo_on_clear.png"/>
            <p:cNvPicPr>
              <a:picLocks noChangeAspect="1"/>
            </p:cNvPicPr>
            <p:nvPr/>
          </p:nvPicPr>
          <p:blipFill>
            <a:blip r:embed="rId13" cstate="print"/>
            <a:srcRect/>
            <a:stretch>
              <a:fillRect/>
            </a:stretch>
          </p:blipFill>
          <p:spPr bwMode="auto">
            <a:xfrm>
              <a:off x="1069253" y="5000510"/>
              <a:ext cx="519480" cy="485606"/>
            </a:xfrm>
            <a:prstGeom prst="rect">
              <a:avLst/>
            </a:prstGeom>
            <a:noFill/>
            <a:ln w="9525">
              <a:noFill/>
              <a:miter lim="800000"/>
              <a:headEnd/>
              <a:tailEnd/>
            </a:ln>
          </p:spPr>
        </p:pic>
      </p:grpSp>
      <p:grpSp>
        <p:nvGrpSpPr>
          <p:cNvPr id="56" name="Group 46"/>
          <p:cNvGrpSpPr>
            <a:grpSpLocks/>
          </p:cNvGrpSpPr>
          <p:nvPr/>
        </p:nvGrpSpPr>
        <p:grpSpPr bwMode="auto">
          <a:xfrm>
            <a:off x="1066800" y="5486400"/>
            <a:ext cx="990600" cy="676275"/>
            <a:chOff x="978701" y="5000506"/>
            <a:chExt cx="692641" cy="523256"/>
          </a:xfrm>
        </p:grpSpPr>
        <p:sp>
          <p:nvSpPr>
            <p:cNvPr id="57" name="Oval Callout 47"/>
            <p:cNvSpPr>
              <a:spLocks noChangeArrowheads="1"/>
            </p:cNvSpPr>
            <p:nvPr/>
          </p:nvSpPr>
          <p:spPr bwMode="auto">
            <a:xfrm>
              <a:off x="978701" y="5000506"/>
              <a:ext cx="692641" cy="523256"/>
            </a:xfrm>
            <a:prstGeom prst="wedgeEllipseCallout">
              <a:avLst>
                <a:gd name="adj1" fmla="val -49255"/>
                <a:gd name="adj2" fmla="val 63801"/>
              </a:avLst>
            </a:prstGeom>
            <a:solidFill>
              <a:srgbClr val="FFFF99"/>
            </a:solidFill>
            <a:ln w="9525" algn="ctr">
              <a:solidFill>
                <a:schemeClr val="tx1"/>
              </a:solidFill>
              <a:round/>
              <a:headEnd/>
              <a:tailEnd/>
            </a:ln>
          </p:spPr>
          <p:txBody>
            <a:bodyPr>
              <a:spAutoFit/>
            </a:bodyPr>
            <a:lstStyle/>
            <a:p>
              <a:endParaRPr lang="en-US">
                <a:solidFill>
                  <a:srgbClr val="DDDDDD"/>
                </a:solidFill>
                <a:latin typeface="Rockwell"/>
              </a:endParaRPr>
            </a:p>
          </p:txBody>
        </p:sp>
        <p:pic>
          <p:nvPicPr>
            <p:cNvPr id="58" name="Picture 7" descr="miradi_logo_on_clear.png"/>
            <p:cNvPicPr>
              <a:picLocks noChangeAspect="1"/>
            </p:cNvPicPr>
            <p:nvPr/>
          </p:nvPicPr>
          <p:blipFill>
            <a:blip r:embed="rId13" cstate="print"/>
            <a:srcRect/>
            <a:stretch>
              <a:fillRect/>
            </a:stretch>
          </p:blipFill>
          <p:spPr bwMode="auto">
            <a:xfrm>
              <a:off x="1069253" y="5000510"/>
              <a:ext cx="519480" cy="485606"/>
            </a:xfrm>
            <a:prstGeom prst="rect">
              <a:avLst/>
            </a:prstGeom>
            <a:noFill/>
            <a:ln w="9525">
              <a:noFill/>
              <a:miter lim="800000"/>
              <a:headEnd/>
              <a:tailEnd/>
            </a:ln>
          </p:spPr>
        </p:pic>
      </p:grpSp>
      <p:grpSp>
        <p:nvGrpSpPr>
          <p:cNvPr id="59" name="Group 46"/>
          <p:cNvGrpSpPr>
            <a:grpSpLocks/>
          </p:cNvGrpSpPr>
          <p:nvPr/>
        </p:nvGrpSpPr>
        <p:grpSpPr bwMode="auto">
          <a:xfrm>
            <a:off x="5029200" y="5486400"/>
            <a:ext cx="990600" cy="676275"/>
            <a:chOff x="978701" y="5000506"/>
            <a:chExt cx="692641" cy="523256"/>
          </a:xfrm>
        </p:grpSpPr>
        <p:sp>
          <p:nvSpPr>
            <p:cNvPr id="60" name="Oval Callout 47"/>
            <p:cNvSpPr>
              <a:spLocks noChangeArrowheads="1"/>
            </p:cNvSpPr>
            <p:nvPr/>
          </p:nvSpPr>
          <p:spPr bwMode="auto">
            <a:xfrm>
              <a:off x="978701" y="5000506"/>
              <a:ext cx="692641" cy="523256"/>
            </a:xfrm>
            <a:prstGeom prst="wedgeEllipseCallout">
              <a:avLst>
                <a:gd name="adj1" fmla="val -49255"/>
                <a:gd name="adj2" fmla="val 63801"/>
              </a:avLst>
            </a:prstGeom>
            <a:solidFill>
              <a:srgbClr val="FFFF99"/>
            </a:solidFill>
            <a:ln w="9525" algn="ctr">
              <a:solidFill>
                <a:schemeClr val="tx1"/>
              </a:solidFill>
              <a:round/>
              <a:headEnd/>
              <a:tailEnd/>
            </a:ln>
          </p:spPr>
          <p:txBody>
            <a:bodyPr>
              <a:spAutoFit/>
            </a:bodyPr>
            <a:lstStyle/>
            <a:p>
              <a:endParaRPr lang="en-US">
                <a:solidFill>
                  <a:srgbClr val="DDDDDD"/>
                </a:solidFill>
                <a:latin typeface="Rockwell"/>
              </a:endParaRPr>
            </a:p>
          </p:txBody>
        </p:sp>
        <p:pic>
          <p:nvPicPr>
            <p:cNvPr id="61" name="Picture 7" descr="miradi_logo_on_clear.png"/>
            <p:cNvPicPr>
              <a:picLocks noChangeAspect="1"/>
            </p:cNvPicPr>
            <p:nvPr/>
          </p:nvPicPr>
          <p:blipFill>
            <a:blip r:embed="rId13" cstate="print"/>
            <a:srcRect/>
            <a:stretch>
              <a:fillRect/>
            </a:stretch>
          </p:blipFill>
          <p:spPr bwMode="auto">
            <a:xfrm>
              <a:off x="1069253" y="5000510"/>
              <a:ext cx="519480" cy="485606"/>
            </a:xfrm>
            <a:prstGeom prst="rect">
              <a:avLst/>
            </a:prstGeom>
            <a:noFill/>
            <a:ln w="9525">
              <a:noFill/>
              <a:miter lim="800000"/>
              <a:headEnd/>
              <a:tailEnd/>
            </a:ln>
          </p:spPr>
        </p:pic>
      </p:grpSp>
      <p:grpSp>
        <p:nvGrpSpPr>
          <p:cNvPr id="62" name="Group 46"/>
          <p:cNvGrpSpPr>
            <a:grpSpLocks/>
          </p:cNvGrpSpPr>
          <p:nvPr/>
        </p:nvGrpSpPr>
        <p:grpSpPr bwMode="auto">
          <a:xfrm>
            <a:off x="8183043" y="5334000"/>
            <a:ext cx="990600" cy="676275"/>
            <a:chOff x="978701" y="5000506"/>
            <a:chExt cx="692641" cy="523256"/>
          </a:xfrm>
        </p:grpSpPr>
        <p:sp>
          <p:nvSpPr>
            <p:cNvPr id="63" name="Oval Callout 47"/>
            <p:cNvSpPr>
              <a:spLocks noChangeArrowheads="1"/>
            </p:cNvSpPr>
            <p:nvPr/>
          </p:nvSpPr>
          <p:spPr bwMode="auto">
            <a:xfrm>
              <a:off x="978701" y="5000506"/>
              <a:ext cx="692641" cy="523256"/>
            </a:xfrm>
            <a:prstGeom prst="wedgeEllipseCallout">
              <a:avLst>
                <a:gd name="adj1" fmla="val -49255"/>
                <a:gd name="adj2" fmla="val 63801"/>
              </a:avLst>
            </a:prstGeom>
            <a:solidFill>
              <a:srgbClr val="FFFF99"/>
            </a:solidFill>
            <a:ln w="9525" algn="ctr">
              <a:solidFill>
                <a:schemeClr val="tx1"/>
              </a:solidFill>
              <a:round/>
              <a:headEnd/>
              <a:tailEnd/>
            </a:ln>
          </p:spPr>
          <p:txBody>
            <a:bodyPr>
              <a:spAutoFit/>
            </a:bodyPr>
            <a:lstStyle/>
            <a:p>
              <a:endParaRPr lang="en-US">
                <a:solidFill>
                  <a:srgbClr val="DDDDDD"/>
                </a:solidFill>
                <a:latin typeface="Rockwell"/>
              </a:endParaRPr>
            </a:p>
          </p:txBody>
        </p:sp>
        <p:pic>
          <p:nvPicPr>
            <p:cNvPr id="64" name="Picture 7" descr="miradi_logo_on_clear.png"/>
            <p:cNvPicPr>
              <a:picLocks noChangeAspect="1"/>
            </p:cNvPicPr>
            <p:nvPr/>
          </p:nvPicPr>
          <p:blipFill>
            <a:blip r:embed="rId13" cstate="print"/>
            <a:srcRect/>
            <a:stretch>
              <a:fillRect/>
            </a:stretch>
          </p:blipFill>
          <p:spPr bwMode="auto">
            <a:xfrm>
              <a:off x="1069253" y="5000510"/>
              <a:ext cx="519480" cy="485606"/>
            </a:xfrm>
            <a:prstGeom prst="rect">
              <a:avLst/>
            </a:prstGeom>
            <a:noFill/>
            <a:ln w="9525">
              <a:noFill/>
              <a:miter lim="800000"/>
              <a:headEnd/>
              <a:tailEnd/>
            </a:ln>
          </p:spPr>
        </p:pic>
      </p:grpSp>
      <p:pic>
        <p:nvPicPr>
          <p:cNvPr id="65" name="Picture 4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91400" y="2743200"/>
            <a:ext cx="1075861" cy="1390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7" name="Group 46"/>
          <p:cNvGrpSpPr>
            <a:grpSpLocks/>
          </p:cNvGrpSpPr>
          <p:nvPr/>
        </p:nvGrpSpPr>
        <p:grpSpPr bwMode="auto">
          <a:xfrm>
            <a:off x="8077200" y="2362200"/>
            <a:ext cx="990600" cy="676275"/>
            <a:chOff x="978701" y="5000506"/>
            <a:chExt cx="692641" cy="523256"/>
          </a:xfrm>
        </p:grpSpPr>
        <p:sp>
          <p:nvSpPr>
            <p:cNvPr id="68" name="Oval Callout 47"/>
            <p:cNvSpPr>
              <a:spLocks noChangeArrowheads="1"/>
            </p:cNvSpPr>
            <p:nvPr/>
          </p:nvSpPr>
          <p:spPr bwMode="auto">
            <a:xfrm>
              <a:off x="978701" y="5000506"/>
              <a:ext cx="692641" cy="523256"/>
            </a:xfrm>
            <a:prstGeom prst="wedgeEllipseCallout">
              <a:avLst>
                <a:gd name="adj1" fmla="val -49255"/>
                <a:gd name="adj2" fmla="val 63801"/>
              </a:avLst>
            </a:prstGeom>
            <a:solidFill>
              <a:srgbClr val="FFFF99"/>
            </a:solidFill>
            <a:ln w="9525" algn="ctr">
              <a:solidFill>
                <a:schemeClr val="tx1"/>
              </a:solidFill>
              <a:round/>
              <a:headEnd/>
              <a:tailEnd/>
            </a:ln>
          </p:spPr>
          <p:txBody>
            <a:bodyPr>
              <a:spAutoFit/>
            </a:bodyPr>
            <a:lstStyle/>
            <a:p>
              <a:endParaRPr lang="en-US">
                <a:solidFill>
                  <a:srgbClr val="DDDDDD"/>
                </a:solidFill>
                <a:latin typeface="Rockwell"/>
              </a:endParaRPr>
            </a:p>
          </p:txBody>
        </p:sp>
        <p:pic>
          <p:nvPicPr>
            <p:cNvPr id="69" name="Picture 7" descr="miradi_logo_on_clear.png"/>
            <p:cNvPicPr>
              <a:picLocks noChangeAspect="1"/>
            </p:cNvPicPr>
            <p:nvPr/>
          </p:nvPicPr>
          <p:blipFill>
            <a:blip r:embed="rId13" cstate="print"/>
            <a:srcRect/>
            <a:stretch>
              <a:fillRect/>
            </a:stretch>
          </p:blipFill>
          <p:spPr bwMode="auto">
            <a:xfrm>
              <a:off x="1069253" y="5000510"/>
              <a:ext cx="519480" cy="485606"/>
            </a:xfrm>
            <a:prstGeom prst="rect">
              <a:avLst/>
            </a:prstGeom>
            <a:noFill/>
            <a:ln w="9525">
              <a:noFill/>
              <a:miter lim="800000"/>
              <a:headEnd/>
              <a:tailEnd/>
            </a:ln>
          </p:spPr>
        </p:pic>
      </p:grpSp>
      <p:grpSp>
        <p:nvGrpSpPr>
          <p:cNvPr id="70" name="Group 46"/>
          <p:cNvGrpSpPr>
            <a:grpSpLocks/>
          </p:cNvGrpSpPr>
          <p:nvPr/>
        </p:nvGrpSpPr>
        <p:grpSpPr bwMode="auto">
          <a:xfrm>
            <a:off x="5867400" y="4419600"/>
            <a:ext cx="990600" cy="676275"/>
            <a:chOff x="978701" y="5000506"/>
            <a:chExt cx="692641" cy="523256"/>
          </a:xfrm>
        </p:grpSpPr>
        <p:sp>
          <p:nvSpPr>
            <p:cNvPr id="71" name="Oval Callout 47"/>
            <p:cNvSpPr>
              <a:spLocks noChangeArrowheads="1"/>
            </p:cNvSpPr>
            <p:nvPr/>
          </p:nvSpPr>
          <p:spPr bwMode="auto">
            <a:xfrm>
              <a:off x="978701" y="5000506"/>
              <a:ext cx="692641" cy="523256"/>
            </a:xfrm>
            <a:prstGeom prst="wedgeEllipseCallout">
              <a:avLst>
                <a:gd name="adj1" fmla="val -49255"/>
                <a:gd name="adj2" fmla="val 63801"/>
              </a:avLst>
            </a:prstGeom>
            <a:solidFill>
              <a:srgbClr val="FFFF99"/>
            </a:solidFill>
            <a:ln w="9525" algn="ctr">
              <a:solidFill>
                <a:schemeClr val="tx1"/>
              </a:solidFill>
              <a:round/>
              <a:headEnd/>
              <a:tailEnd/>
            </a:ln>
          </p:spPr>
          <p:txBody>
            <a:bodyPr>
              <a:spAutoFit/>
            </a:bodyPr>
            <a:lstStyle/>
            <a:p>
              <a:endParaRPr lang="en-US">
                <a:solidFill>
                  <a:srgbClr val="DDDDDD"/>
                </a:solidFill>
                <a:latin typeface="Rockwell"/>
              </a:endParaRPr>
            </a:p>
          </p:txBody>
        </p:sp>
        <p:pic>
          <p:nvPicPr>
            <p:cNvPr id="72" name="Picture 7" descr="miradi_logo_on_clear.png"/>
            <p:cNvPicPr>
              <a:picLocks noChangeAspect="1"/>
            </p:cNvPicPr>
            <p:nvPr/>
          </p:nvPicPr>
          <p:blipFill>
            <a:blip r:embed="rId13" cstate="print"/>
            <a:srcRect/>
            <a:stretch>
              <a:fillRect/>
            </a:stretch>
          </p:blipFill>
          <p:spPr bwMode="auto">
            <a:xfrm>
              <a:off x="1069253" y="5000510"/>
              <a:ext cx="519480" cy="485606"/>
            </a:xfrm>
            <a:prstGeom prst="rect">
              <a:avLst/>
            </a:prstGeom>
            <a:noFill/>
            <a:ln w="9525">
              <a:noFill/>
              <a:miter lim="800000"/>
              <a:headEnd/>
              <a:tailEnd/>
            </a:ln>
          </p:spPr>
        </p:pic>
      </p:grpSp>
    </p:spTree>
    <p:custDataLst>
      <p:tags r:id="rId1"/>
    </p:custDataLst>
    <p:extLst>
      <p:ext uri="{BB962C8B-B14F-4D97-AF65-F5344CB8AC3E}">
        <p14:creationId xmlns:p14="http://schemas.microsoft.com/office/powerpoint/2010/main" val="153913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indent="0" fontAlgn="auto">
              <a:spcAft>
                <a:spcPts val="0"/>
              </a:spcAft>
              <a:defRPr/>
            </a:pPr>
            <a:r>
              <a:rPr lang="en-US" sz="2800" dirty="0" smtClean="0">
                <a:solidFill>
                  <a:srgbClr val="FFFFFF"/>
                </a:solidFill>
              </a:rPr>
              <a:t>Teaching Adaptive Management </a:t>
            </a:r>
            <a:br>
              <a:rPr lang="en-US" sz="2800" dirty="0" smtClean="0">
                <a:solidFill>
                  <a:srgbClr val="FFFFFF"/>
                </a:solidFill>
              </a:rPr>
            </a:br>
            <a:r>
              <a:rPr lang="en-US" sz="2800" dirty="0" smtClean="0">
                <a:solidFill>
                  <a:srgbClr val="FFFFFF"/>
                </a:solidFill>
              </a:rPr>
              <a:t>Learning Network </a:t>
            </a:r>
            <a:br>
              <a:rPr lang="en-US" sz="2800" dirty="0" smtClean="0">
                <a:solidFill>
                  <a:srgbClr val="FFFFFF"/>
                </a:solidFill>
              </a:rPr>
            </a:br>
            <a:r>
              <a:rPr lang="en-US" sz="2400" dirty="0" smtClean="0">
                <a:solidFill>
                  <a:srgbClr val="FFFFFF"/>
                </a:solidFill>
              </a:rPr>
              <a:t>http://teachadaptivemanagement.pbworks.com</a:t>
            </a:r>
            <a:endParaRPr lang="en-US" sz="2400" dirty="0">
              <a:solidFill>
                <a:srgbClr val="FFFFFF"/>
              </a:solidFill>
            </a:endParaRPr>
          </a:p>
        </p:txBody>
      </p:sp>
      <p:sp>
        <p:nvSpPr>
          <p:cNvPr id="21507" name="Content Placeholder 7"/>
          <p:cNvSpPr>
            <a:spLocks noGrp="1"/>
          </p:cNvSpPr>
          <p:nvPr>
            <p:ph idx="1"/>
          </p:nvPr>
        </p:nvSpPr>
        <p:spPr/>
        <p:txBody>
          <a:bodyPr/>
          <a:lstStyle/>
          <a:p>
            <a:pPr>
              <a:lnSpc>
                <a:spcPct val="95000"/>
              </a:lnSpc>
              <a:spcBef>
                <a:spcPct val="0"/>
              </a:spcBef>
            </a:pPr>
            <a:endParaRPr lang="en-US" smtClean="0"/>
          </a:p>
          <a:p>
            <a:pPr>
              <a:spcBef>
                <a:spcPct val="0"/>
              </a:spcBef>
            </a:pPr>
            <a:endParaRPr lang="en-US" smtClean="0"/>
          </a:p>
        </p:txBody>
      </p:sp>
      <p:pic>
        <p:nvPicPr>
          <p:cNvPr id="21509" name="Picture 2"/>
          <p:cNvPicPr>
            <a:picLocks noChangeAspect="1" noChangeArrowheads="1"/>
          </p:cNvPicPr>
          <p:nvPr/>
        </p:nvPicPr>
        <p:blipFill>
          <a:blip r:embed="rId3" cstate="print"/>
          <a:srcRect l="2106" t="10526" r="4211" b="5263"/>
          <a:stretch>
            <a:fillRect/>
          </a:stretch>
        </p:blipFill>
        <p:spPr bwMode="auto">
          <a:xfrm>
            <a:off x="836434" y="1432378"/>
            <a:ext cx="7545566" cy="5425621"/>
          </a:xfrm>
          <a:prstGeom prst="rect">
            <a:avLst/>
          </a:prstGeom>
          <a:noFill/>
          <a:ln w="9525">
            <a:noFill/>
            <a:miter lim="800000"/>
            <a:headEnd/>
            <a:tailEnd/>
          </a:ln>
        </p:spPr>
      </p:pic>
    </p:spTree>
    <p:extLst>
      <p:ext uri="{BB962C8B-B14F-4D97-AF65-F5344CB8AC3E}">
        <p14:creationId xmlns:p14="http://schemas.microsoft.com/office/powerpoint/2010/main" val="33088103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Rectangle 8"/>
          <p:cNvSpPr>
            <a:spLocks noGrp="1" noChangeArrowheads="1"/>
          </p:cNvSpPr>
          <p:nvPr>
            <p:ph type="title"/>
          </p:nvPr>
        </p:nvSpPr>
        <p:spPr/>
        <p:txBody>
          <a:bodyPr>
            <a:noAutofit/>
          </a:bodyPr>
          <a:lstStyle/>
          <a:p>
            <a:pPr eaLnBrk="1" hangingPunct="1"/>
            <a:r>
              <a:rPr lang="en-US" sz="3200" dirty="0" smtClean="0"/>
              <a:t>All aiming for one thing…</a:t>
            </a:r>
            <a:br>
              <a:rPr lang="en-US" sz="3200" dirty="0" smtClean="0"/>
            </a:br>
            <a:r>
              <a:rPr lang="en-US" sz="3200" dirty="0" smtClean="0"/>
              <a:t>Great conservation of Great Places!</a:t>
            </a:r>
          </a:p>
        </p:txBody>
      </p:sp>
      <p:pic>
        <p:nvPicPr>
          <p:cNvPr id="27650" name="Picture 2" descr="lake lindu in lore lindu_D171"/>
          <p:cNvPicPr>
            <a:picLocks noGrp="1" noChangeAspect="1" noChangeArrowheads="1"/>
          </p:cNvPicPr>
          <p:nvPr>
            <p:ph idx="1"/>
          </p:nvPr>
        </p:nvPicPr>
        <p:blipFill>
          <a:blip r:embed="rId3" cstate="email"/>
          <a:srcRect t="6776" b="6776"/>
          <a:stretch>
            <a:fillRect/>
          </a:stretch>
        </p:blipFill>
        <p:spPr>
          <a:noFill/>
        </p:spPr>
      </p:pic>
      <p:pic>
        <p:nvPicPr>
          <p:cNvPr id="27651" name="Picture 3" descr="crocodile 2 -- high res -- by Photos"/>
          <p:cNvPicPr>
            <a:picLocks noGrp="1" noChangeAspect="1" noChangeArrowheads="1"/>
          </p:cNvPicPr>
          <p:nvPr>
            <p:ph sz="quarter" idx="4294967295"/>
          </p:nvPr>
        </p:nvPicPr>
        <p:blipFill>
          <a:blip r:embed="rId4" cstate="email"/>
          <a:srcRect/>
          <a:stretch>
            <a:fillRect/>
          </a:stretch>
        </p:blipFill>
        <p:spPr>
          <a:xfrm>
            <a:off x="0" y="2057400"/>
            <a:ext cx="1922463" cy="1485900"/>
          </a:xfrm>
          <a:noFill/>
        </p:spPr>
      </p:pic>
      <p:pic>
        <p:nvPicPr>
          <p:cNvPr id="27655" name="Picture 7" descr="pennsylvania"/>
          <p:cNvPicPr>
            <a:picLocks noGrp="1" noChangeAspect="1" noChangeArrowheads="1"/>
          </p:cNvPicPr>
          <p:nvPr>
            <p:ph sz="quarter" idx="4294967295"/>
          </p:nvPr>
        </p:nvPicPr>
        <p:blipFill>
          <a:blip r:embed="rId5" cstate="email"/>
          <a:srcRect/>
          <a:stretch>
            <a:fillRect/>
          </a:stretch>
        </p:blipFill>
        <p:spPr>
          <a:xfrm>
            <a:off x="6081713" y="4724400"/>
            <a:ext cx="3062287" cy="2039938"/>
          </a:xfrm>
          <a:noFill/>
        </p:spPr>
      </p:pic>
      <p:pic>
        <p:nvPicPr>
          <p:cNvPr id="27660" name="Picture 12" descr="baby orangutan_D147"/>
          <p:cNvPicPr>
            <a:picLocks noGrp="1" noChangeAspect="1" noChangeArrowheads="1"/>
          </p:cNvPicPr>
          <p:nvPr>
            <p:ph sz="quarter" idx="4294967295"/>
          </p:nvPr>
        </p:nvPicPr>
        <p:blipFill>
          <a:blip r:embed="rId6" cstate="email"/>
          <a:srcRect/>
          <a:stretch>
            <a:fillRect/>
          </a:stretch>
        </p:blipFill>
        <p:spPr>
          <a:xfrm>
            <a:off x="8154988" y="4535488"/>
            <a:ext cx="989012" cy="1484312"/>
          </a:xfrm>
          <a:noFill/>
        </p:spPr>
      </p:pic>
      <p:pic>
        <p:nvPicPr>
          <p:cNvPr id="27652" name="Picture 4" descr="salmon swimming"/>
          <p:cNvPicPr>
            <a:picLocks noChangeAspect="1" noChangeArrowheads="1"/>
          </p:cNvPicPr>
          <p:nvPr/>
        </p:nvPicPr>
        <p:blipFill>
          <a:blip r:embed="rId7" cstate="email"/>
          <a:srcRect/>
          <a:stretch>
            <a:fillRect/>
          </a:stretch>
        </p:blipFill>
        <p:spPr bwMode="auto">
          <a:xfrm>
            <a:off x="2057400" y="4876800"/>
            <a:ext cx="1782763" cy="1187450"/>
          </a:xfrm>
          <a:prstGeom prst="rect">
            <a:avLst/>
          </a:prstGeom>
          <a:noFill/>
          <a:ln w="9525">
            <a:noFill/>
            <a:miter lim="800000"/>
            <a:headEnd/>
            <a:tailEnd/>
          </a:ln>
        </p:spPr>
      </p:pic>
      <p:pic>
        <p:nvPicPr>
          <p:cNvPr id="27653" name="Picture 5" descr="JN4K1156 c"/>
          <p:cNvPicPr>
            <a:picLocks noChangeAspect="1" noChangeArrowheads="1"/>
          </p:cNvPicPr>
          <p:nvPr/>
        </p:nvPicPr>
        <p:blipFill>
          <a:blip r:embed="rId8" cstate="email"/>
          <a:srcRect/>
          <a:stretch>
            <a:fillRect/>
          </a:stretch>
        </p:blipFill>
        <p:spPr bwMode="auto">
          <a:xfrm>
            <a:off x="5143500" y="1905000"/>
            <a:ext cx="3619500" cy="1544638"/>
          </a:xfrm>
          <a:prstGeom prst="rect">
            <a:avLst/>
          </a:prstGeom>
          <a:noFill/>
          <a:ln w="9525">
            <a:noFill/>
            <a:miter lim="800000"/>
            <a:headEnd/>
            <a:tailEnd/>
          </a:ln>
        </p:spPr>
      </p:pic>
      <p:pic>
        <p:nvPicPr>
          <p:cNvPr id="27654" name="Picture 6" descr="australia ocean"/>
          <p:cNvPicPr>
            <a:picLocks noChangeAspect="1" noChangeArrowheads="1"/>
          </p:cNvPicPr>
          <p:nvPr/>
        </p:nvPicPr>
        <p:blipFill>
          <a:blip r:embed="rId9" cstate="email"/>
          <a:srcRect/>
          <a:stretch>
            <a:fillRect/>
          </a:stretch>
        </p:blipFill>
        <p:spPr bwMode="auto">
          <a:xfrm>
            <a:off x="6096000" y="3200400"/>
            <a:ext cx="2514600" cy="1676400"/>
          </a:xfrm>
          <a:prstGeom prst="rect">
            <a:avLst/>
          </a:prstGeom>
          <a:noFill/>
          <a:ln w="9525">
            <a:noFill/>
            <a:miter lim="800000"/>
            <a:headEnd/>
            <a:tailEnd/>
          </a:ln>
        </p:spPr>
      </p:pic>
      <p:sp>
        <p:nvSpPr>
          <p:cNvPr id="27657" name="Text Box 9"/>
          <p:cNvSpPr txBox="1">
            <a:spLocks noChangeArrowheads="1"/>
          </p:cNvSpPr>
          <p:nvPr/>
        </p:nvSpPr>
        <p:spPr bwMode="auto">
          <a:xfrm>
            <a:off x="4267200" y="3810000"/>
            <a:ext cx="1524000" cy="366713"/>
          </a:xfrm>
          <a:prstGeom prst="rect">
            <a:avLst/>
          </a:prstGeom>
          <a:noFill/>
          <a:ln w="9525">
            <a:noFill/>
            <a:miter lim="800000"/>
            <a:headEnd/>
            <a:tailEnd/>
          </a:ln>
        </p:spPr>
        <p:txBody>
          <a:bodyPr>
            <a:spAutoFit/>
          </a:bodyPr>
          <a:lstStyle/>
          <a:p>
            <a:pPr>
              <a:spcBef>
                <a:spcPct val="50000"/>
              </a:spcBef>
            </a:pPr>
            <a:endParaRPr lang="en-US"/>
          </a:p>
        </p:txBody>
      </p:sp>
      <p:pic>
        <p:nvPicPr>
          <p:cNvPr id="27658" name="Picture 10" descr="01-1"/>
          <p:cNvPicPr>
            <a:picLocks noChangeAspect="1" noChangeArrowheads="1"/>
          </p:cNvPicPr>
          <p:nvPr/>
        </p:nvPicPr>
        <p:blipFill>
          <a:blip r:embed="rId10" cstate="email"/>
          <a:srcRect/>
          <a:stretch>
            <a:fillRect/>
          </a:stretch>
        </p:blipFill>
        <p:spPr bwMode="auto">
          <a:xfrm>
            <a:off x="4267200" y="3352800"/>
            <a:ext cx="1828800" cy="1355725"/>
          </a:xfrm>
          <a:prstGeom prst="rect">
            <a:avLst/>
          </a:prstGeom>
          <a:noFill/>
          <a:ln w="9525">
            <a:noFill/>
            <a:miter lim="800000"/>
            <a:headEnd/>
            <a:tailEnd/>
          </a:ln>
        </p:spPr>
      </p:pic>
      <p:pic>
        <p:nvPicPr>
          <p:cNvPr id="27659" name="Picture 11" descr="brazil lowland forest"/>
          <p:cNvPicPr>
            <a:picLocks noChangeAspect="1" noChangeArrowheads="1"/>
          </p:cNvPicPr>
          <p:nvPr/>
        </p:nvPicPr>
        <p:blipFill>
          <a:blip r:embed="rId11" cstate="email"/>
          <a:srcRect/>
          <a:stretch>
            <a:fillRect/>
          </a:stretch>
        </p:blipFill>
        <p:spPr bwMode="auto">
          <a:xfrm>
            <a:off x="6916738" y="5105400"/>
            <a:ext cx="931862" cy="1454150"/>
          </a:xfrm>
          <a:prstGeom prst="rect">
            <a:avLst/>
          </a:prstGeom>
          <a:noFill/>
          <a:ln w="9525">
            <a:noFill/>
            <a:miter lim="800000"/>
            <a:headEnd/>
            <a:tailEnd/>
          </a:ln>
        </p:spPr>
      </p:pic>
      <p:pic>
        <p:nvPicPr>
          <p:cNvPr id="27661" name="Picture 13" descr="WOPA051012_F002"/>
          <p:cNvPicPr>
            <a:picLocks noChangeAspect="1" noChangeArrowheads="1"/>
          </p:cNvPicPr>
          <p:nvPr/>
        </p:nvPicPr>
        <p:blipFill>
          <a:blip r:embed="rId12" cstate="email"/>
          <a:srcRect/>
          <a:stretch>
            <a:fillRect/>
          </a:stretch>
        </p:blipFill>
        <p:spPr bwMode="auto">
          <a:xfrm>
            <a:off x="304800" y="3962400"/>
            <a:ext cx="1709738" cy="2559050"/>
          </a:xfrm>
          <a:prstGeom prst="rect">
            <a:avLst/>
          </a:prstGeom>
          <a:noFill/>
          <a:ln w="9525">
            <a:noFill/>
            <a:miter lim="800000"/>
            <a:headEnd/>
            <a:tailEnd/>
          </a:ln>
        </p:spPr>
      </p:pic>
    </p:spTree>
    <p:extLst>
      <p:ext uri="{BB962C8B-B14F-4D97-AF65-F5344CB8AC3E}">
        <p14:creationId xmlns:p14="http://schemas.microsoft.com/office/powerpoint/2010/main" val="2523329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9" descr="OS V 3.0 with title.jpg"/>
          <p:cNvPicPr>
            <a:picLocks noChangeAspect="1"/>
          </p:cNvPicPr>
          <p:nvPr/>
        </p:nvPicPr>
        <p:blipFill>
          <a:blip r:embed="rId3" cstate="print">
            <a:extLst>
              <a:ext uri="{28A0092B-C50C-407E-A947-70E740481C1C}">
                <a14:useLocalDpi xmlns:a14="http://schemas.microsoft.com/office/drawing/2010/main" val="0"/>
              </a:ext>
            </a:extLst>
          </a:blip>
          <a:srcRect t="8565" b="5788"/>
          <a:stretch>
            <a:fillRect/>
          </a:stretch>
        </p:blipFill>
        <p:spPr bwMode="auto">
          <a:xfrm>
            <a:off x="1428750" y="1524000"/>
            <a:ext cx="6227763"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6" name="Title 1"/>
          <p:cNvSpPr>
            <a:spLocks noGrp="1"/>
          </p:cNvSpPr>
          <p:nvPr>
            <p:ph type="title"/>
          </p:nvPr>
        </p:nvSpPr>
        <p:spPr/>
        <p:txBody>
          <a:bodyPr/>
          <a:lstStyle/>
          <a:p>
            <a:pPr>
              <a:defRPr/>
            </a:pPr>
            <a:r>
              <a:rPr lang="en-US" dirty="0" smtClean="0">
                <a:ea typeface="MS PGothic" pitchFamily="34" charset="-128"/>
              </a:rPr>
              <a:t>CMP Open Standards for the Practice of Conservation</a:t>
            </a:r>
          </a:p>
        </p:txBody>
      </p:sp>
      <p:sp>
        <p:nvSpPr>
          <p:cNvPr id="9" name="Text Box 2"/>
          <p:cNvSpPr txBox="1">
            <a:spLocks noChangeArrowheads="1"/>
          </p:cNvSpPr>
          <p:nvPr/>
        </p:nvSpPr>
        <p:spPr bwMode="auto">
          <a:xfrm>
            <a:off x="0" y="6400800"/>
            <a:ext cx="4114800" cy="461665"/>
          </a:xfrm>
          <a:prstGeom prst="rect">
            <a:avLst/>
          </a:prstGeom>
          <a:solidFill>
            <a:schemeClr val="bg1"/>
          </a:solidFill>
          <a:ln w="9525">
            <a:noFill/>
            <a:miter lim="800000"/>
            <a:headEnd/>
            <a:tailEnd/>
          </a:ln>
        </p:spPr>
        <p:txBody>
          <a:bodyPr wrap="square">
            <a:spAutoFit/>
          </a:bodyPr>
          <a:lstStyle/>
          <a:p>
            <a:pPr eaLnBrk="0" hangingPunct="0">
              <a:spcBef>
                <a:spcPct val="50000"/>
              </a:spcBef>
            </a:pPr>
            <a:r>
              <a:rPr lang="en-US" sz="2400" dirty="0">
                <a:latin typeface="Times" pitchFamily="18" charset="0"/>
                <a:hlinkClick r:id="rId4"/>
              </a:rPr>
              <a:t>www.conservationmeasures.org</a:t>
            </a:r>
            <a:endParaRPr lang="en-US" sz="2400" dirty="0">
              <a:latin typeface="Times" pitchFamily="18" charset="0"/>
            </a:endParaRPr>
          </a:p>
        </p:txBody>
      </p:sp>
    </p:spTree>
    <p:extLst>
      <p:ext uri="{BB962C8B-B14F-4D97-AF65-F5344CB8AC3E}">
        <p14:creationId xmlns:p14="http://schemas.microsoft.com/office/powerpoint/2010/main" val="609379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s-AR">
                <a:latin typeface="Arial" charset="0"/>
              </a:rPr>
              <a:t>This Presentation</a:t>
            </a:r>
            <a:endParaRPr lang="en-US">
              <a:latin typeface="Arial" charset="0"/>
            </a:endParaRPr>
          </a:p>
        </p:txBody>
      </p:sp>
      <p:sp>
        <p:nvSpPr>
          <p:cNvPr id="20483" name="Rectangle 5"/>
          <p:cNvSpPr>
            <a:spLocks noGrp="1" noChangeArrowheads="1"/>
          </p:cNvSpPr>
          <p:nvPr>
            <p:ph idx="1"/>
          </p:nvPr>
        </p:nvSpPr>
        <p:spPr/>
        <p:txBody>
          <a:bodyPr/>
          <a:lstStyle/>
          <a:p>
            <a:pPr eaLnBrk="1" hangingPunct="1"/>
            <a:r>
              <a:rPr lang="es-ES" b="1" dirty="0" err="1" smtClean="0">
                <a:solidFill>
                  <a:schemeClr val="accent2"/>
                </a:solidFill>
                <a:latin typeface="Arial" charset="0"/>
              </a:rPr>
              <a:t>What</a:t>
            </a:r>
            <a:r>
              <a:rPr lang="es-ES" b="1" dirty="0" smtClean="0">
                <a:solidFill>
                  <a:schemeClr val="accent2"/>
                </a:solidFill>
                <a:latin typeface="Arial" charset="0"/>
              </a:rPr>
              <a:t> </a:t>
            </a:r>
            <a:r>
              <a:rPr lang="es-ES" b="1" dirty="0" err="1">
                <a:solidFill>
                  <a:schemeClr val="accent2"/>
                </a:solidFill>
                <a:latin typeface="Arial" charset="0"/>
              </a:rPr>
              <a:t>is</a:t>
            </a:r>
            <a:r>
              <a:rPr lang="es-ES" b="1" dirty="0">
                <a:solidFill>
                  <a:schemeClr val="accent2"/>
                </a:solidFill>
                <a:latin typeface="Arial" charset="0"/>
              </a:rPr>
              <a:t> </a:t>
            </a:r>
            <a:r>
              <a:rPr lang="es-ES" b="1" dirty="0" err="1">
                <a:solidFill>
                  <a:schemeClr val="accent2"/>
                </a:solidFill>
                <a:latin typeface="Arial" charset="0"/>
              </a:rPr>
              <a:t>adaptive</a:t>
            </a:r>
            <a:r>
              <a:rPr lang="es-ES" b="1" dirty="0">
                <a:solidFill>
                  <a:schemeClr val="accent2"/>
                </a:solidFill>
                <a:latin typeface="Arial" charset="0"/>
              </a:rPr>
              <a:t> </a:t>
            </a:r>
            <a:r>
              <a:rPr lang="es-ES" b="1" dirty="0" err="1">
                <a:solidFill>
                  <a:schemeClr val="accent2"/>
                </a:solidFill>
                <a:latin typeface="Arial" charset="0"/>
              </a:rPr>
              <a:t>management</a:t>
            </a:r>
            <a:r>
              <a:rPr lang="es-ES" b="1" dirty="0">
                <a:solidFill>
                  <a:schemeClr val="accent2"/>
                </a:solidFill>
                <a:latin typeface="Arial" charset="0"/>
              </a:rPr>
              <a:t>?</a:t>
            </a:r>
          </a:p>
          <a:p>
            <a:pPr eaLnBrk="1" hangingPunct="1"/>
            <a:r>
              <a:rPr lang="es-ES" dirty="0" err="1" smtClean="0">
                <a:solidFill>
                  <a:srgbClr val="008000"/>
                </a:solidFill>
                <a:latin typeface="Arial" charset="0"/>
              </a:rPr>
              <a:t>Brief</a:t>
            </a:r>
            <a:r>
              <a:rPr lang="es-ES" dirty="0" smtClean="0">
                <a:solidFill>
                  <a:srgbClr val="008000"/>
                </a:solidFill>
                <a:latin typeface="Arial" charset="0"/>
              </a:rPr>
              <a:t> </a:t>
            </a:r>
            <a:r>
              <a:rPr lang="es-ES" dirty="0" err="1" smtClean="0">
                <a:solidFill>
                  <a:srgbClr val="008000"/>
                </a:solidFill>
                <a:latin typeface="Arial" charset="0"/>
              </a:rPr>
              <a:t>summary</a:t>
            </a:r>
            <a:r>
              <a:rPr lang="es-ES" dirty="0" smtClean="0">
                <a:solidFill>
                  <a:srgbClr val="008000"/>
                </a:solidFill>
                <a:latin typeface="Arial" charset="0"/>
              </a:rPr>
              <a:t> of </a:t>
            </a:r>
            <a:r>
              <a:rPr lang="es-ES" dirty="0" err="1" smtClean="0">
                <a:solidFill>
                  <a:srgbClr val="008000"/>
                </a:solidFill>
                <a:latin typeface="Arial" charset="0"/>
              </a:rPr>
              <a:t>the</a:t>
            </a:r>
            <a:r>
              <a:rPr lang="es-ES" dirty="0" smtClean="0">
                <a:solidFill>
                  <a:srgbClr val="008000"/>
                </a:solidFill>
                <a:latin typeface="Arial" charset="0"/>
              </a:rPr>
              <a:t> </a:t>
            </a:r>
            <a:r>
              <a:rPr lang="es-ES" i="1" dirty="0" smtClean="0">
                <a:solidFill>
                  <a:srgbClr val="008000"/>
                </a:solidFill>
                <a:latin typeface="Arial" charset="0"/>
              </a:rPr>
              <a:t>Open </a:t>
            </a:r>
            <a:r>
              <a:rPr lang="es-ES" i="1" dirty="0" err="1">
                <a:solidFill>
                  <a:srgbClr val="008000"/>
                </a:solidFill>
                <a:latin typeface="Arial" charset="0"/>
              </a:rPr>
              <a:t>Standards</a:t>
            </a:r>
            <a:r>
              <a:rPr lang="es-ES" i="1" dirty="0">
                <a:solidFill>
                  <a:srgbClr val="008000"/>
                </a:solidFill>
                <a:latin typeface="Arial" charset="0"/>
              </a:rPr>
              <a:t> </a:t>
            </a:r>
            <a:r>
              <a:rPr lang="es-ES" i="1" dirty="0" err="1">
                <a:solidFill>
                  <a:srgbClr val="008000"/>
                </a:solidFill>
                <a:latin typeface="Arial" charset="0"/>
              </a:rPr>
              <a:t>for</a:t>
            </a:r>
            <a:r>
              <a:rPr lang="es-ES" i="1" dirty="0">
                <a:solidFill>
                  <a:srgbClr val="008000"/>
                </a:solidFill>
                <a:latin typeface="Arial" charset="0"/>
              </a:rPr>
              <a:t> </a:t>
            </a:r>
            <a:r>
              <a:rPr lang="es-ES" i="1" dirty="0" err="1">
                <a:solidFill>
                  <a:srgbClr val="008000"/>
                </a:solidFill>
                <a:latin typeface="Arial" charset="0"/>
              </a:rPr>
              <a:t>the</a:t>
            </a:r>
            <a:r>
              <a:rPr lang="es-ES" i="1" dirty="0">
                <a:solidFill>
                  <a:srgbClr val="008000"/>
                </a:solidFill>
                <a:latin typeface="Arial" charset="0"/>
              </a:rPr>
              <a:t> </a:t>
            </a:r>
            <a:r>
              <a:rPr lang="es-ES" i="1" dirty="0" err="1">
                <a:solidFill>
                  <a:srgbClr val="008000"/>
                </a:solidFill>
                <a:latin typeface="Arial" charset="0"/>
              </a:rPr>
              <a:t>Practice</a:t>
            </a:r>
            <a:r>
              <a:rPr lang="es-ES" i="1" dirty="0">
                <a:solidFill>
                  <a:srgbClr val="008000"/>
                </a:solidFill>
                <a:latin typeface="Arial" charset="0"/>
              </a:rPr>
              <a:t> of </a:t>
            </a:r>
            <a:r>
              <a:rPr lang="es-ES" i="1" dirty="0" err="1" smtClean="0">
                <a:solidFill>
                  <a:srgbClr val="008000"/>
                </a:solidFill>
                <a:latin typeface="Arial" charset="0"/>
              </a:rPr>
              <a:t>Conservation</a:t>
            </a:r>
            <a:endParaRPr lang="es-ES" i="1" dirty="0" smtClean="0">
              <a:solidFill>
                <a:srgbClr val="008000"/>
              </a:solidFill>
              <a:latin typeface="Arial" charset="0"/>
            </a:endParaRPr>
          </a:p>
          <a:p>
            <a:pPr eaLnBrk="1" hangingPunct="1"/>
            <a:r>
              <a:rPr lang="es-ES" dirty="0" err="1" smtClean="0">
                <a:solidFill>
                  <a:schemeClr val="accent2"/>
                </a:solidFill>
                <a:latin typeface="Arial" charset="0"/>
              </a:rPr>
              <a:t>Resources</a:t>
            </a:r>
            <a:r>
              <a:rPr lang="es-ES" dirty="0" smtClean="0">
                <a:solidFill>
                  <a:schemeClr val="accent2"/>
                </a:solidFill>
                <a:latin typeface="Arial" charset="0"/>
              </a:rPr>
              <a:t> </a:t>
            </a:r>
            <a:r>
              <a:rPr lang="es-ES" dirty="0" err="1" smtClean="0">
                <a:solidFill>
                  <a:schemeClr val="accent2"/>
                </a:solidFill>
                <a:latin typeface="Arial" charset="0"/>
              </a:rPr>
              <a:t>available</a:t>
            </a:r>
            <a:r>
              <a:rPr lang="es-ES" dirty="0" smtClean="0">
                <a:solidFill>
                  <a:schemeClr val="accent2"/>
                </a:solidFill>
                <a:latin typeface="Arial" charset="0"/>
              </a:rPr>
              <a:t> </a:t>
            </a:r>
            <a:r>
              <a:rPr lang="es-ES" dirty="0" err="1" smtClean="0">
                <a:solidFill>
                  <a:schemeClr val="accent2"/>
                </a:solidFill>
                <a:latin typeface="Arial" charset="0"/>
              </a:rPr>
              <a:t>to</a:t>
            </a:r>
            <a:r>
              <a:rPr lang="es-ES" dirty="0" smtClean="0">
                <a:solidFill>
                  <a:schemeClr val="accent2"/>
                </a:solidFill>
                <a:latin typeface="Arial" charset="0"/>
              </a:rPr>
              <a:t> </a:t>
            </a:r>
            <a:r>
              <a:rPr lang="es-ES" dirty="0" err="1" smtClean="0">
                <a:solidFill>
                  <a:schemeClr val="accent2"/>
                </a:solidFill>
                <a:latin typeface="Arial" charset="0"/>
              </a:rPr>
              <a:t>support</a:t>
            </a:r>
            <a:r>
              <a:rPr lang="es-ES" dirty="0" smtClean="0">
                <a:solidFill>
                  <a:schemeClr val="accent2"/>
                </a:solidFill>
                <a:latin typeface="Arial" charset="0"/>
              </a:rPr>
              <a:t> </a:t>
            </a:r>
            <a:r>
              <a:rPr lang="es-ES" dirty="0" err="1" smtClean="0">
                <a:solidFill>
                  <a:schemeClr val="accent2"/>
                </a:solidFill>
                <a:latin typeface="Arial" charset="0"/>
              </a:rPr>
              <a:t>implementation</a:t>
            </a:r>
            <a:r>
              <a:rPr lang="es-ES" dirty="0" smtClean="0">
                <a:solidFill>
                  <a:schemeClr val="accent2"/>
                </a:solidFill>
                <a:latin typeface="Arial" charset="0"/>
              </a:rPr>
              <a:t> of </a:t>
            </a:r>
            <a:r>
              <a:rPr lang="es-ES" dirty="0" err="1" smtClean="0">
                <a:solidFill>
                  <a:schemeClr val="accent2"/>
                </a:solidFill>
                <a:latin typeface="Arial" charset="0"/>
              </a:rPr>
              <a:t>the</a:t>
            </a:r>
            <a:r>
              <a:rPr lang="es-ES" dirty="0" smtClean="0">
                <a:solidFill>
                  <a:schemeClr val="accent2"/>
                </a:solidFill>
                <a:latin typeface="Arial" charset="0"/>
              </a:rPr>
              <a:t> Open </a:t>
            </a:r>
            <a:r>
              <a:rPr lang="es-ES" dirty="0" err="1" smtClean="0">
                <a:solidFill>
                  <a:schemeClr val="accent2"/>
                </a:solidFill>
                <a:latin typeface="Arial" charset="0"/>
              </a:rPr>
              <a:t>Standards</a:t>
            </a:r>
            <a:endParaRPr lang="es-ES" dirty="0">
              <a:solidFill>
                <a:schemeClr val="accent2"/>
              </a:solidFill>
              <a:latin typeface="Arial" charset="0"/>
            </a:endParaRPr>
          </a:p>
          <a:p>
            <a:pPr eaLnBrk="1" hangingPunct="1">
              <a:buFont typeface="Arial" charset="0"/>
              <a:buNone/>
            </a:pPr>
            <a:endParaRPr lang="es-ES" dirty="0">
              <a:latin typeface="Arial" charset="0"/>
            </a:endParaRPr>
          </a:p>
        </p:txBody>
      </p:sp>
    </p:spTree>
    <p:extLst>
      <p:ext uri="{BB962C8B-B14F-4D97-AF65-F5344CB8AC3E}">
        <p14:creationId xmlns:p14="http://schemas.microsoft.com/office/powerpoint/2010/main" val="2654962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s-AR">
                <a:latin typeface="Arial" charset="0"/>
              </a:rPr>
              <a:t>Why Do Adaptive Management?</a:t>
            </a:r>
            <a:endParaRPr lang="en-US">
              <a:latin typeface="Arial" charset="0"/>
            </a:endParaRPr>
          </a:p>
        </p:txBody>
      </p:sp>
      <p:sp>
        <p:nvSpPr>
          <p:cNvPr id="673797" name="Rectangle 5"/>
          <p:cNvSpPr>
            <a:spLocks noGrp="1" noChangeArrowheads="1"/>
          </p:cNvSpPr>
          <p:nvPr>
            <p:ph type="body" idx="1"/>
          </p:nvPr>
        </p:nvSpPr>
        <p:spPr/>
        <p:txBody>
          <a:bodyPr/>
          <a:lstStyle/>
          <a:p>
            <a:pPr eaLnBrk="1" hangingPunct="1"/>
            <a:endParaRPr lang="es-AR" dirty="0">
              <a:latin typeface="Arial" charset="0"/>
            </a:endParaRPr>
          </a:p>
          <a:p>
            <a:pPr eaLnBrk="1" hangingPunct="1"/>
            <a:r>
              <a:rPr lang="es-AR" dirty="0">
                <a:solidFill>
                  <a:schemeClr val="accent2"/>
                </a:solidFill>
                <a:latin typeface="Arial" charset="0"/>
              </a:rPr>
              <a:t>Are </a:t>
            </a:r>
            <a:r>
              <a:rPr lang="es-AR" dirty="0" err="1">
                <a:solidFill>
                  <a:schemeClr val="accent2"/>
                </a:solidFill>
                <a:latin typeface="Arial" charset="0"/>
              </a:rPr>
              <a:t>we</a:t>
            </a:r>
            <a:r>
              <a:rPr lang="es-AR" dirty="0">
                <a:solidFill>
                  <a:schemeClr val="accent2"/>
                </a:solidFill>
                <a:latin typeface="Arial" charset="0"/>
              </a:rPr>
              <a:t> </a:t>
            </a:r>
            <a:r>
              <a:rPr lang="es-AR" dirty="0" err="1">
                <a:solidFill>
                  <a:schemeClr val="accent2"/>
                </a:solidFill>
                <a:latin typeface="Arial" charset="0"/>
              </a:rPr>
              <a:t>achieving</a:t>
            </a:r>
            <a:r>
              <a:rPr lang="es-AR" dirty="0">
                <a:solidFill>
                  <a:schemeClr val="accent2"/>
                </a:solidFill>
                <a:latin typeface="Arial" charset="0"/>
              </a:rPr>
              <a:t> </a:t>
            </a:r>
            <a:r>
              <a:rPr lang="es-AR" dirty="0" err="1">
                <a:solidFill>
                  <a:schemeClr val="accent2"/>
                </a:solidFill>
                <a:latin typeface="Arial" charset="0"/>
              </a:rPr>
              <a:t>an</a:t>
            </a:r>
            <a:r>
              <a:rPr lang="es-AR" dirty="0">
                <a:solidFill>
                  <a:schemeClr val="accent2"/>
                </a:solidFill>
                <a:latin typeface="Arial" charset="0"/>
              </a:rPr>
              <a:t> </a:t>
            </a:r>
            <a:r>
              <a:rPr lang="es-AR" dirty="0" err="1">
                <a:solidFill>
                  <a:schemeClr val="accent2"/>
                </a:solidFill>
                <a:latin typeface="Arial" charset="0"/>
              </a:rPr>
              <a:t>impact</a:t>
            </a:r>
            <a:r>
              <a:rPr lang="es-AR" dirty="0">
                <a:solidFill>
                  <a:schemeClr val="accent2"/>
                </a:solidFill>
                <a:latin typeface="Arial" charset="0"/>
              </a:rPr>
              <a:t>?</a:t>
            </a:r>
          </a:p>
          <a:p>
            <a:pPr eaLnBrk="1" hangingPunct="1"/>
            <a:endParaRPr lang="es-AR" dirty="0">
              <a:latin typeface="Arial" charset="0"/>
            </a:endParaRPr>
          </a:p>
          <a:p>
            <a:pPr eaLnBrk="1" hangingPunct="1"/>
            <a:r>
              <a:rPr lang="es-AR" dirty="0">
                <a:solidFill>
                  <a:srgbClr val="008000"/>
                </a:solidFill>
                <a:latin typeface="Arial" charset="0"/>
              </a:rPr>
              <a:t>Are </a:t>
            </a:r>
            <a:r>
              <a:rPr lang="es-AR" dirty="0" err="1">
                <a:solidFill>
                  <a:srgbClr val="008000"/>
                </a:solidFill>
                <a:latin typeface="Arial" charset="0"/>
              </a:rPr>
              <a:t>we</a:t>
            </a:r>
            <a:r>
              <a:rPr lang="es-AR" dirty="0">
                <a:solidFill>
                  <a:srgbClr val="008000"/>
                </a:solidFill>
                <a:latin typeface="Arial" charset="0"/>
              </a:rPr>
              <a:t> </a:t>
            </a:r>
            <a:r>
              <a:rPr lang="es-AR" dirty="0" err="1">
                <a:solidFill>
                  <a:srgbClr val="008000"/>
                </a:solidFill>
                <a:latin typeface="Arial" charset="0"/>
              </a:rPr>
              <a:t>doing</a:t>
            </a:r>
            <a:r>
              <a:rPr lang="es-AR" dirty="0">
                <a:solidFill>
                  <a:srgbClr val="008000"/>
                </a:solidFill>
                <a:latin typeface="Arial" charset="0"/>
              </a:rPr>
              <a:t> </a:t>
            </a:r>
            <a:r>
              <a:rPr lang="es-AR" dirty="0" err="1">
                <a:solidFill>
                  <a:srgbClr val="008000"/>
                </a:solidFill>
                <a:latin typeface="Arial" charset="0"/>
              </a:rPr>
              <a:t>the</a:t>
            </a:r>
            <a:r>
              <a:rPr lang="es-AR" dirty="0">
                <a:solidFill>
                  <a:srgbClr val="008000"/>
                </a:solidFill>
                <a:latin typeface="Arial" charset="0"/>
              </a:rPr>
              <a:t> </a:t>
            </a:r>
            <a:r>
              <a:rPr lang="es-AR" dirty="0" err="1">
                <a:solidFill>
                  <a:srgbClr val="008000"/>
                </a:solidFill>
                <a:latin typeface="Arial" charset="0"/>
              </a:rPr>
              <a:t>right</a:t>
            </a:r>
            <a:r>
              <a:rPr lang="es-AR" dirty="0">
                <a:solidFill>
                  <a:srgbClr val="008000"/>
                </a:solidFill>
                <a:latin typeface="Arial" charset="0"/>
              </a:rPr>
              <a:t> </a:t>
            </a:r>
            <a:r>
              <a:rPr lang="es-AR" dirty="0" err="1">
                <a:solidFill>
                  <a:srgbClr val="008000"/>
                </a:solidFill>
                <a:latin typeface="Arial" charset="0"/>
              </a:rPr>
              <a:t>things</a:t>
            </a:r>
            <a:r>
              <a:rPr lang="es-AR" dirty="0">
                <a:solidFill>
                  <a:srgbClr val="008000"/>
                </a:solidFill>
                <a:latin typeface="Arial" charset="0"/>
              </a:rPr>
              <a:t>?</a:t>
            </a:r>
          </a:p>
          <a:p>
            <a:pPr eaLnBrk="1" hangingPunct="1"/>
            <a:endParaRPr lang="es-AR" dirty="0">
              <a:latin typeface="Arial" charset="0"/>
            </a:endParaRPr>
          </a:p>
          <a:p>
            <a:pPr eaLnBrk="1" hangingPunct="1"/>
            <a:r>
              <a:rPr lang="es-AR" dirty="0">
                <a:solidFill>
                  <a:schemeClr val="accent2"/>
                </a:solidFill>
                <a:latin typeface="Arial" charset="0"/>
              </a:rPr>
              <a:t>Are </a:t>
            </a:r>
            <a:r>
              <a:rPr lang="es-AR" dirty="0" err="1">
                <a:solidFill>
                  <a:schemeClr val="accent2"/>
                </a:solidFill>
                <a:latin typeface="Arial" charset="0"/>
              </a:rPr>
              <a:t>we</a:t>
            </a:r>
            <a:r>
              <a:rPr lang="es-AR" dirty="0">
                <a:solidFill>
                  <a:schemeClr val="accent2"/>
                </a:solidFill>
                <a:latin typeface="Arial" charset="0"/>
              </a:rPr>
              <a:t> </a:t>
            </a:r>
            <a:r>
              <a:rPr lang="es-AR" dirty="0" err="1">
                <a:solidFill>
                  <a:schemeClr val="accent2"/>
                </a:solidFill>
                <a:latin typeface="Arial" charset="0"/>
              </a:rPr>
              <a:t>doing</a:t>
            </a:r>
            <a:r>
              <a:rPr lang="es-AR" dirty="0">
                <a:solidFill>
                  <a:schemeClr val="accent2"/>
                </a:solidFill>
                <a:latin typeface="Arial" charset="0"/>
              </a:rPr>
              <a:t> </a:t>
            </a:r>
            <a:r>
              <a:rPr lang="es-AR" dirty="0" err="1">
                <a:solidFill>
                  <a:schemeClr val="accent2"/>
                </a:solidFill>
                <a:latin typeface="Arial" charset="0"/>
              </a:rPr>
              <a:t>them</a:t>
            </a:r>
            <a:r>
              <a:rPr lang="es-AR" dirty="0">
                <a:solidFill>
                  <a:schemeClr val="accent2"/>
                </a:solidFill>
                <a:latin typeface="Arial" charset="0"/>
              </a:rPr>
              <a:t> </a:t>
            </a:r>
            <a:r>
              <a:rPr lang="es-AR" dirty="0" err="1">
                <a:solidFill>
                  <a:schemeClr val="accent2"/>
                </a:solidFill>
                <a:latin typeface="Arial" charset="0"/>
              </a:rPr>
              <a:t>well</a:t>
            </a:r>
            <a:r>
              <a:rPr lang="es-AR" dirty="0">
                <a:solidFill>
                  <a:schemeClr val="accent2"/>
                </a:solidFill>
                <a:latin typeface="Arial" charset="0"/>
              </a:rPr>
              <a:t>?</a:t>
            </a:r>
            <a:endParaRPr lang="en-US" dirty="0">
              <a:solidFill>
                <a:schemeClr val="accent2"/>
              </a:solidFill>
              <a:latin typeface="Arial" charset="0"/>
            </a:endParaRPr>
          </a:p>
        </p:txBody>
      </p:sp>
    </p:spTree>
    <p:extLst>
      <p:ext uri="{BB962C8B-B14F-4D97-AF65-F5344CB8AC3E}">
        <p14:creationId xmlns:p14="http://schemas.microsoft.com/office/powerpoint/2010/main" val="2906385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379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379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797" grpId="0" build="p"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4.3|40"/>
</p:tagLst>
</file>

<file path=ppt/tags/tag10.xml><?xml version="1.0" encoding="utf-8"?>
<p:tagLst xmlns:a="http://schemas.openxmlformats.org/drawingml/2006/main" xmlns:r="http://schemas.openxmlformats.org/officeDocument/2006/relationships" xmlns:p="http://schemas.openxmlformats.org/presentationml/2006/main">
  <p:tag name="TIMING" val="|1.6|0.9|0.8|0.7|0.7|0.6|0.7|1.2"/>
</p:tagLst>
</file>

<file path=ppt/tags/tag11.xml><?xml version="1.0" encoding="utf-8"?>
<p:tagLst xmlns:a="http://schemas.openxmlformats.org/drawingml/2006/main" xmlns:r="http://schemas.openxmlformats.org/officeDocument/2006/relationships" xmlns:p="http://schemas.openxmlformats.org/presentationml/2006/main">
  <p:tag name="TIMING" val="|49.9|9.9|46.7|21.5"/>
</p:tagLst>
</file>

<file path=ppt/tags/tag2.xml><?xml version="1.0" encoding="utf-8"?>
<p:tagLst xmlns:a="http://schemas.openxmlformats.org/drawingml/2006/main" xmlns:r="http://schemas.openxmlformats.org/officeDocument/2006/relationships" xmlns:p="http://schemas.openxmlformats.org/presentationml/2006/main">
  <p:tag name="TIMING" val="|1.6|0.9|0.8|0.7|0.7|0.6|0.7|1.2"/>
</p:tagLst>
</file>

<file path=ppt/tags/tag3.xml><?xml version="1.0" encoding="utf-8"?>
<p:tagLst xmlns:a="http://schemas.openxmlformats.org/drawingml/2006/main" xmlns:r="http://schemas.openxmlformats.org/officeDocument/2006/relationships" xmlns:p="http://schemas.openxmlformats.org/presentationml/2006/main">
  <p:tag name="TIMING" val="|1.6|0.9|0.8|0.7|0.7|0.6|0.7|1.2"/>
</p:tagLst>
</file>

<file path=ppt/tags/tag4.xml><?xml version="1.0" encoding="utf-8"?>
<p:tagLst xmlns:a="http://schemas.openxmlformats.org/drawingml/2006/main" xmlns:r="http://schemas.openxmlformats.org/officeDocument/2006/relationships" xmlns:p="http://schemas.openxmlformats.org/presentationml/2006/main">
  <p:tag name="TIMING" val="|1.6|0.9|0.8|0.7|0.7|0.6|0.7|1.2"/>
</p:tagLst>
</file>

<file path=ppt/tags/tag5.xml><?xml version="1.0" encoding="utf-8"?>
<p:tagLst xmlns:a="http://schemas.openxmlformats.org/drawingml/2006/main" xmlns:r="http://schemas.openxmlformats.org/officeDocument/2006/relationships" xmlns:p="http://schemas.openxmlformats.org/presentationml/2006/main">
  <p:tag name="TIMING" val="|1.6|0.9|0.8|0.7|0.7|0.6|0.7|1.2"/>
</p:tagLst>
</file>

<file path=ppt/tags/tag6.xml><?xml version="1.0" encoding="utf-8"?>
<p:tagLst xmlns:a="http://schemas.openxmlformats.org/drawingml/2006/main" xmlns:r="http://schemas.openxmlformats.org/officeDocument/2006/relationships" xmlns:p="http://schemas.openxmlformats.org/presentationml/2006/main">
  <p:tag name="TIMING" val="|1.6|0.9|0.8|0.7|0.7|0.6|0.7|1.2"/>
</p:tagLst>
</file>

<file path=ppt/tags/tag7.xml><?xml version="1.0" encoding="utf-8"?>
<p:tagLst xmlns:a="http://schemas.openxmlformats.org/drawingml/2006/main" xmlns:r="http://schemas.openxmlformats.org/officeDocument/2006/relationships" xmlns:p="http://schemas.openxmlformats.org/presentationml/2006/main">
  <p:tag name="TIMING" val="|1.6|0.9|0.8|0.7|0.7|0.6|0.7|1.2"/>
</p:tagLst>
</file>

<file path=ppt/tags/tag8.xml><?xml version="1.0" encoding="utf-8"?>
<p:tagLst xmlns:a="http://schemas.openxmlformats.org/drawingml/2006/main" xmlns:r="http://schemas.openxmlformats.org/officeDocument/2006/relationships" xmlns:p="http://schemas.openxmlformats.org/presentationml/2006/main">
  <p:tag name="TIMING" val="|1.6|0.9|0.8|0.7|0.7|0.6|0.7|1.2"/>
</p:tagLst>
</file>

<file path=ppt/tags/tag9.xml><?xml version="1.0" encoding="utf-8"?>
<p:tagLst xmlns:a="http://schemas.openxmlformats.org/drawingml/2006/main" xmlns:r="http://schemas.openxmlformats.org/officeDocument/2006/relationships" xmlns:p="http://schemas.openxmlformats.org/presentationml/2006/main">
  <p:tag name="TIMING" val="|1.6|0.9|0.8|0.7|0.7|0.6|0.7|1.2"/>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4325</TotalTime>
  <Words>3349</Words>
  <Application>Microsoft Office PowerPoint</Application>
  <PresentationFormat>On-screen Show (4:3)</PresentationFormat>
  <Paragraphs>603</Paragraphs>
  <Slides>65</Slides>
  <Notes>65</Notes>
  <HiddenSlides>2</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9" baseType="lpstr">
      <vt:lpstr>ＭＳ Ｐゴシック</vt:lpstr>
      <vt:lpstr>ＭＳ Ｐゴシック</vt:lpstr>
      <vt:lpstr>Arial</vt:lpstr>
      <vt:lpstr>Calibri</vt:lpstr>
      <vt:lpstr>Century Gothic</vt:lpstr>
      <vt:lpstr>Garamond</vt:lpstr>
      <vt:lpstr>Rockwell</vt:lpstr>
      <vt:lpstr>Tahoma</vt:lpstr>
      <vt:lpstr>Times</vt:lpstr>
      <vt:lpstr>Times New Roman</vt:lpstr>
      <vt:lpstr>Wingdings</vt:lpstr>
      <vt:lpstr>Wingdings 2</vt:lpstr>
      <vt:lpstr>1_Default Design</vt:lpstr>
      <vt:lpstr>Visio</vt:lpstr>
      <vt:lpstr>PowerPoint Presentation</vt:lpstr>
      <vt:lpstr>Attribution</vt:lpstr>
      <vt:lpstr>PowerPoint Presentation</vt:lpstr>
      <vt:lpstr>PowerPoint Presentation</vt:lpstr>
      <vt:lpstr>PowerPoint Presentation</vt:lpstr>
      <vt:lpstr>PowerPoint Presentation</vt:lpstr>
      <vt:lpstr>CMP Open Standards for the Practice of Conservation</vt:lpstr>
      <vt:lpstr>This Presentation</vt:lpstr>
      <vt:lpstr>Why Do Adaptive Management?</vt:lpstr>
      <vt:lpstr>What is Adaptive Management?</vt:lpstr>
      <vt:lpstr>Adaptive Management Combines Action and Research</vt:lpstr>
      <vt:lpstr>Adaptive Management Combines Action and Research</vt:lpstr>
      <vt:lpstr>Adaptive Management Combines Action and Research</vt:lpstr>
      <vt:lpstr>The Basic Project Management Cycle</vt:lpstr>
      <vt:lpstr>Many Versions of Adaptive Management in Practice</vt:lpstr>
      <vt:lpstr>The Conservation Measures Partnership (CMP)</vt:lpstr>
      <vt:lpstr>Open Standards for the Practice of Conservation</vt:lpstr>
      <vt:lpstr>What is Our Approach to Adaptive Management?</vt:lpstr>
      <vt:lpstr>This Presentation</vt:lpstr>
      <vt:lpstr>Brief Summary of the Open Standards</vt:lpstr>
      <vt:lpstr>Brief Summary of the Open Standards</vt:lpstr>
      <vt:lpstr>1. Summarize what you want to conserve</vt:lpstr>
      <vt:lpstr>1. Summarize what you want to conserve</vt:lpstr>
      <vt:lpstr>Brief Summary of the Open Standards</vt:lpstr>
      <vt:lpstr>2. Understand Current &amp; Desired State of What You Want to Conserve</vt:lpstr>
      <vt:lpstr>2. Understand Current &amp; Desired State of What You Want to Conserve</vt:lpstr>
      <vt:lpstr>Brief Summary of the Open Standards</vt:lpstr>
      <vt:lpstr>Identify and Rank Threats</vt:lpstr>
      <vt:lpstr>Identify and Rank Threats</vt:lpstr>
      <vt:lpstr>Brief Summary of the Open Standards</vt:lpstr>
      <vt:lpstr>General model of socioeconomic-ecological system</vt:lpstr>
      <vt:lpstr>General model of socioeconomic-ecological system</vt:lpstr>
      <vt:lpstr>General model of socioeconomic-ecological system</vt:lpstr>
      <vt:lpstr>General model of socioeconomic-ecological system</vt:lpstr>
      <vt:lpstr> Develop a General Model of Socioeconomic-Ecological System</vt:lpstr>
      <vt:lpstr> Develop a General Model of Socioeconomic-Ecological System</vt:lpstr>
      <vt:lpstr>Brief Summary of the Open Standards</vt:lpstr>
      <vt:lpstr>5. Identify Strategies Based on the General Model</vt:lpstr>
      <vt:lpstr>5. Identify Strategies Based on the General Model</vt:lpstr>
      <vt:lpstr>Brief Summary of the Open Standards</vt:lpstr>
      <vt:lpstr>6. Theories of Change to Show How Strategies Will Work</vt:lpstr>
      <vt:lpstr>6. Theories of Change to Show How Strategies Will Work</vt:lpstr>
      <vt:lpstr>6. Theories of Change to Show How Strategies Will Work</vt:lpstr>
      <vt:lpstr>6. Theories of Change to Show How Strategies Will Work</vt:lpstr>
      <vt:lpstr>Example of a Real Theory of Change </vt:lpstr>
      <vt:lpstr>Example of a Real Theory of Change</vt:lpstr>
      <vt:lpstr>Example of a Real Theory of Change</vt:lpstr>
      <vt:lpstr>Example of a Real Theory of Change</vt:lpstr>
      <vt:lpstr>Example of a Real Theory of Change</vt:lpstr>
      <vt:lpstr>Example of a Real Theory of Change</vt:lpstr>
      <vt:lpstr>Brief Summary of the Open Standards</vt:lpstr>
      <vt:lpstr>Brief Summary of the Open Standards</vt:lpstr>
      <vt:lpstr>This Presentation</vt:lpstr>
      <vt:lpstr>Resources Available to Support Implementation of Open Standards</vt:lpstr>
      <vt:lpstr>Examples of Guidance &amp; Training Materials</vt:lpstr>
      <vt:lpstr>We Need Standard Terms to Describe Conservation</vt:lpstr>
      <vt:lpstr>CMP-IUCN Standard Classifications</vt:lpstr>
      <vt:lpstr>Miradi Software</vt:lpstr>
      <vt:lpstr>Conservation Coaches Network </vt:lpstr>
      <vt:lpstr>Conservation Coaches Network </vt:lpstr>
      <vt:lpstr>Coaches Around the World</vt:lpstr>
      <vt:lpstr>Find a Coach Map</vt:lpstr>
      <vt:lpstr>Graduate Courses in Adaptive Management</vt:lpstr>
      <vt:lpstr>Teaching Adaptive Management  Learning Network  http://teachadaptivemanagement.pbworks.com</vt:lpstr>
      <vt:lpstr>All aiming for one thing… Great conservation of Great Places!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Vinaya Swaminathan</dc:creator>
  <cp:lastModifiedBy>Morrison, John</cp:lastModifiedBy>
  <cp:revision>92</cp:revision>
  <dcterms:created xsi:type="dcterms:W3CDTF">2012-12-11T12:03:56Z</dcterms:created>
  <dcterms:modified xsi:type="dcterms:W3CDTF">2013-09-30T16:11:29Z</dcterms:modified>
</cp:coreProperties>
</file>