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7" r:id="rId2"/>
    <p:sldId id="332" r:id="rId3"/>
    <p:sldId id="399" r:id="rId4"/>
    <p:sldId id="398" r:id="rId5"/>
    <p:sldId id="269" r:id="rId6"/>
    <p:sldId id="367" r:id="rId7"/>
    <p:sldId id="368" r:id="rId8"/>
    <p:sldId id="369" r:id="rId9"/>
    <p:sldId id="370" r:id="rId10"/>
    <p:sldId id="371" r:id="rId11"/>
    <p:sldId id="372" r:id="rId12"/>
    <p:sldId id="379" r:id="rId13"/>
    <p:sldId id="373" r:id="rId14"/>
    <p:sldId id="374" r:id="rId15"/>
    <p:sldId id="402" r:id="rId16"/>
    <p:sldId id="403" r:id="rId17"/>
    <p:sldId id="404" r:id="rId18"/>
    <p:sldId id="406" r:id="rId19"/>
    <p:sldId id="407" r:id="rId20"/>
    <p:sldId id="380" r:id="rId21"/>
    <p:sldId id="381" r:id="rId22"/>
    <p:sldId id="382" r:id="rId23"/>
    <p:sldId id="383" r:id="rId24"/>
    <p:sldId id="384" r:id="rId25"/>
    <p:sldId id="385" r:id="rId26"/>
    <p:sldId id="386" r:id="rId27"/>
    <p:sldId id="387" r:id="rId28"/>
    <p:sldId id="388" r:id="rId29"/>
    <p:sldId id="389" r:id="rId30"/>
    <p:sldId id="390" r:id="rId31"/>
    <p:sldId id="395" r:id="rId32"/>
    <p:sldId id="391" r:id="rId33"/>
    <p:sldId id="392" r:id="rId34"/>
    <p:sldId id="393" r:id="rId35"/>
    <p:sldId id="394" r:id="rId36"/>
    <p:sldId id="400" r:id="rId37"/>
    <p:sldId id="401" r:id="rId38"/>
    <p:sldId id="39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schulz" initials="t" lastIdx="6" clrIdx="0"/>
  <p:cmAuthor id="1" name="Marcia B.  Brown"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0080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906" autoAdjust="0"/>
  </p:normalViewPr>
  <p:slideViewPr>
    <p:cSldViewPr>
      <p:cViewPr varScale="1">
        <p:scale>
          <a:sx n="139" d="100"/>
          <a:sy n="139" d="100"/>
        </p:scale>
        <p:origin x="-1336" y="-104"/>
      </p:cViewPr>
      <p:guideLst>
        <p:guide orient="horz" pos="2160"/>
        <p:guide pos="2880"/>
      </p:guideLst>
    </p:cSldViewPr>
  </p:slideViewPr>
  <p:notesTextViewPr>
    <p:cViewPr>
      <p:scale>
        <a:sx n="1" d="1"/>
        <a:sy n="1" d="1"/>
      </p:scale>
      <p:origin x="0" y="0"/>
    </p:cViewPr>
  </p:notesTextViewPr>
  <p:sorterViewPr>
    <p:cViewPr>
      <p:scale>
        <a:sx n="102" d="100"/>
        <a:sy n="102"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commentAuthors" Target="commentAuthors.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5.emf"/><Relationship Id="rId3"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4C5F5A-1802-4B64-BFF4-89AB34826561}" type="datetimeFigureOut">
              <a:rPr lang="en-US" smtClean="0"/>
              <a:pPr/>
              <a:t>10/4/13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02BD96-D319-4908-8D01-FC3C041B04EE}" type="slidenum">
              <a:rPr lang="en-US" smtClean="0"/>
              <a:pPr/>
              <a:t>‹#›</a:t>
            </a:fld>
            <a:endParaRPr lang="en-US"/>
          </a:p>
        </p:txBody>
      </p:sp>
    </p:spTree>
    <p:extLst>
      <p:ext uri="{BB962C8B-B14F-4D97-AF65-F5344CB8AC3E}">
        <p14:creationId xmlns:p14="http://schemas.microsoft.com/office/powerpoint/2010/main" val="3010969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9BBB2093-2E36-409A-9C2D-F2971F604D9A}" type="slidenum">
              <a:rPr lang="en-US" sz="1200" smtClean="0">
                <a:solidFill>
                  <a:prstClr val="black"/>
                </a:solidFill>
                <a:latin typeface="Times New Roman" pitchFamily="18" charset="0"/>
              </a:rPr>
              <a:pPr eaLnBrk="1" hangingPunct="1"/>
              <a:t>1</a:t>
            </a:fld>
            <a:endParaRPr lang="en-US" sz="1200" smtClean="0">
              <a:solidFill>
                <a:prstClr val="black"/>
              </a:solidFill>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209250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7ADFD63-9101-41F3-9CF4-4C17F6F3286A}" type="slidenum">
              <a:rPr lang="en-US"/>
              <a:pPr/>
              <a:t>10</a:t>
            </a:fld>
            <a:endParaRPr lang="en-US"/>
          </a:p>
        </p:txBody>
      </p:sp>
      <p:sp>
        <p:nvSpPr>
          <p:cNvPr id="48131" name="Rectangle 2"/>
          <p:cNvSpPr>
            <a:spLocks noGrp="1" noRot="1" noChangeAspect="1" noChangeArrowheads="1" noTextEdit="1"/>
          </p:cNvSpPr>
          <p:nvPr>
            <p:ph type="sldImg"/>
          </p:nvPr>
        </p:nvSpPr>
        <p:spPr>
          <a:xfrm>
            <a:off x="1144588" y="685800"/>
            <a:ext cx="4572000" cy="3429000"/>
          </a:xfrm>
          <a:ln/>
        </p:spPr>
      </p:sp>
      <p:sp>
        <p:nvSpPr>
          <p:cNvPr id="48132" name="Rectangle 3"/>
          <p:cNvSpPr>
            <a:spLocks noGrp="1" noChangeArrowheads="1"/>
          </p:cNvSpPr>
          <p:nvPr>
            <p:ph type="body" idx="1"/>
          </p:nvPr>
        </p:nvSpPr>
        <p:spPr>
          <a:noFill/>
          <a:ln/>
        </p:spPr>
        <p:txBody>
          <a:bodyPr/>
          <a:lstStyle/>
          <a:p>
            <a:pPr eaLnBrk="1" hangingPunct="1"/>
            <a:r>
              <a:rPr lang="en-US" smtClean="0"/>
              <a:t>Point out how same stresses can be caused by 2 different threats – logging and agriculture; Dams and climate change could also both affect river levels</a:t>
            </a:r>
          </a:p>
        </p:txBody>
      </p:sp>
    </p:spTree>
    <p:extLst>
      <p:ext uri="{BB962C8B-B14F-4D97-AF65-F5344CB8AC3E}">
        <p14:creationId xmlns:p14="http://schemas.microsoft.com/office/powerpoint/2010/main" val="1252149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314E5E8-FCF2-4998-BF66-3C1AE49DF9B6}" type="slidenum">
              <a:rPr lang="en-US"/>
              <a:pPr/>
              <a:t>11</a:t>
            </a:fld>
            <a:endParaRPr 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20223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2A5F5614-A4A2-44EF-8DD0-848D852B00EB}" type="slidenum">
              <a:rPr lang="en-US" sz="1200" smtClean="0">
                <a:solidFill>
                  <a:prstClr val="black"/>
                </a:solidFill>
                <a:latin typeface="Times New Roman" pitchFamily="18" charset="0"/>
              </a:rPr>
              <a:pPr eaLnBrk="1" hangingPunct="1"/>
              <a:t>12</a:t>
            </a:fld>
            <a:endParaRPr lang="en-US" sz="1200" smtClean="0">
              <a:solidFill>
                <a:prstClr val="black"/>
              </a:solidFill>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495274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DE636EEE-9072-4F13-9734-E56CD7470D26}" type="slidenum">
              <a:rPr lang="en-US"/>
              <a:pPr/>
              <a:t>13</a:t>
            </a:fld>
            <a:endParaRPr lang="en-US"/>
          </a:p>
        </p:txBody>
      </p:sp>
      <p:sp>
        <p:nvSpPr>
          <p:cNvPr id="50179" name="Rectangle 2"/>
          <p:cNvSpPr>
            <a:spLocks noGrp="1" noRot="1" noChangeAspect="1" noChangeArrowheads="1" noTextEdit="1"/>
          </p:cNvSpPr>
          <p:nvPr>
            <p:ph type="sldImg"/>
          </p:nvPr>
        </p:nvSpPr>
        <p:spPr>
          <a:xfrm>
            <a:off x="1144588" y="685800"/>
            <a:ext cx="4572000" cy="3429000"/>
          </a:xfrm>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90706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CBA776D-1883-45F9-B145-EFB4AB986DF0}" type="slidenum">
              <a:rPr lang="en-US"/>
              <a:pPr/>
              <a:t>14</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12545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lvl1pPr eaLnBrk="0" hangingPunct="0">
              <a:defRPr sz="4400">
                <a:solidFill>
                  <a:schemeClr val="tx1"/>
                </a:solidFill>
                <a:latin typeface="Tahoma" pitchFamily="34" charset="0"/>
                <a:ea typeface="MS PGothic" pitchFamily="34" charset="-128"/>
              </a:defRPr>
            </a:lvl1pPr>
            <a:lvl2pPr marL="742950" indent="-285750" eaLnBrk="0" hangingPunct="0">
              <a:defRPr sz="4400">
                <a:solidFill>
                  <a:schemeClr val="tx1"/>
                </a:solidFill>
                <a:latin typeface="Tahoma" pitchFamily="34" charset="0"/>
                <a:ea typeface="MS PGothic" pitchFamily="34" charset="-128"/>
              </a:defRPr>
            </a:lvl2pPr>
            <a:lvl3pPr marL="1143000" indent="-228600" eaLnBrk="0" hangingPunct="0">
              <a:defRPr sz="4400">
                <a:solidFill>
                  <a:schemeClr val="tx1"/>
                </a:solidFill>
                <a:latin typeface="Tahoma" pitchFamily="34" charset="0"/>
                <a:ea typeface="MS PGothic" pitchFamily="34" charset="-128"/>
              </a:defRPr>
            </a:lvl3pPr>
            <a:lvl4pPr marL="1600200" indent="-228600" eaLnBrk="0" hangingPunct="0">
              <a:defRPr sz="4400">
                <a:solidFill>
                  <a:schemeClr val="tx1"/>
                </a:solidFill>
                <a:latin typeface="Tahoma" pitchFamily="34" charset="0"/>
                <a:ea typeface="MS PGothic" pitchFamily="34" charset="-128"/>
              </a:defRPr>
            </a:lvl4pPr>
            <a:lvl5pPr marL="2057400" indent="-228600" eaLnBrk="0" hangingPunct="0">
              <a:defRPr sz="4400">
                <a:solidFill>
                  <a:schemeClr val="tx1"/>
                </a:solidFill>
                <a:latin typeface="Tahoma" pitchFamily="34" charset="0"/>
                <a:ea typeface="MS PGothic"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MS PGothic"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MS PGothic"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MS PGothic"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MS PGothic" pitchFamily="34" charset="-128"/>
              </a:defRPr>
            </a:lvl9pPr>
          </a:lstStyle>
          <a:p>
            <a:pPr eaLnBrk="1" hangingPunct="1">
              <a:defRPr/>
            </a:pPr>
            <a:fld id="{7E7901C6-1942-4DD4-81BE-B726543855BF}" type="slidenum">
              <a:rPr lang="en-US" sz="1200" smtClean="0">
                <a:effectLst>
                  <a:outerShdw blurRad="38100" dist="38100" dir="2700000" algn="tl">
                    <a:srgbClr val="C0C0C0"/>
                  </a:outerShdw>
                </a:effectLst>
                <a:latin typeface="Times New Roman" pitchFamily="18" charset="0"/>
              </a:rPr>
              <a:pPr eaLnBrk="1" hangingPunct="1">
                <a:defRPr/>
              </a:pPr>
              <a:t>15</a:t>
            </a:fld>
            <a:endParaRPr lang="en-US" sz="1200" smtClean="0">
              <a:effectLst>
                <a:outerShdw blurRad="38100" dist="38100" dir="2700000" algn="tl">
                  <a:srgbClr val="C0C0C0"/>
                </a:outerShdw>
              </a:effectLst>
              <a:latin typeface="Times New Roman"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14233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defRPr/>
            </a:pPr>
            <a:fld id="{F79AE471-7F2D-49BB-B126-CEE0E4FB1F22}" type="slidenum">
              <a:rPr lang="en-US" sz="1200">
                <a:effectLst>
                  <a:outerShdw blurRad="38100" dist="38100" dir="2700000" algn="tl">
                    <a:srgbClr val="C0C0C0"/>
                  </a:outerShdw>
                </a:effectLst>
                <a:latin typeface="Times New Roman" pitchFamily="18" charset="0"/>
                <a:ea typeface="ＭＳ Ｐゴシック" pitchFamily="87" charset="-128"/>
              </a:rPr>
              <a:pPr>
                <a:defRPr/>
              </a:pPr>
              <a:t>16</a:t>
            </a:fld>
            <a:endParaRPr lang="en-US" sz="1200">
              <a:effectLst>
                <a:outerShdw blurRad="38100" dist="38100" dir="2700000" algn="tl">
                  <a:srgbClr val="C0C0C0"/>
                </a:outerShdw>
              </a:effectLst>
              <a:latin typeface="Times New Roman" pitchFamily="18" charset="0"/>
              <a:ea typeface="ＭＳ Ｐゴシック" pitchFamily="87"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r>
              <a:rPr lang="en-US" smtClean="0"/>
              <a:t>Veld grass (Ehrharta calycina) is a tufted perennial invasive grass</a:t>
            </a:r>
          </a:p>
        </p:txBody>
      </p:sp>
    </p:spTree>
    <p:extLst>
      <p:ext uri="{BB962C8B-B14F-4D97-AF65-F5344CB8AC3E}">
        <p14:creationId xmlns:p14="http://schemas.microsoft.com/office/powerpoint/2010/main" val="2995103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defRPr/>
            </a:pPr>
            <a:fld id="{D2364DBF-8706-4671-84F2-4F7B8F778112}" type="slidenum">
              <a:rPr lang="en-US" sz="1200">
                <a:effectLst>
                  <a:outerShdw blurRad="38100" dist="38100" dir="2700000" algn="tl">
                    <a:srgbClr val="C0C0C0"/>
                  </a:outerShdw>
                </a:effectLst>
                <a:latin typeface="Times New Roman" pitchFamily="18" charset="0"/>
                <a:ea typeface="ＭＳ Ｐゴシック" pitchFamily="87" charset="-128"/>
              </a:rPr>
              <a:pPr>
                <a:defRPr/>
              </a:pPr>
              <a:t>17</a:t>
            </a:fld>
            <a:endParaRPr lang="en-US" sz="1200">
              <a:effectLst>
                <a:outerShdw blurRad="38100" dist="38100" dir="2700000" algn="tl">
                  <a:srgbClr val="C0C0C0"/>
                </a:outerShdw>
              </a:effectLst>
              <a:latin typeface="Times New Roman" pitchFamily="18" charset="0"/>
              <a:ea typeface="ＭＳ Ｐゴシック" pitchFamily="87" charset="-128"/>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01862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defRPr/>
            </a:pPr>
            <a:fld id="{36700616-7430-4088-83BB-6E91324D2D94}" type="slidenum">
              <a:rPr lang="en-US" sz="1200">
                <a:effectLst>
                  <a:outerShdw blurRad="38100" dist="38100" dir="2700000" algn="tl">
                    <a:srgbClr val="C0C0C0"/>
                  </a:outerShdw>
                </a:effectLst>
                <a:latin typeface="Times New Roman" pitchFamily="18" charset="0"/>
                <a:ea typeface="ＭＳ Ｐゴシック" pitchFamily="87" charset="-128"/>
              </a:rPr>
              <a:pPr>
                <a:defRPr/>
              </a:pPr>
              <a:t>18</a:t>
            </a:fld>
            <a:endParaRPr lang="en-US" sz="1200">
              <a:effectLst>
                <a:outerShdw blurRad="38100" dist="38100" dir="2700000" algn="tl">
                  <a:srgbClr val="C0C0C0"/>
                </a:outerShdw>
              </a:effectLst>
              <a:latin typeface="Times New Roman" pitchFamily="18" charset="0"/>
              <a:ea typeface="ＭＳ Ｐゴシック" pitchFamily="87" charset="-128"/>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31081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DE636EEE-9072-4F13-9734-E56CD7470D26}" type="slidenum">
              <a:rPr lang="en-US"/>
              <a:pPr/>
              <a:t>20</a:t>
            </a:fld>
            <a:endParaRPr lang="en-US"/>
          </a:p>
        </p:txBody>
      </p:sp>
      <p:sp>
        <p:nvSpPr>
          <p:cNvPr id="50179" name="Rectangle 2"/>
          <p:cNvSpPr>
            <a:spLocks noGrp="1" noRot="1" noChangeAspect="1" noChangeArrowheads="1" noTextEdit="1"/>
          </p:cNvSpPr>
          <p:nvPr>
            <p:ph type="sldImg"/>
          </p:nvPr>
        </p:nvSpPr>
        <p:spPr>
          <a:xfrm>
            <a:off x="1144588" y="685800"/>
            <a:ext cx="4572000" cy="3429000"/>
          </a:xfrm>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61164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a:ln/>
        </p:spPr>
      </p:sp>
      <p:sp>
        <p:nvSpPr>
          <p:cNvPr id="81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MS PGothic" pitchFamily="34" charset="-128"/>
            </a:endParaRPr>
          </a:p>
        </p:txBody>
      </p:sp>
      <p:sp>
        <p:nvSpPr>
          <p:cNvPr id="81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94B670FD-7647-4741-BCCC-7956DC742B44}" type="slidenum">
              <a:rPr lang="en-US" sz="1200">
                <a:latin typeface="Times New Roman" pitchFamily="18" charset="0"/>
              </a:rPr>
              <a:pPr eaLnBrk="1" hangingPunct="1"/>
              <a:t>2</a:t>
            </a:fld>
            <a:endParaRPr lang="en-US" sz="1200">
              <a:latin typeface="Times New Roman" pitchFamily="18" charset="0"/>
            </a:endParaRPr>
          </a:p>
        </p:txBody>
      </p:sp>
    </p:spTree>
    <p:extLst>
      <p:ext uri="{BB962C8B-B14F-4D97-AF65-F5344CB8AC3E}">
        <p14:creationId xmlns:p14="http://schemas.microsoft.com/office/powerpoint/2010/main" val="4186612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lvl1pPr eaLnBrk="0" hangingPunct="0">
              <a:defRPr sz="4400">
                <a:solidFill>
                  <a:schemeClr val="tx1"/>
                </a:solidFill>
                <a:latin typeface="Tahoma" pitchFamily="34" charset="0"/>
                <a:ea typeface="MS PGothic" pitchFamily="34" charset="-128"/>
              </a:defRPr>
            </a:lvl1pPr>
            <a:lvl2pPr marL="742950" indent="-285750" eaLnBrk="0" hangingPunct="0">
              <a:defRPr sz="4400">
                <a:solidFill>
                  <a:schemeClr val="tx1"/>
                </a:solidFill>
                <a:latin typeface="Tahoma" pitchFamily="34" charset="0"/>
                <a:ea typeface="MS PGothic" pitchFamily="34" charset="-128"/>
              </a:defRPr>
            </a:lvl2pPr>
            <a:lvl3pPr marL="1143000" indent="-228600" eaLnBrk="0" hangingPunct="0">
              <a:defRPr sz="4400">
                <a:solidFill>
                  <a:schemeClr val="tx1"/>
                </a:solidFill>
                <a:latin typeface="Tahoma" pitchFamily="34" charset="0"/>
                <a:ea typeface="MS PGothic" pitchFamily="34" charset="-128"/>
              </a:defRPr>
            </a:lvl3pPr>
            <a:lvl4pPr marL="1600200" indent="-228600" eaLnBrk="0" hangingPunct="0">
              <a:defRPr sz="4400">
                <a:solidFill>
                  <a:schemeClr val="tx1"/>
                </a:solidFill>
                <a:latin typeface="Tahoma" pitchFamily="34" charset="0"/>
                <a:ea typeface="MS PGothic" pitchFamily="34" charset="-128"/>
              </a:defRPr>
            </a:lvl4pPr>
            <a:lvl5pPr marL="2057400" indent="-228600" eaLnBrk="0" hangingPunct="0">
              <a:defRPr sz="4400">
                <a:solidFill>
                  <a:schemeClr val="tx1"/>
                </a:solidFill>
                <a:latin typeface="Tahoma" pitchFamily="34" charset="0"/>
                <a:ea typeface="MS PGothic"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MS PGothic"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MS PGothic"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MS PGothic"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MS PGothic" pitchFamily="34" charset="-128"/>
              </a:defRPr>
            </a:lvl9pPr>
          </a:lstStyle>
          <a:p>
            <a:pPr eaLnBrk="1" hangingPunct="1">
              <a:defRPr/>
            </a:pPr>
            <a:fld id="{F7570865-7396-4612-96F9-D11E08BAF344}" type="slidenum">
              <a:rPr lang="en-US" sz="1200" smtClean="0">
                <a:effectLst>
                  <a:outerShdw blurRad="38100" dist="38100" dir="2700000" algn="tl">
                    <a:srgbClr val="C0C0C0"/>
                  </a:outerShdw>
                </a:effectLst>
                <a:latin typeface="Times New Roman" pitchFamily="18" charset="0"/>
              </a:rPr>
              <a:pPr eaLnBrk="1" hangingPunct="1">
                <a:defRPr/>
              </a:pPr>
              <a:t>21</a:t>
            </a:fld>
            <a:endParaRPr lang="en-US" sz="1200" smtClean="0">
              <a:effectLst>
                <a:outerShdw blurRad="38100" dist="38100" dir="2700000" algn="tl">
                  <a:srgbClr val="C0C0C0"/>
                </a:outerShdw>
              </a:effectLst>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87929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DE636EEE-9072-4F13-9734-E56CD7470D26}" type="slidenum">
              <a:rPr lang="en-US"/>
              <a:pPr/>
              <a:t>22</a:t>
            </a:fld>
            <a:endParaRPr lang="en-US"/>
          </a:p>
        </p:txBody>
      </p:sp>
      <p:sp>
        <p:nvSpPr>
          <p:cNvPr id="50179" name="Rectangle 2"/>
          <p:cNvSpPr>
            <a:spLocks noGrp="1" noRot="1" noChangeAspect="1" noChangeArrowheads="1" noTextEdit="1"/>
          </p:cNvSpPr>
          <p:nvPr>
            <p:ph type="sldImg"/>
          </p:nvPr>
        </p:nvSpPr>
        <p:spPr>
          <a:xfrm>
            <a:off x="1144588" y="685800"/>
            <a:ext cx="4572000" cy="3429000"/>
          </a:xfrm>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78412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0C5E425-0B08-46C3-8DD8-20303070A321}" type="slidenum">
              <a:rPr lang="en-US"/>
              <a:pPr/>
              <a:t>23</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dirty="0" smtClean="0"/>
              <a:t>Why</a:t>
            </a:r>
            <a:r>
              <a:rPr lang="en-US" baseline="0" dirty="0" smtClean="0"/>
              <a:t> do we assess threats according to scope, severity, and irreversibility?  These criteria were selected based on a review of existing methods.  As this table shows, an examination of several threat rating methods shows that all methods have used scope and severity, and many have used irreversibility or permanence.</a:t>
            </a:r>
            <a:endParaRPr lang="en-US" dirty="0" smtClean="0"/>
          </a:p>
        </p:txBody>
      </p:sp>
    </p:spTree>
    <p:extLst>
      <p:ext uri="{BB962C8B-B14F-4D97-AF65-F5344CB8AC3E}">
        <p14:creationId xmlns:p14="http://schemas.microsoft.com/office/powerpoint/2010/main" val="3502221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4" tIns="45713" rIns="91424" bIns="45713" anchor="b"/>
          <a:lstStyle/>
          <a:p>
            <a:pPr>
              <a:defRPr/>
            </a:pPr>
            <a:fld id="{74961D48-F868-4BAD-A143-431D2E1D6D34}" type="slidenum">
              <a:rPr lang="en-US" sz="1100">
                <a:latin typeface="Times New Roman" pitchFamily="18" charset="0"/>
              </a:rPr>
              <a:pPr>
                <a:defRPr/>
              </a:pPr>
              <a:t>24</a:t>
            </a:fld>
            <a:endParaRPr lang="en-US" sz="1100" dirty="0">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smtClean="0"/>
              <a:t>For each combination, there</a:t>
            </a:r>
            <a:r>
              <a:rPr lang="en-US" baseline="0" dirty="0" smtClean="0"/>
              <a:t> are 3 criteria to score:  scope of the threat, severity, and irreversibility.</a:t>
            </a:r>
            <a:endParaRPr lang="en-US" dirty="0" smtClean="0"/>
          </a:p>
        </p:txBody>
      </p:sp>
    </p:spTree>
    <p:extLst>
      <p:ext uri="{BB962C8B-B14F-4D97-AF65-F5344CB8AC3E}">
        <p14:creationId xmlns:p14="http://schemas.microsoft.com/office/powerpoint/2010/main" val="1690696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CDD259FC-C596-4DFA-A68A-36FE6300CEE8}" type="slidenum">
              <a:rPr lang="en-US"/>
              <a:pPr/>
              <a:t>25</a:t>
            </a:fld>
            <a:endParaRPr lang="en-US"/>
          </a:p>
        </p:txBody>
      </p:sp>
      <p:sp>
        <p:nvSpPr>
          <p:cNvPr id="57347" name="Rectangle 2"/>
          <p:cNvSpPr>
            <a:spLocks noGrp="1" noRot="1" noChangeAspect="1" noChangeArrowheads="1" noTextEdit="1"/>
          </p:cNvSpPr>
          <p:nvPr>
            <p:ph type="sldImg"/>
          </p:nvPr>
        </p:nvSpPr>
        <p:spPr>
          <a:xfrm>
            <a:off x="1144588" y="685800"/>
            <a:ext cx="4572000" cy="3429000"/>
          </a:xfrm>
          <a:ln/>
        </p:spPr>
      </p:sp>
      <p:sp>
        <p:nvSpPr>
          <p:cNvPr id="57348" name="Rectangle 3"/>
          <p:cNvSpPr>
            <a:spLocks noGrp="1" noChangeArrowheads="1"/>
          </p:cNvSpPr>
          <p:nvPr>
            <p:ph type="body" idx="1"/>
          </p:nvPr>
        </p:nvSpPr>
        <p:spPr>
          <a:noFill/>
          <a:ln/>
        </p:spPr>
        <p:txBody>
          <a:bodyPr/>
          <a:lstStyle/>
          <a:p>
            <a:pPr eaLnBrk="1" hangingPunct="1"/>
            <a:r>
              <a:rPr lang="en-US" b="1" smtClean="0"/>
              <a:t>Scope - </a:t>
            </a:r>
            <a:r>
              <a:rPr lang="en-US" smtClean="0"/>
              <a:t>Most commonly defined spatially as the geographic scope of impact on the conservation target at the site that can reasonably be expected within ten years under current circumstances (i.e., given the continuation of the existing situation). </a:t>
            </a:r>
            <a:r>
              <a:rPr lang="en-US" b="1" smtClean="0"/>
              <a:t>Very High: </a:t>
            </a:r>
            <a:r>
              <a:rPr lang="en-US" smtClean="0"/>
              <a:t>The threat is likely to be very widespread or pervasive in its scope, and affect the conservation target throughout the target's occurrences at the site. </a:t>
            </a:r>
            <a:r>
              <a:rPr lang="en-US" b="1" smtClean="0"/>
              <a:t>High: </a:t>
            </a:r>
            <a:r>
              <a:rPr lang="en-US" smtClean="0"/>
              <a:t>The threat is likely to be widespread in its scope, and affect the conservation target at many of its locations at the site. </a:t>
            </a:r>
            <a:r>
              <a:rPr lang="en-US" b="1" smtClean="0"/>
              <a:t>Medium: </a:t>
            </a:r>
            <a:r>
              <a:rPr lang="en-US" smtClean="0"/>
              <a:t>The threat is likely to be localized in its scope, and affect the conservation target at some of the target's locations at the site. </a:t>
            </a:r>
            <a:r>
              <a:rPr lang="en-US" b="1" smtClean="0"/>
              <a:t>Low: </a:t>
            </a:r>
            <a:r>
              <a:rPr lang="en-US" smtClean="0"/>
              <a:t>The threat is likely to be very localized in its scope, and affect the conservation target at a limited portion of the target's location at the site. </a:t>
            </a:r>
          </a:p>
          <a:p>
            <a:pPr eaLnBrk="1" hangingPunct="1"/>
            <a:endParaRPr lang="en-US" smtClean="0"/>
          </a:p>
          <a:p>
            <a:pPr eaLnBrk="1" hangingPunct="1"/>
            <a:r>
              <a:rPr lang="en-US" b="1" smtClean="0"/>
              <a:t>Severity - </a:t>
            </a:r>
            <a:r>
              <a:rPr lang="en-US" smtClean="0"/>
              <a:t>The level of damage to the conservation target that can reasonably be expected within ten years under current circumstances (i.e., given the continuation of the existing situation). </a:t>
            </a:r>
            <a:r>
              <a:rPr lang="en-US" b="1" smtClean="0"/>
              <a:t>Very High: </a:t>
            </a:r>
            <a:r>
              <a:rPr lang="en-US" smtClean="0"/>
              <a:t>The threat is likely to destroy or eliminate the conservation target over some portion of the target's occurrence at the site. </a:t>
            </a:r>
            <a:r>
              <a:rPr lang="en-US" b="1" smtClean="0"/>
              <a:t>High: </a:t>
            </a:r>
            <a:r>
              <a:rPr lang="en-US" smtClean="0"/>
              <a:t>The threat is likely to seriously degrade the conservation target over some portion of the target's occurrence at the site. </a:t>
            </a:r>
            <a:r>
              <a:rPr lang="en-US" b="1" smtClean="0"/>
              <a:t>Medium: </a:t>
            </a:r>
            <a:r>
              <a:rPr lang="en-US" smtClean="0"/>
              <a:t>The threat is likely to moderately degrade the conservation target over some portion of the target's occurrence at the site. </a:t>
            </a:r>
            <a:r>
              <a:rPr lang="en-US" b="1" smtClean="0"/>
              <a:t>Low: </a:t>
            </a:r>
            <a:r>
              <a:rPr lang="en-US" smtClean="0"/>
              <a:t>The threat is likely to only slightly impair the conservation target over some portion of the target's occurrence at the site. </a:t>
            </a:r>
          </a:p>
          <a:p>
            <a:pPr eaLnBrk="1" hangingPunct="1"/>
            <a:endParaRPr lang="en-US" smtClean="0"/>
          </a:p>
          <a:p>
            <a:pPr eaLnBrk="1" hangingPunct="1"/>
            <a:r>
              <a:rPr lang="en-US" b="1" smtClean="0"/>
              <a:t>Irreversibility - </a:t>
            </a:r>
            <a:r>
              <a:rPr lang="en-US" smtClean="0"/>
              <a:t>The degree to which the effects of a threat can be undone. </a:t>
            </a:r>
            <a:r>
              <a:rPr lang="en-US" b="1" smtClean="0"/>
              <a:t>Very High: </a:t>
            </a:r>
            <a:r>
              <a:rPr lang="en-US" smtClean="0"/>
              <a:t>The effects of the threat are not reversible (e.g., wetlands converted to a shopping center). </a:t>
            </a:r>
            <a:r>
              <a:rPr lang="en-US" b="1" smtClean="0"/>
              <a:t>High: </a:t>
            </a:r>
            <a:r>
              <a:rPr lang="en-US" smtClean="0"/>
              <a:t>The effects of the threat are technically reversible, but not practically affordable (e.g., wetland converted to agriculture). </a:t>
            </a:r>
            <a:r>
              <a:rPr lang="en-US" b="1" smtClean="0"/>
              <a:t>Medium: </a:t>
            </a:r>
            <a:r>
              <a:rPr lang="en-US" smtClean="0"/>
              <a:t>The effects of the threat are reversible with a reasonable commitment of resources (e.g., ditching and draining of wetland). </a:t>
            </a:r>
            <a:r>
              <a:rPr lang="en-US" b="1" smtClean="0"/>
              <a:t>Low: </a:t>
            </a:r>
            <a:r>
              <a:rPr lang="en-US" smtClean="0"/>
              <a:t>The effects of the threat are easily reversible at relatively low cost (e.g., off-road vehicles trespassing in wetland). </a:t>
            </a:r>
            <a:endParaRPr lang="es-ES" smtClean="0"/>
          </a:p>
        </p:txBody>
      </p:sp>
    </p:spTree>
    <p:extLst>
      <p:ext uri="{BB962C8B-B14F-4D97-AF65-F5344CB8AC3E}">
        <p14:creationId xmlns:p14="http://schemas.microsoft.com/office/powerpoint/2010/main" val="1315813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DBBA2B1D-32E8-41C1-B816-C9C16363FF56}" type="slidenum">
              <a:rPr lang="en-US">
                <a:solidFill>
                  <a:srgbClr val="000000"/>
                </a:solidFill>
              </a:rPr>
              <a:pPr/>
              <a:t>26</a:t>
            </a:fld>
            <a:endParaRPr lang="en-US">
              <a:solidFill>
                <a:srgbClr val="000000"/>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091775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D7977645-751A-44C6-8D8F-A813240BF674}" type="slidenum">
              <a:rPr lang="en-US"/>
              <a:pPr/>
              <a:t>27</a:t>
            </a:fld>
            <a:endParaRPr lang="en-US"/>
          </a:p>
        </p:txBody>
      </p:sp>
      <p:sp>
        <p:nvSpPr>
          <p:cNvPr id="58371" name="Rectangle 2"/>
          <p:cNvSpPr>
            <a:spLocks noGrp="1" noRot="1" noChangeAspect="1" noChangeArrowheads="1" noTextEdit="1"/>
          </p:cNvSpPr>
          <p:nvPr>
            <p:ph type="sldImg"/>
          </p:nvPr>
        </p:nvSpPr>
        <p:spPr>
          <a:xfrm>
            <a:off x="1144588" y="685800"/>
            <a:ext cx="4572000" cy="3429000"/>
          </a:xfrm>
          <a:ln/>
        </p:spPr>
      </p:sp>
      <p:sp>
        <p:nvSpPr>
          <p:cNvPr id="58372" name="Rectangle 3"/>
          <p:cNvSpPr>
            <a:spLocks noGrp="1" noChangeArrowheads="1"/>
          </p:cNvSpPr>
          <p:nvPr>
            <p:ph type="body" idx="1"/>
          </p:nvPr>
        </p:nvSpPr>
        <p:spPr>
          <a:noFill/>
          <a:ln/>
        </p:spPr>
        <p:txBody>
          <a:bodyPr/>
          <a:lstStyle/>
          <a:p>
            <a:pPr eaLnBrk="1" hangingPunct="1"/>
            <a:r>
              <a:rPr lang="en-US" b="1" smtClean="0"/>
              <a:t>Scope - </a:t>
            </a:r>
            <a:r>
              <a:rPr lang="en-US" smtClean="0"/>
              <a:t>Most commonly defined spatially as the geographic scope of impact on the conservation target at the site that can reasonably be expected within ten years under current circumstances (i.e., given the continuation of the existing situation). </a:t>
            </a:r>
            <a:r>
              <a:rPr lang="en-US" b="1" smtClean="0"/>
              <a:t>Very High: </a:t>
            </a:r>
            <a:r>
              <a:rPr lang="en-US" smtClean="0"/>
              <a:t>The threat is likely to be very widespread or pervasive in its scope, and affect the conservation target throughout the target's occurrences at the site. </a:t>
            </a:r>
            <a:r>
              <a:rPr lang="en-US" b="1" smtClean="0"/>
              <a:t>High: </a:t>
            </a:r>
            <a:r>
              <a:rPr lang="en-US" smtClean="0"/>
              <a:t>The threat is likely to be widespread in its scope, and affect the conservation target at many of its locations at the site. </a:t>
            </a:r>
            <a:r>
              <a:rPr lang="en-US" b="1" smtClean="0"/>
              <a:t>Medium: </a:t>
            </a:r>
            <a:r>
              <a:rPr lang="en-US" smtClean="0"/>
              <a:t>The threat is likely to be localized in its scope, and affect the conservation target at some of the target's locations at the site. </a:t>
            </a:r>
            <a:r>
              <a:rPr lang="en-US" b="1" smtClean="0"/>
              <a:t>Low: </a:t>
            </a:r>
            <a:r>
              <a:rPr lang="en-US" smtClean="0"/>
              <a:t>The threat is likely to be very localized in its scope, and affect the conservation target at a limited portion of the target's location at the site. </a:t>
            </a:r>
          </a:p>
          <a:p>
            <a:pPr eaLnBrk="1" hangingPunct="1"/>
            <a:endParaRPr lang="en-US" smtClean="0"/>
          </a:p>
          <a:p>
            <a:pPr eaLnBrk="1" hangingPunct="1"/>
            <a:r>
              <a:rPr lang="en-US" b="1" smtClean="0"/>
              <a:t>Severity - </a:t>
            </a:r>
            <a:r>
              <a:rPr lang="en-US" smtClean="0"/>
              <a:t>The level of damage to the conservation target that can reasonably be expected within ten years under current circumstances (i.e., given the continuation of the existing situation). </a:t>
            </a:r>
            <a:r>
              <a:rPr lang="en-US" b="1" smtClean="0"/>
              <a:t>Very High: </a:t>
            </a:r>
            <a:r>
              <a:rPr lang="en-US" smtClean="0"/>
              <a:t>The threat is likely to destroy or eliminate the conservation target over some portion of the target's occurrence at the site. </a:t>
            </a:r>
            <a:r>
              <a:rPr lang="en-US" b="1" smtClean="0"/>
              <a:t>High: </a:t>
            </a:r>
            <a:r>
              <a:rPr lang="en-US" smtClean="0"/>
              <a:t>The threat is likely to seriously degrade the conservation target over some portion of the target's occurrence at the site. </a:t>
            </a:r>
            <a:r>
              <a:rPr lang="en-US" b="1" smtClean="0"/>
              <a:t>Medium: </a:t>
            </a:r>
            <a:r>
              <a:rPr lang="en-US" smtClean="0"/>
              <a:t>The threat is likely to moderately degrade the conservation target over some portion of the target's occurrence at the site. </a:t>
            </a:r>
            <a:r>
              <a:rPr lang="en-US" b="1" smtClean="0"/>
              <a:t>Low: </a:t>
            </a:r>
            <a:r>
              <a:rPr lang="en-US" smtClean="0"/>
              <a:t>The threat is likely to only slightly impair the conservation target over some portion of the target's occurrence at the site. </a:t>
            </a:r>
          </a:p>
          <a:p>
            <a:pPr eaLnBrk="1" hangingPunct="1"/>
            <a:endParaRPr lang="en-US" smtClean="0"/>
          </a:p>
          <a:p>
            <a:pPr eaLnBrk="1" hangingPunct="1"/>
            <a:r>
              <a:rPr lang="en-US" b="1" smtClean="0"/>
              <a:t>Irreversibility - </a:t>
            </a:r>
            <a:r>
              <a:rPr lang="en-US" smtClean="0"/>
              <a:t>The degree to which the effects of a threat can be undone. </a:t>
            </a:r>
            <a:r>
              <a:rPr lang="en-US" b="1" smtClean="0"/>
              <a:t>Very High: </a:t>
            </a:r>
            <a:r>
              <a:rPr lang="en-US" smtClean="0"/>
              <a:t>The effects of the threat are not reversible (e.g., wetlands converted to a shopping center). </a:t>
            </a:r>
            <a:r>
              <a:rPr lang="en-US" b="1" smtClean="0"/>
              <a:t>High: </a:t>
            </a:r>
            <a:r>
              <a:rPr lang="en-US" smtClean="0"/>
              <a:t>The effects of the threat are technically reversible, but not practically affordable (e.g., wetland converted to agriculture). </a:t>
            </a:r>
            <a:r>
              <a:rPr lang="en-US" b="1" smtClean="0"/>
              <a:t>Medium: </a:t>
            </a:r>
            <a:r>
              <a:rPr lang="en-US" smtClean="0"/>
              <a:t>The effects of the threat are reversible with a reasonable commitment of resources (e.g., ditching and draining of wetland). </a:t>
            </a:r>
            <a:r>
              <a:rPr lang="en-US" b="1" smtClean="0"/>
              <a:t>Low: </a:t>
            </a:r>
            <a:r>
              <a:rPr lang="en-US" smtClean="0"/>
              <a:t>The effects of the threat are easily reversible at relatively low cost (e.g., off-road vehicles trespassing in wetland). </a:t>
            </a:r>
            <a:endParaRPr lang="es-ES" smtClean="0"/>
          </a:p>
        </p:txBody>
      </p:sp>
    </p:spTree>
    <p:extLst>
      <p:ext uri="{BB962C8B-B14F-4D97-AF65-F5344CB8AC3E}">
        <p14:creationId xmlns:p14="http://schemas.microsoft.com/office/powerpoint/2010/main" val="15738761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2CC10274-F70F-4E9B-A6EB-2245BAFA2401}" type="slidenum">
              <a:rPr lang="en-US">
                <a:solidFill>
                  <a:srgbClr val="000000"/>
                </a:solidFill>
              </a:rPr>
              <a:pPr/>
              <a:t>28</a:t>
            </a:fld>
            <a:endParaRPr lang="en-US">
              <a:solidFill>
                <a:srgbClr val="000000"/>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988977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7B82F95F-0472-4EAF-9855-A11F24DC914F}" type="slidenum">
              <a:rPr lang="en-US"/>
              <a:pPr/>
              <a:t>29</a:t>
            </a:fld>
            <a:endParaRPr lang="en-US"/>
          </a:p>
        </p:txBody>
      </p:sp>
      <p:sp>
        <p:nvSpPr>
          <p:cNvPr id="59395" name="Rectangle 2"/>
          <p:cNvSpPr>
            <a:spLocks noGrp="1" noRot="1" noChangeAspect="1" noChangeArrowheads="1" noTextEdit="1"/>
          </p:cNvSpPr>
          <p:nvPr>
            <p:ph type="sldImg"/>
          </p:nvPr>
        </p:nvSpPr>
        <p:spPr>
          <a:xfrm>
            <a:off x="1144588" y="685800"/>
            <a:ext cx="4572000" cy="3429000"/>
          </a:xfrm>
          <a:ln/>
        </p:spPr>
      </p:sp>
      <p:sp>
        <p:nvSpPr>
          <p:cNvPr id="59396" name="Rectangle 3"/>
          <p:cNvSpPr>
            <a:spLocks noGrp="1" noChangeArrowheads="1"/>
          </p:cNvSpPr>
          <p:nvPr>
            <p:ph type="body" idx="1"/>
          </p:nvPr>
        </p:nvSpPr>
        <p:spPr>
          <a:noFill/>
          <a:ln/>
        </p:spPr>
        <p:txBody>
          <a:bodyPr/>
          <a:lstStyle/>
          <a:p>
            <a:pPr eaLnBrk="1" hangingPunct="1"/>
            <a:r>
              <a:rPr lang="en-US" b="1" smtClean="0"/>
              <a:t>Scope - </a:t>
            </a:r>
            <a:r>
              <a:rPr lang="en-US" smtClean="0"/>
              <a:t>Most commonly defined spatially as the geographic scope of impact on the conservation target at the site that can reasonably be expected within ten years under current circumstances (i.e., given the continuation of the existing situation). </a:t>
            </a:r>
            <a:r>
              <a:rPr lang="en-US" b="1" smtClean="0"/>
              <a:t>Very High: </a:t>
            </a:r>
            <a:r>
              <a:rPr lang="en-US" smtClean="0"/>
              <a:t>The threat is likely to be very widespread or pervasive in its scope, and affect the conservation target throughout the target's occurrences at the site. </a:t>
            </a:r>
            <a:r>
              <a:rPr lang="en-US" b="1" smtClean="0"/>
              <a:t>High: </a:t>
            </a:r>
            <a:r>
              <a:rPr lang="en-US" smtClean="0"/>
              <a:t>The threat is likely to be widespread in its scope, and affect the conservation target at many of its locations at the site. </a:t>
            </a:r>
            <a:r>
              <a:rPr lang="en-US" b="1" smtClean="0"/>
              <a:t>Medium: </a:t>
            </a:r>
            <a:r>
              <a:rPr lang="en-US" smtClean="0"/>
              <a:t>The threat is likely to be localized in its scope, and affect the conservation target at some of the target's locations at the site. </a:t>
            </a:r>
            <a:r>
              <a:rPr lang="en-US" b="1" smtClean="0"/>
              <a:t>Low: </a:t>
            </a:r>
            <a:r>
              <a:rPr lang="en-US" smtClean="0"/>
              <a:t>The threat is likely to be very localized in its scope, and affect the conservation target at a limited portion of the target's location at the site. </a:t>
            </a:r>
          </a:p>
          <a:p>
            <a:pPr eaLnBrk="1" hangingPunct="1"/>
            <a:endParaRPr lang="en-US" smtClean="0"/>
          </a:p>
          <a:p>
            <a:pPr eaLnBrk="1" hangingPunct="1"/>
            <a:r>
              <a:rPr lang="en-US" b="1" smtClean="0"/>
              <a:t>Severity - </a:t>
            </a:r>
            <a:r>
              <a:rPr lang="en-US" smtClean="0"/>
              <a:t>The level of damage to the conservation target that can reasonably be expected within ten years under current circumstances (i.e., given the continuation of the existing situation). </a:t>
            </a:r>
            <a:r>
              <a:rPr lang="en-US" b="1" smtClean="0"/>
              <a:t>Very High: </a:t>
            </a:r>
            <a:r>
              <a:rPr lang="en-US" smtClean="0"/>
              <a:t>The threat is likely to destroy or eliminate the conservation target over some portion of the target's occurrence at the site. </a:t>
            </a:r>
            <a:r>
              <a:rPr lang="en-US" b="1" smtClean="0"/>
              <a:t>High: </a:t>
            </a:r>
            <a:r>
              <a:rPr lang="en-US" smtClean="0"/>
              <a:t>The threat is likely to seriously degrade the conservation target over some portion of the target's occurrence at the site. </a:t>
            </a:r>
            <a:r>
              <a:rPr lang="en-US" b="1" smtClean="0"/>
              <a:t>Medium: </a:t>
            </a:r>
            <a:r>
              <a:rPr lang="en-US" smtClean="0"/>
              <a:t>The threat is likely to moderately degrade the conservation target over some portion of the target's occurrence at the site. </a:t>
            </a:r>
            <a:r>
              <a:rPr lang="en-US" b="1" smtClean="0"/>
              <a:t>Low: </a:t>
            </a:r>
            <a:r>
              <a:rPr lang="en-US" smtClean="0"/>
              <a:t>The threat is likely to only slightly impair the conservation target over some portion of the target's occurrence at the site. </a:t>
            </a:r>
          </a:p>
          <a:p>
            <a:pPr eaLnBrk="1" hangingPunct="1"/>
            <a:endParaRPr lang="en-US" smtClean="0"/>
          </a:p>
          <a:p>
            <a:pPr eaLnBrk="1" hangingPunct="1"/>
            <a:r>
              <a:rPr lang="en-US" b="1" smtClean="0"/>
              <a:t>Irreversibility - </a:t>
            </a:r>
            <a:r>
              <a:rPr lang="en-US" smtClean="0"/>
              <a:t>The degree to which the effects of a threat can be undone. </a:t>
            </a:r>
            <a:r>
              <a:rPr lang="en-US" b="1" smtClean="0"/>
              <a:t>Very High: </a:t>
            </a:r>
            <a:r>
              <a:rPr lang="en-US" smtClean="0"/>
              <a:t>The effects of the threat are not reversible (e.g., wetlands converted to a shopping center). </a:t>
            </a:r>
            <a:r>
              <a:rPr lang="en-US" b="1" smtClean="0"/>
              <a:t>High: </a:t>
            </a:r>
            <a:r>
              <a:rPr lang="en-US" smtClean="0"/>
              <a:t>The effects of the threat are technically reversible, but not practically affordable (e.g., wetland converted to agriculture). </a:t>
            </a:r>
            <a:r>
              <a:rPr lang="en-US" b="1" smtClean="0"/>
              <a:t>Medium: </a:t>
            </a:r>
            <a:r>
              <a:rPr lang="en-US" smtClean="0"/>
              <a:t>The effects of the threat are reversible with a reasonable commitment of resources (e.g., ditching and draining of wetland). </a:t>
            </a:r>
            <a:r>
              <a:rPr lang="en-US" b="1" smtClean="0"/>
              <a:t>Low: </a:t>
            </a:r>
            <a:r>
              <a:rPr lang="en-US" smtClean="0"/>
              <a:t>The effects of the threat are easily reversible at relatively low cost (e.g., off-road vehicles trespassing in wetland). </a:t>
            </a:r>
            <a:endParaRPr lang="es-ES" smtClean="0"/>
          </a:p>
        </p:txBody>
      </p:sp>
    </p:spTree>
    <p:extLst>
      <p:ext uri="{BB962C8B-B14F-4D97-AF65-F5344CB8AC3E}">
        <p14:creationId xmlns:p14="http://schemas.microsoft.com/office/powerpoint/2010/main" val="4012140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C4D8858A-2ABA-49B5-8732-FDC6214B88CC}" type="slidenum">
              <a:rPr lang="en-US">
                <a:solidFill>
                  <a:srgbClr val="000000"/>
                </a:solidFill>
              </a:rPr>
              <a:pPr/>
              <a:t>30</a:t>
            </a:fld>
            <a:endParaRPr lang="en-US">
              <a:solidFill>
                <a:srgbClr val="000000"/>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t>Examples for Very High: </a:t>
            </a:r>
            <a:r>
              <a:rPr lang="en-GB" smtClean="0"/>
              <a:t>wetlands converted to a shopping center</a:t>
            </a:r>
          </a:p>
          <a:p>
            <a:pPr eaLnBrk="1" hangingPunct="1"/>
            <a:r>
              <a:rPr lang="en-GB" smtClean="0"/>
              <a:t>	 High: </a:t>
            </a:r>
            <a:r>
              <a:rPr lang="en-GB" smtClean="0">
                <a:solidFill>
                  <a:schemeClr val="tx2"/>
                </a:solidFill>
              </a:rPr>
              <a:t>wetland </a:t>
            </a:r>
            <a:r>
              <a:rPr lang="en-GB" smtClean="0"/>
              <a:t>converted to agriculture</a:t>
            </a:r>
          </a:p>
          <a:p>
            <a:pPr eaLnBrk="1" hangingPunct="1"/>
            <a:r>
              <a:rPr lang="en-GB" smtClean="0"/>
              <a:t>	 Medium: ditching and draining of wetland</a:t>
            </a:r>
          </a:p>
          <a:p>
            <a:pPr eaLnBrk="1" hangingPunct="1"/>
            <a:r>
              <a:rPr lang="en-GB" smtClean="0"/>
              <a:t>	 Low: off-road vehicles trespassing in wetland</a:t>
            </a:r>
          </a:p>
          <a:p>
            <a:pPr eaLnBrk="1" hangingPunct="1"/>
            <a:endParaRPr lang="en-GB" smtClean="0"/>
          </a:p>
          <a:p>
            <a:pPr eaLnBrk="1" hangingPunct="1"/>
            <a:r>
              <a:rPr lang="en-GB" smtClean="0"/>
              <a:t>Overall Rating rolls up to MEDIUM for this threat-target combination</a:t>
            </a:r>
            <a:endParaRPr lang="en-US" smtClean="0"/>
          </a:p>
        </p:txBody>
      </p:sp>
    </p:spTree>
    <p:extLst>
      <p:ext uri="{BB962C8B-B14F-4D97-AF65-F5344CB8AC3E}">
        <p14:creationId xmlns:p14="http://schemas.microsoft.com/office/powerpoint/2010/main" val="2850024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a:ln/>
        </p:spPr>
      </p:sp>
      <p:sp>
        <p:nvSpPr>
          <p:cNvPr id="102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102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632E0F2F-3363-E046-8150-BB341C17FBD6}" type="slidenum">
              <a:rPr lang="en-US" sz="1200">
                <a:latin typeface="Times New Roman" charset="0"/>
                <a:cs typeface="Arial" charset="0"/>
              </a:rPr>
              <a:pPr eaLnBrk="1" hangingPunct="1"/>
              <a:t>3</a:t>
            </a:fld>
            <a:endParaRPr lang="en-US" sz="1200">
              <a:latin typeface="Times New Roman" charset="0"/>
              <a:cs typeface="Arial" charset="0"/>
            </a:endParaRPr>
          </a:p>
        </p:txBody>
      </p:sp>
    </p:spTree>
    <p:extLst>
      <p:ext uri="{BB962C8B-B14F-4D97-AF65-F5344CB8AC3E}">
        <p14:creationId xmlns:p14="http://schemas.microsoft.com/office/powerpoint/2010/main" val="38820517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C04B8F20-740B-49DA-8273-73E569F4B3DC}" type="slidenum">
              <a:rPr lang="en-US"/>
              <a:pPr/>
              <a:t>31</a:t>
            </a:fld>
            <a:endParaRPr lang="en-US"/>
          </a:p>
        </p:txBody>
      </p:sp>
      <p:sp>
        <p:nvSpPr>
          <p:cNvPr id="68611" name="Rectangle 2"/>
          <p:cNvSpPr>
            <a:spLocks noGrp="1" noRot="1" noChangeAspect="1" noChangeArrowheads="1" noTextEdit="1"/>
          </p:cNvSpPr>
          <p:nvPr>
            <p:ph type="sldImg"/>
          </p:nvPr>
        </p:nvSpPr>
        <p:spPr>
          <a:xfrm>
            <a:off x="1144588" y="685800"/>
            <a:ext cx="4572000" cy="3429000"/>
          </a:xfrm>
          <a:ln/>
        </p:spPr>
      </p:sp>
      <p:sp>
        <p:nvSpPr>
          <p:cNvPr id="68612" name="Rectangle 3"/>
          <p:cNvSpPr>
            <a:spLocks noGrp="1" noChangeArrowheads="1"/>
          </p:cNvSpPr>
          <p:nvPr>
            <p:ph type="body" idx="1"/>
          </p:nvPr>
        </p:nvSpPr>
        <p:spPr>
          <a:noFill/>
          <a:ln/>
        </p:spPr>
        <p:txBody>
          <a:bodyPr/>
          <a:lstStyle/>
          <a:p>
            <a:pPr eaLnBrk="1" hangingPunct="1"/>
            <a:r>
              <a:rPr lang="en-US" smtClean="0"/>
              <a:t>Note direct threat ratings on diagram (top left corner of box)</a:t>
            </a:r>
          </a:p>
        </p:txBody>
      </p:sp>
    </p:spTree>
    <p:extLst>
      <p:ext uri="{BB962C8B-B14F-4D97-AF65-F5344CB8AC3E}">
        <p14:creationId xmlns:p14="http://schemas.microsoft.com/office/powerpoint/2010/main" val="639680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F6CBAC84-D2E5-48A2-A2BB-6413DBB76102}" type="slidenum">
              <a:rPr lang="en-US"/>
              <a:pPr/>
              <a:t>32</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GB" smtClean="0">
                <a:cs typeface="Times New Roman" pitchFamily="18" charset="0"/>
              </a:rPr>
              <a:t>Miradi combines scope and severity ratings to get the overall threat magnitude rating for each threat on each target, using the following rule-based system: </a:t>
            </a:r>
            <a:endParaRPr lang="en-US" sz="900" smtClean="0"/>
          </a:p>
          <a:p>
            <a:r>
              <a:rPr lang="en-GB" smtClean="0">
                <a:cs typeface="Times New Roman" pitchFamily="18" charset="0"/>
              </a:rPr>
              <a:t>Miradi then combines the threat magnitude rating with the irreversibility rating using the following rule-based system:</a:t>
            </a:r>
            <a:endParaRPr lang="en-US" sz="900" smtClean="0"/>
          </a:p>
          <a:p>
            <a:pPr eaLnBrk="1" hangingPunct="1"/>
            <a:endParaRPr lang="en-US" smtClean="0"/>
          </a:p>
        </p:txBody>
      </p:sp>
    </p:spTree>
    <p:extLst>
      <p:ext uri="{BB962C8B-B14F-4D97-AF65-F5344CB8AC3E}">
        <p14:creationId xmlns:p14="http://schemas.microsoft.com/office/powerpoint/2010/main" val="31384324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DE636EEE-9072-4F13-9734-E56CD7470D26}" type="slidenum">
              <a:rPr lang="en-US"/>
              <a:pPr/>
              <a:t>33</a:t>
            </a:fld>
            <a:endParaRPr lang="en-US"/>
          </a:p>
        </p:txBody>
      </p:sp>
      <p:sp>
        <p:nvSpPr>
          <p:cNvPr id="50179" name="Rectangle 2"/>
          <p:cNvSpPr>
            <a:spLocks noGrp="1" noRot="1" noChangeAspect="1" noChangeArrowheads="1" noTextEdit="1"/>
          </p:cNvSpPr>
          <p:nvPr>
            <p:ph type="sldImg"/>
          </p:nvPr>
        </p:nvSpPr>
        <p:spPr>
          <a:xfrm>
            <a:off x="1144588" y="685800"/>
            <a:ext cx="4572000" cy="3429000"/>
          </a:xfrm>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156314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F5FDA44-799F-4AEE-866E-05E00FCA0C86}" type="slidenum">
              <a:rPr lang="en-US" smtClean="0"/>
              <a:pPr/>
              <a:t>34</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baseline="0" dirty="0" smtClean="0"/>
              <a:t>To calculate these summaries, </a:t>
            </a:r>
            <a:r>
              <a:rPr lang="en-US" baseline="0" dirty="0" err="1" smtClean="0"/>
              <a:t>Miradi</a:t>
            </a:r>
            <a:r>
              <a:rPr lang="en-US" baseline="0" dirty="0" smtClean="0"/>
              <a:t> the 2-prime rule:</a:t>
            </a:r>
          </a:p>
          <a:p>
            <a:pPr eaLnBrk="1" hangingPunct="1"/>
            <a:endParaRPr lang="en-US" baseline="0" dirty="0" smtClean="0"/>
          </a:p>
          <a:p>
            <a:pPr eaLnBrk="1" hangingPunct="1"/>
            <a:r>
              <a:rPr lang="en-US" baseline="0" dirty="0" smtClean="0"/>
              <a:t>Which says, that you need at least 2 of a particular value within a row or column to receive that level as the row or column total.</a:t>
            </a:r>
          </a:p>
          <a:p>
            <a:pPr eaLnBrk="1" hangingPunct="1"/>
            <a:endParaRPr lang="en-US" baseline="0" dirty="0" smtClean="0"/>
          </a:p>
          <a:p>
            <a:pPr eaLnBrk="1" hangingPunct="1"/>
            <a:r>
              <a:rPr lang="en-US" baseline="0" dirty="0" smtClean="0"/>
              <a:t>This is best understood by example..</a:t>
            </a:r>
          </a:p>
          <a:p>
            <a:pPr eaLnBrk="1" hangingPunct="1"/>
            <a:endParaRPr lang="en-US" baseline="0" dirty="0" smtClean="0"/>
          </a:p>
          <a:p>
            <a:pPr eaLnBrk="1" hangingPunct="1"/>
            <a:r>
              <a:rPr lang="en-US" baseline="0" dirty="0" smtClean="0"/>
              <a:t>So, the threat clearing for residential developed, received a Very High summary score, because two or more targets received a very high rating for this threat. </a:t>
            </a:r>
          </a:p>
          <a:p>
            <a:pPr eaLnBrk="1" hangingPunct="1"/>
            <a:endParaRPr lang="en-US" baseline="0" dirty="0" smtClean="0"/>
          </a:p>
          <a:p>
            <a:pPr eaLnBrk="1" hangingPunct="1"/>
            <a:r>
              <a:rPr lang="en-US" baseline="0" dirty="0" smtClean="0"/>
              <a:t>Overgrazing, on the other hand, received a low summary score, because only one target received a score of medium.  If a second target, like blue-billed ducks, had received a medium score, then the summary would also be medium.  -</a:t>
            </a:r>
          </a:p>
          <a:p>
            <a:pPr eaLnBrk="1" hangingPunct="1"/>
            <a:endParaRPr lang="en-US" baseline="0" dirty="0" smtClean="0"/>
          </a:p>
          <a:p>
            <a:pPr eaLnBrk="1" hangingPunct="1"/>
            <a:r>
              <a:rPr lang="en-US" baseline="0" dirty="0" smtClean="0"/>
              <a:t>Within the 2-prime rule, </a:t>
            </a:r>
            <a:r>
              <a:rPr lang="en-US" baseline="0" dirty="0" err="1" smtClean="0"/>
              <a:t>Miradi</a:t>
            </a:r>
            <a:r>
              <a:rPr lang="en-US" baseline="0" dirty="0" smtClean="0"/>
              <a:t> uses a second rule called the 3-5-7 rule:</a:t>
            </a:r>
          </a:p>
          <a:p>
            <a:pPr eaLnBrk="1" hangingPunct="1"/>
            <a:r>
              <a:rPr lang="en-US" baseline="0" dirty="0" smtClean="0"/>
              <a:t>Here, 3 highs within a column or row equivalent to receiving 1 Very High value</a:t>
            </a:r>
          </a:p>
          <a:p>
            <a:pPr eaLnBrk="1" hangingPunct="1"/>
            <a:endParaRPr lang="en-US" baseline="0" dirty="0" smtClean="0"/>
          </a:p>
          <a:p>
            <a:pPr eaLnBrk="1" hangingPunct="1"/>
            <a:r>
              <a:rPr lang="en-US" baseline="0" dirty="0" smtClean="0"/>
              <a:t>5 mediums are equal 1 high</a:t>
            </a:r>
          </a:p>
          <a:p>
            <a:pPr eaLnBrk="1" hangingPunct="1"/>
            <a:r>
              <a:rPr lang="en-US" baseline="0" dirty="0" smtClean="0"/>
              <a:t>And 7 lows equal a medium</a:t>
            </a:r>
          </a:p>
          <a:p>
            <a:pPr eaLnBrk="1" hangingPunct="1"/>
            <a:endParaRPr lang="en-US" baseline="0" dirty="0" smtClean="0"/>
          </a:p>
          <a:p>
            <a:pPr eaLnBrk="1" hangingPunct="1"/>
            <a:r>
              <a:rPr lang="en-US" baseline="0" dirty="0" smtClean="0"/>
              <a:t>If these rules aren’t crystal clear to you, you read them in detail within </a:t>
            </a:r>
            <a:r>
              <a:rPr lang="en-US" baseline="0" dirty="0" err="1" smtClean="0"/>
              <a:t>Miradi</a:t>
            </a:r>
            <a:r>
              <a:rPr lang="en-US" baseline="0" dirty="0" smtClean="0"/>
              <a:t> and explore what happens when you change values.</a:t>
            </a:r>
          </a:p>
          <a:p>
            <a:pPr eaLnBrk="1" hangingPunct="1"/>
            <a:endParaRPr lang="en-US" baseline="0" dirty="0" smtClean="0"/>
          </a:p>
          <a:p>
            <a:pPr eaLnBrk="1" hangingPunct="1"/>
            <a:endParaRPr lang="en-US" baseline="0" dirty="0" smtClean="0"/>
          </a:p>
        </p:txBody>
      </p:sp>
    </p:spTree>
    <p:extLst>
      <p:ext uri="{BB962C8B-B14F-4D97-AF65-F5344CB8AC3E}">
        <p14:creationId xmlns:p14="http://schemas.microsoft.com/office/powerpoint/2010/main" val="18633992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1E87712D-8ECD-41AB-AAF6-1D2E77632347}" type="slidenum">
              <a:rPr lang="en-US"/>
              <a:pPr/>
              <a:t>35</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335857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414B1F-C2F9-41AC-B387-DFFEB44EA4F7}" type="slidenum">
              <a:rPr lang="en-US"/>
              <a:pPr/>
              <a:t>36</a:t>
            </a:fld>
            <a:endParaRPr lang="en-US"/>
          </a:p>
        </p:txBody>
      </p:sp>
      <p:sp>
        <p:nvSpPr>
          <p:cNvPr id="1093634" name="Rectangle 2"/>
          <p:cNvSpPr>
            <a:spLocks noGrp="1" noRot="1" noChangeAspect="1" noChangeArrowheads="1" noTextEdit="1"/>
          </p:cNvSpPr>
          <p:nvPr>
            <p:ph type="sldImg"/>
          </p:nvPr>
        </p:nvSpPr>
        <p:spPr>
          <a:xfrm>
            <a:off x="1150938" y="687388"/>
            <a:ext cx="4567237" cy="3425825"/>
          </a:xfrm>
          <a:ln/>
        </p:spPr>
      </p:sp>
      <p:sp>
        <p:nvSpPr>
          <p:cNvPr id="1093635" name="Rectangle 3"/>
          <p:cNvSpPr>
            <a:spLocks noGrp="1" noChangeArrowheads="1"/>
          </p:cNvSpPr>
          <p:nvPr>
            <p:ph type="body" idx="1"/>
          </p:nvPr>
        </p:nvSpPr>
        <p:spPr>
          <a:xfrm>
            <a:off x="912813" y="4343400"/>
            <a:ext cx="5032375" cy="4114800"/>
          </a:xfrm>
        </p:spPr>
        <p:txBody>
          <a:bodyPr/>
          <a:lstStyle/>
          <a:p>
            <a:endParaRPr lang="en-US" dirty="0"/>
          </a:p>
        </p:txBody>
      </p:sp>
    </p:spTree>
    <p:extLst>
      <p:ext uri="{BB962C8B-B14F-4D97-AF65-F5344CB8AC3E}">
        <p14:creationId xmlns:p14="http://schemas.microsoft.com/office/powerpoint/2010/main" val="5490111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414B1F-C2F9-41AC-B387-DFFEB44EA4F7}" type="slidenum">
              <a:rPr lang="en-US"/>
              <a:pPr/>
              <a:t>37</a:t>
            </a:fld>
            <a:endParaRPr lang="en-US"/>
          </a:p>
        </p:txBody>
      </p:sp>
      <p:sp>
        <p:nvSpPr>
          <p:cNvPr id="1093634" name="Rectangle 2"/>
          <p:cNvSpPr>
            <a:spLocks noGrp="1" noRot="1" noChangeAspect="1" noChangeArrowheads="1" noTextEdit="1"/>
          </p:cNvSpPr>
          <p:nvPr>
            <p:ph type="sldImg"/>
          </p:nvPr>
        </p:nvSpPr>
        <p:spPr>
          <a:xfrm>
            <a:off x="1150938" y="687388"/>
            <a:ext cx="4567237" cy="3425825"/>
          </a:xfrm>
          <a:ln/>
        </p:spPr>
      </p:sp>
      <p:sp>
        <p:nvSpPr>
          <p:cNvPr id="1093635" name="Rectangle 3"/>
          <p:cNvSpPr>
            <a:spLocks noGrp="1" noChangeArrowheads="1"/>
          </p:cNvSpPr>
          <p:nvPr>
            <p:ph type="body" idx="1"/>
          </p:nvPr>
        </p:nvSpPr>
        <p:spPr>
          <a:xfrm>
            <a:off x="912813" y="4343400"/>
            <a:ext cx="5032375" cy="4114800"/>
          </a:xfrm>
        </p:spPr>
        <p:txBody>
          <a:bodyPr/>
          <a:lstStyle/>
          <a:p>
            <a:endParaRPr lang="en-US" dirty="0"/>
          </a:p>
        </p:txBody>
      </p:sp>
    </p:spTree>
    <p:extLst>
      <p:ext uri="{BB962C8B-B14F-4D97-AF65-F5344CB8AC3E}">
        <p14:creationId xmlns:p14="http://schemas.microsoft.com/office/powerpoint/2010/main" val="4869570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7ECB61F2-9E19-4F5A-A69C-4B01733987B9}" type="slidenum">
              <a:rPr lang="en-US"/>
              <a:pPr/>
              <a:t>38</a:t>
            </a:fld>
            <a:endParaRPr lang="en-US"/>
          </a:p>
        </p:txBody>
      </p:sp>
      <p:sp>
        <p:nvSpPr>
          <p:cNvPr id="71683" name="Rectangle 2"/>
          <p:cNvSpPr>
            <a:spLocks noGrp="1" noRot="1" noChangeAspect="1" noChangeArrowheads="1" noTextEdit="1"/>
          </p:cNvSpPr>
          <p:nvPr>
            <p:ph type="sldImg"/>
          </p:nvPr>
        </p:nvSpPr>
        <p:spPr>
          <a:xfrm>
            <a:off x="1144588" y="685800"/>
            <a:ext cx="4572000" cy="3429000"/>
          </a:xfrm>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51058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noTextEdit="1"/>
          </p:cNvSpPr>
          <p:nvPr>
            <p:ph type="sldImg"/>
          </p:nvPr>
        </p:nvSpPr>
        <p:spPr>
          <a:ln/>
        </p:spPr>
      </p:sp>
      <p:sp>
        <p:nvSpPr>
          <p:cNvPr id="133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extLst>
      <p:ext uri="{BB962C8B-B14F-4D97-AF65-F5344CB8AC3E}">
        <p14:creationId xmlns:p14="http://schemas.microsoft.com/office/powerpoint/2010/main" val="3031632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2A5F5614-A4A2-44EF-8DD0-848D852B00EB}" type="slidenum">
              <a:rPr lang="en-US" sz="1200" smtClean="0">
                <a:solidFill>
                  <a:prstClr val="black"/>
                </a:solidFill>
                <a:latin typeface="Times New Roman" pitchFamily="18" charset="0"/>
              </a:rPr>
              <a:pPr eaLnBrk="1" hangingPunct="1"/>
              <a:t>5</a:t>
            </a:fld>
            <a:endParaRPr lang="en-US" sz="1200" smtClean="0">
              <a:solidFill>
                <a:prstClr val="black"/>
              </a:solidFill>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096472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lvl1pPr eaLnBrk="0" hangingPunct="0">
              <a:defRPr sz="4400">
                <a:solidFill>
                  <a:schemeClr val="tx1"/>
                </a:solidFill>
                <a:latin typeface="Tahoma" pitchFamily="34" charset="0"/>
                <a:ea typeface="MS PGothic" pitchFamily="34" charset="-128"/>
              </a:defRPr>
            </a:lvl1pPr>
            <a:lvl2pPr marL="742950" indent="-285750" eaLnBrk="0" hangingPunct="0">
              <a:defRPr sz="4400">
                <a:solidFill>
                  <a:schemeClr val="tx1"/>
                </a:solidFill>
                <a:latin typeface="Tahoma" pitchFamily="34" charset="0"/>
                <a:ea typeface="MS PGothic" pitchFamily="34" charset="-128"/>
              </a:defRPr>
            </a:lvl2pPr>
            <a:lvl3pPr marL="1143000" indent="-228600" eaLnBrk="0" hangingPunct="0">
              <a:defRPr sz="4400">
                <a:solidFill>
                  <a:schemeClr val="tx1"/>
                </a:solidFill>
                <a:latin typeface="Tahoma" pitchFamily="34" charset="0"/>
                <a:ea typeface="MS PGothic" pitchFamily="34" charset="-128"/>
              </a:defRPr>
            </a:lvl3pPr>
            <a:lvl4pPr marL="1600200" indent="-228600" eaLnBrk="0" hangingPunct="0">
              <a:defRPr sz="4400">
                <a:solidFill>
                  <a:schemeClr val="tx1"/>
                </a:solidFill>
                <a:latin typeface="Tahoma" pitchFamily="34" charset="0"/>
                <a:ea typeface="MS PGothic" pitchFamily="34" charset="-128"/>
              </a:defRPr>
            </a:lvl4pPr>
            <a:lvl5pPr marL="2057400" indent="-228600" eaLnBrk="0" hangingPunct="0">
              <a:defRPr sz="4400">
                <a:solidFill>
                  <a:schemeClr val="tx1"/>
                </a:solidFill>
                <a:latin typeface="Tahoma" pitchFamily="34" charset="0"/>
                <a:ea typeface="MS PGothic"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MS PGothic"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MS PGothic"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MS PGothic"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MS PGothic" pitchFamily="34" charset="-128"/>
              </a:defRPr>
            </a:lvl9pPr>
          </a:lstStyle>
          <a:p>
            <a:pPr eaLnBrk="1" hangingPunct="1">
              <a:defRPr/>
            </a:pPr>
            <a:fld id="{4D0C3E66-E781-4F25-AF53-1377297BB3FE}" type="slidenum">
              <a:rPr lang="en-US" sz="1200" smtClean="0">
                <a:effectLst>
                  <a:outerShdw blurRad="38100" dist="38100" dir="2700000" algn="tl">
                    <a:srgbClr val="C0C0C0"/>
                  </a:outerShdw>
                </a:effectLst>
                <a:latin typeface="Times New Roman" pitchFamily="18" charset="0"/>
              </a:rPr>
              <a:pPr eaLnBrk="1" hangingPunct="1">
                <a:defRPr/>
              </a:pPr>
              <a:t>6</a:t>
            </a:fld>
            <a:endParaRPr lang="en-US" sz="1200" smtClean="0">
              <a:effectLst>
                <a:outerShdw blurRad="38100" dist="38100" dir="2700000" algn="tl">
                  <a:srgbClr val="C0C0C0"/>
                </a:outerShdw>
              </a:effectLst>
              <a:latin typeface="Times New Roman"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58134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EA75917-96A0-431F-A4CF-3EA993CDD3D0}" type="slidenum">
              <a:rPr lang="en-US"/>
              <a:pPr/>
              <a:t>7</a:t>
            </a:fld>
            <a:endParaRPr lang="en-US"/>
          </a:p>
        </p:txBody>
      </p:sp>
      <p:sp>
        <p:nvSpPr>
          <p:cNvPr id="45059" name="Rectangle 2"/>
          <p:cNvSpPr>
            <a:spLocks noGrp="1" noRot="1" noChangeAspect="1" noChangeArrowheads="1" noTextEdit="1"/>
          </p:cNvSpPr>
          <p:nvPr>
            <p:ph type="sldImg"/>
          </p:nvPr>
        </p:nvSpPr>
        <p:spPr>
          <a:xfrm>
            <a:off x="1144588" y="685800"/>
            <a:ext cx="4572000" cy="3429000"/>
          </a:xfrm>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22953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2454346D-5513-4711-8827-2A5258ADB990}" type="slidenum">
              <a:rPr lang="en-US"/>
              <a:pPr/>
              <a:t>8</a:t>
            </a:fld>
            <a:endParaRPr lang="en-US"/>
          </a:p>
        </p:txBody>
      </p:sp>
      <p:sp>
        <p:nvSpPr>
          <p:cNvPr id="46083" name="Rectangle 2"/>
          <p:cNvSpPr>
            <a:spLocks noGrp="1" noRot="1" noChangeAspect="1" noChangeArrowheads="1" noTextEdit="1"/>
          </p:cNvSpPr>
          <p:nvPr>
            <p:ph type="sldImg"/>
          </p:nvPr>
        </p:nvSpPr>
        <p:spPr>
          <a:xfrm>
            <a:off x="1144588" y="685800"/>
            <a:ext cx="4572000" cy="3429000"/>
          </a:xfrm>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06380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314E5E8-FCF2-4998-BF66-3C1AE49DF9B6}" type="slidenum">
              <a:rPr lang="en-US"/>
              <a:pPr/>
              <a:t>9</a:t>
            </a:fld>
            <a:endParaRPr 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550365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CCNet PP header blank-0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Rectangle 3"/>
          <p:cNvSpPr>
            <a:spLocks noGrp="1" noChangeArrowheads="1"/>
          </p:cNvSpPr>
          <p:nvPr>
            <p:ph type="ctrTitle"/>
          </p:nvPr>
        </p:nvSpPr>
        <p:spPr>
          <a:xfrm>
            <a:off x="304800" y="2819400"/>
            <a:ext cx="6477000" cy="1524000"/>
          </a:xfrm>
        </p:spPr>
        <p:txBody>
          <a:bodyPr/>
          <a:lstStyle>
            <a:lvl1pPr>
              <a:defRPr sz="4800" b="0"/>
            </a:lvl1pPr>
          </a:lstStyle>
          <a:p>
            <a:r>
              <a:rPr lang="en-US"/>
              <a:t>Click to edit Master title style</a:t>
            </a:r>
          </a:p>
        </p:txBody>
      </p:sp>
      <p:sp>
        <p:nvSpPr>
          <p:cNvPr id="120836" name="Rectangle 4"/>
          <p:cNvSpPr>
            <a:spLocks noGrp="1" noChangeArrowheads="1"/>
          </p:cNvSpPr>
          <p:nvPr>
            <p:ph type="subTitle" idx="1"/>
          </p:nvPr>
        </p:nvSpPr>
        <p:spPr>
          <a:xfrm>
            <a:off x="3886200" y="5715000"/>
            <a:ext cx="5105400" cy="1066800"/>
          </a:xfrm>
        </p:spPr>
        <p:txBody>
          <a:bodyPr/>
          <a:lstStyle>
            <a:lvl1pPr marL="0" indent="0">
              <a:buFontTx/>
              <a:buNone/>
              <a:defRPr sz="3200">
                <a:latin typeface="Garamond" pitchFamily="18" charset="0"/>
              </a:defRPr>
            </a:lvl1pPr>
          </a:lstStyle>
          <a:p>
            <a:r>
              <a:rPr lang="en-US"/>
              <a:t>Click to edit Master subtitle style</a:t>
            </a:r>
          </a:p>
        </p:txBody>
      </p:sp>
    </p:spTree>
    <p:extLst>
      <p:ext uri="{BB962C8B-B14F-4D97-AF65-F5344CB8AC3E}">
        <p14:creationId xmlns:p14="http://schemas.microsoft.com/office/powerpoint/2010/main" val="990593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9604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0"/>
            <a:ext cx="2057400" cy="4418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71600"/>
            <a:ext cx="6019800" cy="4418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2206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667000"/>
            <a:ext cx="3659188" cy="3122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2667000"/>
            <a:ext cx="3660775" cy="3122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2778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7038" y="206375"/>
            <a:ext cx="8356600" cy="3321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8206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81013" y="22225"/>
            <a:ext cx="8302625" cy="979488"/>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27038" y="1266825"/>
            <a:ext cx="4067175" cy="105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266825"/>
            <a:ext cx="4068762" cy="105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27038" y="2473325"/>
            <a:ext cx="4067175" cy="105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6613" y="2473325"/>
            <a:ext cx="4068762" cy="105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7651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81013" y="22225"/>
            <a:ext cx="8302625" cy="9794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27038" y="1266825"/>
            <a:ext cx="4067175" cy="226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266825"/>
            <a:ext cx="4068762" cy="105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2473325"/>
            <a:ext cx="4068762" cy="105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2273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81013" y="206375"/>
            <a:ext cx="8302625"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27038" y="1266825"/>
            <a:ext cx="8288337" cy="5178425"/>
          </a:xfrm>
        </p:spPr>
        <p:txBody>
          <a:bodyPr/>
          <a:lstStyle/>
          <a:p>
            <a:pPr lvl="0"/>
            <a:endParaRPr lang="en-US" noProof="0" smtClean="0"/>
          </a:p>
        </p:txBody>
      </p:sp>
    </p:spTree>
    <p:extLst>
      <p:ext uri="{BB962C8B-B14F-4D97-AF65-F5344CB8AC3E}">
        <p14:creationId xmlns:p14="http://schemas.microsoft.com/office/powerpoint/2010/main" val="351665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7467600" cy="1371600"/>
          </a:xfrm>
        </p:spPr>
        <p:txBody>
          <a:bodyPr/>
          <a:lstStyle>
            <a:lvl1pPr>
              <a:defRPr sz="3600">
                <a:solidFill>
                  <a:schemeClr val="bg1"/>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82296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2147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97002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667000"/>
            <a:ext cx="3659188" cy="312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2667000"/>
            <a:ext cx="3660775" cy="312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231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3430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73384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7313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18728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58093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9144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4"/>
          <p:cNvSpPr>
            <a:spLocks noGrp="1" noChangeArrowheads="1"/>
          </p:cNvSpPr>
          <p:nvPr>
            <p:ph type="body" idx="1"/>
          </p:nvPr>
        </p:nvSpPr>
        <p:spPr bwMode="auto">
          <a:xfrm>
            <a:off x="838200" y="1828800"/>
            <a:ext cx="74723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5"/>
          <p:cNvSpPr>
            <a:spLocks noChangeArrowheads="1"/>
          </p:cNvSpPr>
          <p:nvPr/>
        </p:nvSpPr>
        <p:spPr bwMode="auto">
          <a:xfrm>
            <a:off x="3276600" y="228600"/>
            <a:ext cx="5562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endParaRPr lang="en-US" sz="4000" b="1">
              <a:solidFill>
                <a:srgbClr val="000000"/>
              </a:solidFill>
              <a:latin typeface="Garamond" pitchFamily="18" charset="0"/>
              <a:ea typeface="MS PGothic" pitchFamily="34" charset="-128"/>
            </a:endParaRPr>
          </a:p>
        </p:txBody>
      </p:sp>
      <p:pic>
        <p:nvPicPr>
          <p:cNvPr id="1029" name="Picture 7" descr="CCNet PP header blank-02.jp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0" y="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6371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rtl="0" eaLnBrk="0" fontAlgn="base" hangingPunct="0">
        <a:spcBef>
          <a:spcPct val="0"/>
        </a:spcBef>
        <a:spcAft>
          <a:spcPct val="0"/>
        </a:spcAft>
        <a:defRPr sz="4000" b="1">
          <a:solidFill>
            <a:schemeClr val="tx1"/>
          </a:solidFill>
          <a:latin typeface="+mj-lt"/>
          <a:ea typeface="MS PGothic" charset="0"/>
          <a:cs typeface="MS PGothic" charset="0"/>
        </a:defRPr>
      </a:lvl1pPr>
      <a:lvl2pPr algn="l" rtl="0" eaLnBrk="0" fontAlgn="base" hangingPunct="0">
        <a:spcBef>
          <a:spcPct val="0"/>
        </a:spcBef>
        <a:spcAft>
          <a:spcPct val="0"/>
        </a:spcAft>
        <a:defRPr sz="4000" b="1">
          <a:solidFill>
            <a:schemeClr val="tx1"/>
          </a:solidFill>
          <a:latin typeface="Garamond" pitchFamily="18" charset="0"/>
          <a:ea typeface="MS PGothic" charset="0"/>
          <a:cs typeface="MS PGothic" charset="0"/>
        </a:defRPr>
      </a:lvl2pPr>
      <a:lvl3pPr algn="l" rtl="0" eaLnBrk="0" fontAlgn="base" hangingPunct="0">
        <a:spcBef>
          <a:spcPct val="0"/>
        </a:spcBef>
        <a:spcAft>
          <a:spcPct val="0"/>
        </a:spcAft>
        <a:defRPr sz="4000" b="1">
          <a:solidFill>
            <a:schemeClr val="tx1"/>
          </a:solidFill>
          <a:latin typeface="Garamond" pitchFamily="18" charset="0"/>
          <a:ea typeface="MS PGothic" charset="0"/>
          <a:cs typeface="MS PGothic" charset="0"/>
        </a:defRPr>
      </a:lvl3pPr>
      <a:lvl4pPr algn="l" rtl="0" eaLnBrk="0" fontAlgn="base" hangingPunct="0">
        <a:spcBef>
          <a:spcPct val="0"/>
        </a:spcBef>
        <a:spcAft>
          <a:spcPct val="0"/>
        </a:spcAft>
        <a:defRPr sz="4000" b="1">
          <a:solidFill>
            <a:schemeClr val="tx1"/>
          </a:solidFill>
          <a:latin typeface="Garamond" pitchFamily="18" charset="0"/>
          <a:ea typeface="MS PGothic" charset="0"/>
          <a:cs typeface="MS PGothic" charset="0"/>
        </a:defRPr>
      </a:lvl4pPr>
      <a:lvl5pPr algn="l" rtl="0" eaLnBrk="0" fontAlgn="base" hangingPunct="0">
        <a:spcBef>
          <a:spcPct val="0"/>
        </a:spcBef>
        <a:spcAft>
          <a:spcPct val="0"/>
        </a:spcAft>
        <a:defRPr sz="4000" b="1">
          <a:solidFill>
            <a:schemeClr val="tx1"/>
          </a:solidFill>
          <a:latin typeface="Garamond" pitchFamily="18" charset="0"/>
          <a:ea typeface="MS PGothic" charset="0"/>
          <a:cs typeface="MS PGothic" charset="0"/>
        </a:defRPr>
      </a:lvl5pPr>
      <a:lvl6pPr marL="457200" algn="l" rtl="0" fontAlgn="base">
        <a:spcBef>
          <a:spcPct val="0"/>
        </a:spcBef>
        <a:spcAft>
          <a:spcPct val="0"/>
        </a:spcAft>
        <a:defRPr sz="4000" b="1">
          <a:solidFill>
            <a:schemeClr val="tx1"/>
          </a:solidFill>
          <a:latin typeface="Garamond" pitchFamily="18" charset="0"/>
        </a:defRPr>
      </a:lvl6pPr>
      <a:lvl7pPr marL="914400" algn="l" rtl="0" fontAlgn="base">
        <a:spcBef>
          <a:spcPct val="0"/>
        </a:spcBef>
        <a:spcAft>
          <a:spcPct val="0"/>
        </a:spcAft>
        <a:defRPr sz="4000" b="1">
          <a:solidFill>
            <a:schemeClr val="tx1"/>
          </a:solidFill>
          <a:latin typeface="Garamond" pitchFamily="18" charset="0"/>
        </a:defRPr>
      </a:lvl7pPr>
      <a:lvl8pPr marL="1371600" algn="l" rtl="0" fontAlgn="base">
        <a:spcBef>
          <a:spcPct val="0"/>
        </a:spcBef>
        <a:spcAft>
          <a:spcPct val="0"/>
        </a:spcAft>
        <a:defRPr sz="4000" b="1">
          <a:solidFill>
            <a:schemeClr val="tx1"/>
          </a:solidFill>
          <a:latin typeface="Garamond" pitchFamily="18" charset="0"/>
        </a:defRPr>
      </a:lvl8pPr>
      <a:lvl9pPr marL="1828800" algn="l" rtl="0" fontAlgn="base">
        <a:spcBef>
          <a:spcPct val="0"/>
        </a:spcBef>
        <a:spcAft>
          <a:spcPct val="0"/>
        </a:spcAft>
        <a:defRPr sz="4000" b="1">
          <a:solidFill>
            <a:schemeClr val="tx1"/>
          </a:solidFill>
          <a:latin typeface="Garamond"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jpeg"/><Relationship Id="rId6"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conservationmeasures.org/CMP/Site_Docs/CMP_Open_Standards_Version_2.0.pd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3.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7.jpeg"/><Relationship Id="rId5" Type="http://schemas.openxmlformats.org/officeDocument/2006/relationships/oleObject" Target="../embeddings/oleObject1.bin"/><Relationship Id="rId6" Type="http://schemas.openxmlformats.org/officeDocument/2006/relationships/image" Target="../media/image4.emf"/><Relationship Id="rId7" Type="http://schemas.openxmlformats.org/officeDocument/2006/relationships/oleObject" Target="../embeddings/oleObject2.bin"/><Relationship Id="rId8" Type="http://schemas.openxmlformats.org/officeDocument/2006/relationships/image" Target="../media/image5.emf"/><Relationship Id="rId9" Type="http://schemas.openxmlformats.org/officeDocument/2006/relationships/oleObject" Target="../embeddings/oleObject3.bin"/><Relationship Id="rId10"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 Id="rId8"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28600" y="1752600"/>
            <a:ext cx="8534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800" b="0">
                <a:solidFill>
                  <a:schemeClr val="tx1"/>
                </a:solidFill>
                <a:latin typeface="+mj-lt"/>
                <a:ea typeface="MS PGothic" charset="0"/>
                <a:cs typeface="MS PGothic" charset="0"/>
              </a:defRPr>
            </a:lvl1pPr>
            <a:lvl2pPr algn="l" rtl="0" eaLnBrk="0" fontAlgn="base" hangingPunct="0">
              <a:spcBef>
                <a:spcPct val="0"/>
              </a:spcBef>
              <a:spcAft>
                <a:spcPct val="0"/>
              </a:spcAft>
              <a:defRPr sz="4000" b="1">
                <a:solidFill>
                  <a:schemeClr val="tx1"/>
                </a:solidFill>
                <a:latin typeface="Garamond" pitchFamily="18" charset="0"/>
                <a:ea typeface="MS PGothic" charset="0"/>
                <a:cs typeface="MS PGothic" charset="0"/>
              </a:defRPr>
            </a:lvl2pPr>
            <a:lvl3pPr algn="l" rtl="0" eaLnBrk="0" fontAlgn="base" hangingPunct="0">
              <a:spcBef>
                <a:spcPct val="0"/>
              </a:spcBef>
              <a:spcAft>
                <a:spcPct val="0"/>
              </a:spcAft>
              <a:defRPr sz="4000" b="1">
                <a:solidFill>
                  <a:schemeClr val="tx1"/>
                </a:solidFill>
                <a:latin typeface="Garamond" pitchFamily="18" charset="0"/>
                <a:ea typeface="MS PGothic" charset="0"/>
                <a:cs typeface="MS PGothic" charset="0"/>
              </a:defRPr>
            </a:lvl3pPr>
            <a:lvl4pPr algn="l" rtl="0" eaLnBrk="0" fontAlgn="base" hangingPunct="0">
              <a:spcBef>
                <a:spcPct val="0"/>
              </a:spcBef>
              <a:spcAft>
                <a:spcPct val="0"/>
              </a:spcAft>
              <a:defRPr sz="4000" b="1">
                <a:solidFill>
                  <a:schemeClr val="tx1"/>
                </a:solidFill>
                <a:latin typeface="Garamond" pitchFamily="18" charset="0"/>
                <a:ea typeface="MS PGothic" charset="0"/>
                <a:cs typeface="MS PGothic" charset="0"/>
              </a:defRPr>
            </a:lvl4pPr>
            <a:lvl5pPr algn="l" rtl="0" eaLnBrk="0" fontAlgn="base" hangingPunct="0">
              <a:spcBef>
                <a:spcPct val="0"/>
              </a:spcBef>
              <a:spcAft>
                <a:spcPct val="0"/>
              </a:spcAft>
              <a:defRPr sz="4000" b="1">
                <a:solidFill>
                  <a:schemeClr val="tx1"/>
                </a:solidFill>
                <a:latin typeface="Garamond" pitchFamily="18" charset="0"/>
                <a:ea typeface="MS PGothic" charset="0"/>
                <a:cs typeface="MS PGothic" charset="0"/>
              </a:defRPr>
            </a:lvl5pPr>
            <a:lvl6pPr marL="457200" algn="l" rtl="0" fontAlgn="base">
              <a:spcBef>
                <a:spcPct val="0"/>
              </a:spcBef>
              <a:spcAft>
                <a:spcPct val="0"/>
              </a:spcAft>
              <a:defRPr sz="4000" b="1">
                <a:solidFill>
                  <a:schemeClr val="tx1"/>
                </a:solidFill>
                <a:latin typeface="Garamond" pitchFamily="18" charset="0"/>
              </a:defRPr>
            </a:lvl6pPr>
            <a:lvl7pPr marL="914400" algn="l" rtl="0" fontAlgn="base">
              <a:spcBef>
                <a:spcPct val="0"/>
              </a:spcBef>
              <a:spcAft>
                <a:spcPct val="0"/>
              </a:spcAft>
              <a:defRPr sz="4000" b="1">
                <a:solidFill>
                  <a:schemeClr val="tx1"/>
                </a:solidFill>
                <a:latin typeface="Garamond" pitchFamily="18" charset="0"/>
              </a:defRPr>
            </a:lvl7pPr>
            <a:lvl8pPr marL="1371600" algn="l" rtl="0" fontAlgn="base">
              <a:spcBef>
                <a:spcPct val="0"/>
              </a:spcBef>
              <a:spcAft>
                <a:spcPct val="0"/>
              </a:spcAft>
              <a:defRPr sz="4000" b="1">
                <a:solidFill>
                  <a:schemeClr val="tx1"/>
                </a:solidFill>
                <a:latin typeface="Garamond" pitchFamily="18" charset="0"/>
              </a:defRPr>
            </a:lvl8pPr>
            <a:lvl9pPr marL="1828800" algn="l" rtl="0" fontAlgn="base">
              <a:spcBef>
                <a:spcPct val="0"/>
              </a:spcBef>
              <a:spcAft>
                <a:spcPct val="0"/>
              </a:spcAft>
              <a:defRPr sz="4000" b="1">
                <a:solidFill>
                  <a:schemeClr val="tx1"/>
                </a:solidFill>
                <a:latin typeface="Garamond" pitchFamily="18" charset="0"/>
              </a:defRPr>
            </a:lvl9pPr>
          </a:lstStyle>
          <a:p>
            <a:pPr algn="ctr" eaLnBrk="1" hangingPunct="1">
              <a:defRPr/>
            </a:pPr>
            <a:r>
              <a:rPr lang="en-US" b="1" dirty="0" smtClean="0">
                <a:solidFill>
                  <a:schemeClr val="accent2"/>
                </a:solidFill>
                <a:latin typeface="+mn-lt"/>
                <a:cs typeface="Calibri" charset="0"/>
              </a:rPr>
              <a:t>1C. Identify and Rate </a:t>
            </a:r>
          </a:p>
          <a:p>
            <a:pPr algn="ctr" eaLnBrk="1" hangingPunct="1">
              <a:defRPr/>
            </a:pPr>
            <a:r>
              <a:rPr lang="en-US" b="1" dirty="0" smtClean="0">
                <a:solidFill>
                  <a:schemeClr val="accent2"/>
                </a:solidFill>
                <a:latin typeface="+mn-lt"/>
                <a:cs typeface="Calibri" charset="0"/>
              </a:rPr>
              <a:t>Critical Threats</a:t>
            </a:r>
            <a:endParaRPr lang="en-US" sz="4400" dirty="0">
              <a:solidFill>
                <a:schemeClr val="accent2"/>
              </a:solidFill>
              <a:latin typeface="+mn-lt"/>
              <a:cs typeface="Calibri" charset="0"/>
            </a:endParaRPr>
          </a:p>
        </p:txBody>
      </p:sp>
      <p:sp>
        <p:nvSpPr>
          <p:cNvPr id="5" name="Rectangle 5"/>
          <p:cNvSpPr txBox="1">
            <a:spLocks noChangeArrowheads="1"/>
          </p:cNvSpPr>
          <p:nvPr/>
        </p:nvSpPr>
        <p:spPr bwMode="auto">
          <a:xfrm>
            <a:off x="0" y="5842000"/>
            <a:ext cx="9144000" cy="1033463"/>
          </a:xfrm>
          <a:prstGeom prst="rect">
            <a:avLst/>
          </a:prstGeom>
          <a:noFill/>
          <a:ln w="9525">
            <a:noFill/>
            <a:miter lim="800000"/>
            <a:headEnd/>
            <a:tailEnd/>
          </a:ln>
        </p:spPr>
        <p:txBody>
          <a:bodyPr/>
          <a:lstStyle/>
          <a:p>
            <a:pPr algn="ctr" eaLnBrk="0" fontAlgn="base" hangingPunct="0">
              <a:lnSpc>
                <a:spcPct val="80000"/>
              </a:lnSpc>
              <a:spcBef>
                <a:spcPct val="20000"/>
              </a:spcBef>
              <a:spcAft>
                <a:spcPct val="0"/>
              </a:spcAft>
              <a:buSzPct val="130000"/>
              <a:defRPr/>
            </a:pPr>
            <a:endParaRPr lang="en-US" sz="2000" b="1" kern="0" dirty="0">
              <a:solidFill>
                <a:srgbClr val="FFFFFF"/>
              </a:solidFill>
              <a:ea typeface="ＭＳ Ｐゴシック" pitchFamily="87" charset="-128"/>
            </a:endParaRPr>
          </a:p>
        </p:txBody>
      </p:sp>
      <p:sp>
        <p:nvSpPr>
          <p:cNvPr id="4" name="TextBox 5"/>
          <p:cNvSpPr txBox="1">
            <a:spLocks noChangeArrowheads="1"/>
          </p:cNvSpPr>
          <p:nvPr/>
        </p:nvSpPr>
        <p:spPr bwMode="auto">
          <a:xfrm>
            <a:off x="1828800" y="152400"/>
            <a:ext cx="7315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defRPr/>
            </a:pPr>
            <a:r>
              <a:rPr lang="en-US" sz="3600" b="1" dirty="0">
                <a:solidFill>
                  <a:schemeClr val="bg1"/>
                </a:solidFill>
              </a:rPr>
              <a:t>Conservation Coaches Network Workshop Presentation</a:t>
            </a:r>
          </a:p>
        </p:txBody>
      </p:sp>
      <p:grpSp>
        <p:nvGrpSpPr>
          <p:cNvPr id="7" name="Group 6"/>
          <p:cNvGrpSpPr/>
          <p:nvPr/>
        </p:nvGrpSpPr>
        <p:grpSpPr>
          <a:xfrm>
            <a:off x="7696201" y="5334000"/>
            <a:ext cx="1068388" cy="979488"/>
            <a:chOff x="8012113" y="5562600"/>
            <a:chExt cx="752475" cy="750888"/>
          </a:xfrm>
        </p:grpSpPr>
        <p:grpSp>
          <p:nvGrpSpPr>
            <p:cNvPr id="8" name="Group 167"/>
            <p:cNvGrpSpPr>
              <a:grpSpLocks/>
            </p:cNvGrpSpPr>
            <p:nvPr/>
          </p:nvGrpSpPr>
          <p:grpSpPr bwMode="auto">
            <a:xfrm>
              <a:off x="8012113" y="5562600"/>
              <a:ext cx="752475" cy="750888"/>
              <a:chOff x="3870860" y="2220913"/>
              <a:chExt cx="3415765" cy="2968625"/>
            </a:xfrm>
          </p:grpSpPr>
          <p:sp>
            <p:nvSpPr>
              <p:cNvPr id="11" name="Freeform 4"/>
              <p:cNvSpPr>
                <a:spLocks/>
              </p:cNvSpPr>
              <p:nvPr/>
            </p:nvSpPr>
            <p:spPr bwMode="auto">
              <a:xfrm>
                <a:off x="5830961" y="2220913"/>
                <a:ext cx="1455664"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ndParaRPr>
              </a:p>
            </p:txBody>
          </p:sp>
          <p:sp>
            <p:nvSpPr>
              <p:cNvPr id="12" name="Freeform 5"/>
              <p:cNvSpPr>
                <a:spLocks/>
              </p:cNvSpPr>
              <p:nvPr/>
            </p:nvSpPr>
            <p:spPr bwMode="auto">
              <a:xfrm>
                <a:off x="5830961" y="2220913"/>
                <a:ext cx="1455664"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ndParaRPr>
              </a:p>
            </p:txBody>
          </p:sp>
          <p:sp>
            <p:nvSpPr>
              <p:cNvPr id="13" name="Freeform 7"/>
              <p:cNvSpPr>
                <a:spLocks/>
              </p:cNvSpPr>
              <p:nvPr/>
            </p:nvSpPr>
            <p:spPr bwMode="auto">
              <a:xfrm>
                <a:off x="5153573" y="3275308"/>
                <a:ext cx="648563" cy="6278"/>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ndParaRPr>
              </a:p>
            </p:txBody>
          </p:sp>
          <p:sp>
            <p:nvSpPr>
              <p:cNvPr id="14" name="Freeform 8"/>
              <p:cNvSpPr>
                <a:spLocks/>
              </p:cNvSpPr>
              <p:nvPr/>
            </p:nvSpPr>
            <p:spPr bwMode="auto">
              <a:xfrm>
                <a:off x="5773311" y="3187441"/>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ndParaRPr>
              </a:p>
            </p:txBody>
          </p:sp>
          <p:sp>
            <p:nvSpPr>
              <p:cNvPr id="15" name="Freeform 17"/>
              <p:cNvSpPr>
                <a:spLocks/>
              </p:cNvSpPr>
              <p:nvPr/>
            </p:nvSpPr>
            <p:spPr bwMode="auto">
              <a:xfrm>
                <a:off x="3870860" y="4342255"/>
                <a:ext cx="958430"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ndParaRPr>
              </a:p>
            </p:txBody>
          </p:sp>
          <p:sp>
            <p:nvSpPr>
              <p:cNvPr id="16" name="Freeform 18"/>
              <p:cNvSpPr>
                <a:spLocks/>
              </p:cNvSpPr>
              <p:nvPr/>
            </p:nvSpPr>
            <p:spPr bwMode="auto">
              <a:xfrm>
                <a:off x="3870860" y="4342255"/>
                <a:ext cx="958430"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ndParaRPr>
              </a:p>
            </p:txBody>
          </p:sp>
          <p:sp>
            <p:nvSpPr>
              <p:cNvPr id="17" name="Freeform 21"/>
              <p:cNvSpPr>
                <a:spLocks/>
              </p:cNvSpPr>
              <p:nvPr/>
            </p:nvSpPr>
            <p:spPr bwMode="auto">
              <a:xfrm>
                <a:off x="4195139" y="2992882"/>
                <a:ext cx="958434"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ndParaRPr>
              </a:p>
            </p:txBody>
          </p:sp>
          <p:sp>
            <p:nvSpPr>
              <p:cNvPr id="18" name="Freeform 22"/>
              <p:cNvSpPr>
                <a:spLocks/>
              </p:cNvSpPr>
              <p:nvPr/>
            </p:nvSpPr>
            <p:spPr bwMode="auto">
              <a:xfrm>
                <a:off x="4195139" y="2992882"/>
                <a:ext cx="958434"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ndParaRPr>
              </a:p>
            </p:txBody>
          </p:sp>
          <p:sp>
            <p:nvSpPr>
              <p:cNvPr id="19" name="Freeform 31"/>
              <p:cNvSpPr>
                <a:spLocks/>
              </p:cNvSpPr>
              <p:nvPr/>
            </p:nvSpPr>
            <p:spPr bwMode="auto">
              <a:xfrm>
                <a:off x="4389710" y="2296227"/>
                <a:ext cx="958430"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ndParaRPr>
              </a:p>
            </p:txBody>
          </p:sp>
          <p:sp>
            <p:nvSpPr>
              <p:cNvPr id="20" name="Freeform 32"/>
              <p:cNvSpPr>
                <a:spLocks/>
              </p:cNvSpPr>
              <p:nvPr/>
            </p:nvSpPr>
            <p:spPr bwMode="auto">
              <a:xfrm>
                <a:off x="4389710" y="2296227"/>
                <a:ext cx="958430"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ndParaRPr>
              </a:p>
            </p:txBody>
          </p:sp>
          <p:sp>
            <p:nvSpPr>
              <p:cNvPr id="21" name="Freeform 38"/>
              <p:cNvSpPr>
                <a:spLocks/>
              </p:cNvSpPr>
              <p:nvPr/>
            </p:nvSpPr>
            <p:spPr bwMode="auto">
              <a:xfrm>
                <a:off x="5348140" y="2578656"/>
                <a:ext cx="453996" cy="702930"/>
              </a:xfrm>
              <a:custGeom>
                <a:avLst/>
                <a:gdLst>
                  <a:gd name="T0" fmla="*/ 0 w 1083"/>
                  <a:gd name="T1" fmla="*/ 0 h 1905"/>
                  <a:gd name="T2" fmla="*/ 2147483647 w 1083"/>
                  <a:gd name="T3" fmla="*/ 0 h 1905"/>
                  <a:gd name="T4" fmla="*/ 2147483647 w 1083"/>
                  <a:gd name="T5" fmla="*/ 2147483647 h 1905"/>
                  <a:gd name="T6" fmla="*/ 2147483647 w 1083"/>
                  <a:gd name="T7" fmla="*/ 2147483647 h 1905"/>
                  <a:gd name="T8" fmla="*/ 2147483647 w 1083"/>
                  <a:gd name="T9" fmla="*/ 2147483647 h 1905"/>
                  <a:gd name="T10" fmla="*/ 2147483647 w 1083"/>
                  <a:gd name="T11" fmla="*/ 2147483647 h 1905"/>
                  <a:gd name="T12" fmla="*/ 2147483647 w 1083"/>
                  <a:gd name="T13" fmla="*/ 2147483647 h 1905"/>
                  <a:gd name="T14" fmla="*/ 0 60000 65536"/>
                  <a:gd name="T15" fmla="*/ 0 60000 65536"/>
                  <a:gd name="T16" fmla="*/ 0 60000 65536"/>
                  <a:gd name="T17" fmla="*/ 0 60000 65536"/>
                  <a:gd name="T18" fmla="*/ 0 60000 65536"/>
                  <a:gd name="T19" fmla="*/ 0 60000 65536"/>
                  <a:gd name="T20" fmla="*/ 0 60000 65536"/>
                  <a:gd name="T21" fmla="*/ 0 w 1083"/>
                  <a:gd name="T22" fmla="*/ 0 h 1905"/>
                  <a:gd name="T23" fmla="*/ 1083 w 1083"/>
                  <a:gd name="T24" fmla="*/ 1905 h 19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3" h="1905">
                    <a:moveTo>
                      <a:pt x="0" y="0"/>
                    </a:moveTo>
                    <a:lnTo>
                      <a:pt x="437" y="0"/>
                    </a:lnTo>
                    <a:cubicBezTo>
                      <a:pt x="490" y="0"/>
                      <a:pt x="533" y="43"/>
                      <a:pt x="533" y="96"/>
                    </a:cubicBezTo>
                    <a:cubicBezTo>
                      <a:pt x="533" y="96"/>
                      <a:pt x="533" y="96"/>
                      <a:pt x="533" y="96"/>
                    </a:cubicBezTo>
                    <a:lnTo>
                      <a:pt x="533" y="1809"/>
                    </a:lnTo>
                    <a:cubicBezTo>
                      <a:pt x="533" y="1862"/>
                      <a:pt x="576" y="1905"/>
                      <a:pt x="629" y="1905"/>
                    </a:cubicBezTo>
                    <a:lnTo>
                      <a:pt x="1083" y="1905"/>
                    </a:lnTo>
                  </a:path>
                </a:pathLst>
              </a:custGeom>
              <a:noFill/>
              <a:ln w="33338" cap="rnd">
                <a:solidFill>
                  <a:srgbClr val="000000"/>
                </a:solidFill>
                <a:round/>
                <a:headEnd/>
                <a:tailEnd/>
              </a:ln>
            </p:spPr>
            <p:txBody>
              <a:bodyPr/>
              <a:lstStyle/>
              <a:p>
                <a:pPr defTabSz="912813">
                  <a:defRPr/>
                </a:pPr>
                <a:endParaRPr lang="en-US">
                  <a:latin typeface="+mj-lt"/>
                </a:endParaRPr>
              </a:p>
            </p:txBody>
          </p:sp>
          <p:sp>
            <p:nvSpPr>
              <p:cNvPr id="22" name="Freeform 39"/>
              <p:cNvSpPr>
                <a:spLocks/>
              </p:cNvSpPr>
              <p:nvPr/>
            </p:nvSpPr>
            <p:spPr bwMode="auto">
              <a:xfrm>
                <a:off x="5773311" y="3187441"/>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ndParaRPr>
              </a:p>
            </p:txBody>
          </p:sp>
          <p:sp>
            <p:nvSpPr>
              <p:cNvPr id="23" name="Line 50"/>
              <p:cNvSpPr>
                <a:spLocks noChangeShapeType="1"/>
              </p:cNvSpPr>
              <p:nvPr/>
            </p:nvSpPr>
            <p:spPr bwMode="auto">
              <a:xfrm>
                <a:off x="4829290" y="4624684"/>
                <a:ext cx="972847" cy="0"/>
              </a:xfrm>
              <a:prstGeom prst="line">
                <a:avLst/>
              </a:prstGeom>
              <a:noFill/>
              <a:ln w="33338" cap="rnd">
                <a:solidFill>
                  <a:srgbClr val="000000"/>
                </a:solidFill>
                <a:round/>
                <a:headEnd/>
                <a:tailEnd/>
              </a:ln>
            </p:spPr>
            <p:txBody>
              <a:bodyPr/>
              <a:lstStyle/>
              <a:p>
                <a:pPr>
                  <a:defRPr/>
                </a:pPr>
                <a:endParaRPr lang="en-US">
                  <a:latin typeface="+mj-lt"/>
                </a:endParaRPr>
              </a:p>
            </p:txBody>
          </p:sp>
          <p:sp>
            <p:nvSpPr>
              <p:cNvPr id="24" name="Freeform 51"/>
              <p:cNvSpPr>
                <a:spLocks/>
              </p:cNvSpPr>
              <p:nvPr/>
            </p:nvSpPr>
            <p:spPr bwMode="auto">
              <a:xfrm>
                <a:off x="5773311" y="4530539"/>
                <a:ext cx="216188" cy="188285"/>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ndParaRPr>
              </a:p>
            </p:txBody>
          </p:sp>
          <p:sp>
            <p:nvSpPr>
              <p:cNvPr id="25" name="Freeform 52"/>
              <p:cNvSpPr>
                <a:spLocks/>
              </p:cNvSpPr>
              <p:nvPr/>
            </p:nvSpPr>
            <p:spPr bwMode="auto">
              <a:xfrm>
                <a:off x="4670752" y="3557737"/>
                <a:ext cx="1131384" cy="1066947"/>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ndParaRPr>
              </a:p>
            </p:txBody>
          </p:sp>
          <p:sp>
            <p:nvSpPr>
              <p:cNvPr id="26" name="Freeform 53"/>
              <p:cNvSpPr>
                <a:spLocks/>
              </p:cNvSpPr>
              <p:nvPr/>
            </p:nvSpPr>
            <p:spPr bwMode="auto">
              <a:xfrm>
                <a:off x="5773311" y="4530539"/>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ndParaRPr>
              </a:p>
            </p:txBody>
          </p:sp>
          <p:sp>
            <p:nvSpPr>
              <p:cNvPr id="27" name="Freeform 67"/>
              <p:cNvSpPr>
                <a:spLocks/>
              </p:cNvSpPr>
              <p:nvPr/>
            </p:nvSpPr>
            <p:spPr bwMode="auto">
              <a:xfrm>
                <a:off x="4404123" y="2308779"/>
                <a:ext cx="122504" cy="10669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00FF00"/>
              </a:solidFill>
              <a:ln w="0">
                <a:solidFill>
                  <a:srgbClr val="000000"/>
                </a:solidFill>
                <a:round/>
                <a:headEnd/>
                <a:tailEnd/>
              </a:ln>
            </p:spPr>
            <p:txBody>
              <a:bodyPr/>
              <a:lstStyle/>
              <a:p>
                <a:pPr defTabSz="912813">
                  <a:defRPr/>
                </a:pPr>
                <a:endParaRPr lang="en-US">
                  <a:latin typeface="+mj-lt"/>
                </a:endParaRPr>
              </a:p>
            </p:txBody>
          </p:sp>
          <p:sp>
            <p:nvSpPr>
              <p:cNvPr id="28" name="Freeform 68"/>
              <p:cNvSpPr>
                <a:spLocks/>
              </p:cNvSpPr>
              <p:nvPr/>
            </p:nvSpPr>
            <p:spPr bwMode="auto">
              <a:xfrm>
                <a:off x="4404123" y="2308779"/>
                <a:ext cx="122504" cy="10669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ndParaRPr>
              </a:p>
            </p:txBody>
          </p:sp>
          <p:sp>
            <p:nvSpPr>
              <p:cNvPr id="29" name="Freeform 69"/>
              <p:cNvSpPr>
                <a:spLocks/>
              </p:cNvSpPr>
              <p:nvPr/>
            </p:nvSpPr>
            <p:spPr bwMode="auto">
              <a:xfrm>
                <a:off x="4216760" y="3017987"/>
                <a:ext cx="115300"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0000"/>
              </a:solidFill>
              <a:ln w="0">
                <a:solidFill>
                  <a:srgbClr val="000000"/>
                </a:solidFill>
                <a:round/>
                <a:headEnd/>
                <a:tailEnd/>
              </a:ln>
            </p:spPr>
            <p:txBody>
              <a:bodyPr/>
              <a:lstStyle/>
              <a:p>
                <a:pPr defTabSz="912813">
                  <a:defRPr/>
                </a:pPr>
                <a:endParaRPr lang="en-US">
                  <a:latin typeface="+mj-lt"/>
                </a:endParaRPr>
              </a:p>
            </p:txBody>
          </p:sp>
          <p:sp>
            <p:nvSpPr>
              <p:cNvPr id="30" name="Freeform 70"/>
              <p:cNvSpPr>
                <a:spLocks/>
              </p:cNvSpPr>
              <p:nvPr/>
            </p:nvSpPr>
            <p:spPr bwMode="auto">
              <a:xfrm>
                <a:off x="4216760" y="3017987"/>
                <a:ext cx="115300"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ndParaRPr>
              </a:p>
            </p:txBody>
          </p:sp>
          <p:sp>
            <p:nvSpPr>
              <p:cNvPr id="31" name="Freeform 72"/>
              <p:cNvSpPr>
                <a:spLocks/>
              </p:cNvSpPr>
              <p:nvPr/>
            </p:nvSpPr>
            <p:spPr bwMode="auto">
              <a:xfrm>
                <a:off x="3892477" y="4348533"/>
                <a:ext cx="122509"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FF00"/>
              </a:solidFill>
              <a:ln w="0">
                <a:solidFill>
                  <a:srgbClr val="000000"/>
                </a:solidFill>
                <a:round/>
                <a:headEnd/>
                <a:tailEnd/>
              </a:ln>
            </p:spPr>
            <p:txBody>
              <a:bodyPr/>
              <a:lstStyle/>
              <a:p>
                <a:pPr defTabSz="912813">
                  <a:defRPr/>
                </a:pPr>
                <a:endParaRPr lang="en-US">
                  <a:latin typeface="+mj-lt"/>
                </a:endParaRPr>
              </a:p>
            </p:txBody>
          </p:sp>
          <p:sp>
            <p:nvSpPr>
              <p:cNvPr id="32" name="Freeform 73"/>
              <p:cNvSpPr>
                <a:spLocks/>
              </p:cNvSpPr>
              <p:nvPr/>
            </p:nvSpPr>
            <p:spPr bwMode="auto">
              <a:xfrm>
                <a:off x="3892477" y="4348533"/>
                <a:ext cx="122509"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ndParaRPr>
              </a:p>
            </p:txBody>
          </p:sp>
        </p:grpSp>
        <p:sp>
          <p:nvSpPr>
            <p:cNvPr id="9" name="Oval 8"/>
            <p:cNvSpPr/>
            <p:nvPr/>
          </p:nvSpPr>
          <p:spPr>
            <a:xfrm>
              <a:off x="8488510" y="5692905"/>
              <a:ext cx="228600" cy="215900"/>
            </a:xfrm>
            <a:prstGeom prst="ellipse">
              <a:avLst/>
            </a:prstGeom>
            <a:solidFill>
              <a:srgbClr val="AEF3A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8493042" y="6000538"/>
              <a:ext cx="228600" cy="215900"/>
            </a:xfrm>
            <a:prstGeom prst="ellipse">
              <a:avLst/>
            </a:prstGeom>
            <a:solidFill>
              <a:srgbClr val="AEF3A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32621244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085717359"/>
              </p:ext>
            </p:extLst>
          </p:nvPr>
        </p:nvGraphicFramePr>
        <p:xfrm>
          <a:off x="234950" y="1704975"/>
          <a:ext cx="8569326" cy="4695825"/>
        </p:xfrm>
        <a:graphic>
          <a:graphicData uri="http://schemas.openxmlformats.org/drawingml/2006/table">
            <a:tbl>
              <a:tblPr firstRow="1" bandRow="1">
                <a:tableStyleId>{00A15C55-8517-42AA-B614-E9B94910E393}</a:tableStyleId>
              </a:tblPr>
              <a:tblGrid>
                <a:gridCol w="1559168"/>
                <a:gridCol w="3317608"/>
                <a:gridCol w="3692550"/>
              </a:tblGrid>
              <a:tr h="442656">
                <a:tc>
                  <a:txBody>
                    <a:bodyPr/>
                    <a:lstStyle/>
                    <a:p>
                      <a:r>
                        <a:rPr lang="en-US" sz="1700" dirty="0" smtClean="0"/>
                        <a:t>Direct Threat</a:t>
                      </a:r>
                      <a:endParaRPr lang="en-US" sz="1700" dirty="0"/>
                    </a:p>
                  </a:txBody>
                  <a:tcPr marT="45721" marB="45721"/>
                </a:tc>
                <a:tc>
                  <a:txBody>
                    <a:bodyPr/>
                    <a:lstStyle/>
                    <a:p>
                      <a:r>
                        <a:rPr lang="en-US" sz="1700" dirty="0" smtClean="0"/>
                        <a:t>Example</a:t>
                      </a:r>
                      <a:r>
                        <a:rPr lang="en-US" sz="1700" baseline="0" dirty="0" smtClean="0"/>
                        <a:t> </a:t>
                      </a:r>
                      <a:r>
                        <a:rPr lang="en-US" sz="1700" dirty="0" smtClean="0"/>
                        <a:t>Stress(</a:t>
                      </a:r>
                      <a:r>
                        <a:rPr lang="en-US" sz="1700" dirty="0" err="1" smtClean="0"/>
                        <a:t>es</a:t>
                      </a:r>
                      <a:r>
                        <a:rPr lang="en-US" sz="1700" dirty="0" smtClean="0"/>
                        <a:t>)</a:t>
                      </a:r>
                      <a:endParaRPr lang="en-US" sz="1700" dirty="0"/>
                    </a:p>
                  </a:txBody>
                  <a:tcPr marT="45721" marB="45721"/>
                </a:tc>
                <a:tc>
                  <a:txBody>
                    <a:bodyPr/>
                    <a:lstStyle/>
                    <a:p>
                      <a:r>
                        <a:rPr lang="en-US" sz="1700" dirty="0" smtClean="0"/>
                        <a:t>Example Target Affected</a:t>
                      </a:r>
                      <a:endParaRPr lang="en-US" sz="1700" dirty="0"/>
                    </a:p>
                  </a:txBody>
                  <a:tcPr marT="45721" marB="45721"/>
                </a:tc>
              </a:tr>
              <a:tr h="868697">
                <a:tc>
                  <a:txBody>
                    <a:bodyPr/>
                    <a:lstStyle/>
                    <a:p>
                      <a:r>
                        <a:rPr lang="en-US" sz="1700" dirty="0" smtClean="0"/>
                        <a:t>Dams</a:t>
                      </a:r>
                      <a:endParaRPr lang="en-US" sz="1700" dirty="0"/>
                    </a:p>
                  </a:txBody>
                  <a:tcPr marT="45721" marB="45721"/>
                </a:tc>
                <a:tc>
                  <a:txBody>
                    <a:bodyPr/>
                    <a:lstStyle/>
                    <a:p>
                      <a:r>
                        <a:rPr lang="en-US" sz="1700" dirty="0" smtClean="0"/>
                        <a:t>Altered stream flows</a:t>
                      </a:r>
                    </a:p>
                    <a:p>
                      <a:r>
                        <a:rPr lang="en-US" sz="1700" dirty="0" smtClean="0"/>
                        <a:t>Reduced reproductive</a:t>
                      </a:r>
                      <a:r>
                        <a:rPr lang="en-US" sz="1700" baseline="0" dirty="0" smtClean="0"/>
                        <a:t> success of fish</a:t>
                      </a:r>
                      <a:endParaRPr lang="en-US" sz="1700" dirty="0"/>
                    </a:p>
                  </a:txBody>
                  <a:tcPr marT="45721" marB="45721"/>
                </a:tc>
                <a:tc>
                  <a:txBody>
                    <a:bodyPr/>
                    <a:lstStyle/>
                    <a:p>
                      <a:r>
                        <a:rPr lang="en-US" sz="1700" dirty="0" smtClean="0"/>
                        <a:t>Rivers and streams</a:t>
                      </a:r>
                    </a:p>
                    <a:p>
                      <a:r>
                        <a:rPr lang="en-US" sz="1700" dirty="0" smtClean="0"/>
                        <a:t>Migratory</a:t>
                      </a:r>
                      <a:r>
                        <a:rPr lang="en-US" sz="1700" baseline="0" dirty="0" smtClean="0"/>
                        <a:t> fish</a:t>
                      </a:r>
                      <a:endParaRPr lang="en-US" sz="1700" dirty="0"/>
                    </a:p>
                  </a:txBody>
                  <a:tcPr marT="45721" marB="45721"/>
                </a:tc>
              </a:tr>
              <a:tr h="1127782">
                <a:tc>
                  <a:txBody>
                    <a:bodyPr/>
                    <a:lstStyle/>
                    <a:p>
                      <a:r>
                        <a:rPr lang="en-US" sz="1700" dirty="0" smtClean="0"/>
                        <a:t>Unsustainable</a:t>
                      </a:r>
                      <a:r>
                        <a:rPr lang="en-US" sz="1700" baseline="0" dirty="0" smtClean="0"/>
                        <a:t> </a:t>
                      </a:r>
                      <a:r>
                        <a:rPr lang="en-US" sz="1700" dirty="0" smtClean="0"/>
                        <a:t>Logging</a:t>
                      </a:r>
                      <a:endParaRPr lang="en-US" sz="1700" dirty="0"/>
                    </a:p>
                  </a:txBody>
                  <a:tcPr marT="45721" marB="45721"/>
                </a:tc>
                <a:tc>
                  <a:txBody>
                    <a:bodyPr/>
                    <a:lstStyle/>
                    <a:p>
                      <a:r>
                        <a:rPr lang="en-US" sz="1700" dirty="0" smtClean="0"/>
                        <a:t>Erosion (Rivers and streams)</a:t>
                      </a:r>
                    </a:p>
                    <a:p>
                      <a:r>
                        <a:rPr lang="en-US" sz="1700" dirty="0" smtClean="0"/>
                        <a:t>Sedimentation</a:t>
                      </a:r>
                    </a:p>
                    <a:p>
                      <a:r>
                        <a:rPr lang="en-US" sz="1700" dirty="0" smtClean="0"/>
                        <a:t>Habitat destruction</a:t>
                      </a:r>
                    </a:p>
                    <a:p>
                      <a:r>
                        <a:rPr lang="en-US" sz="1700" dirty="0" smtClean="0"/>
                        <a:t>Habitat fragmentation</a:t>
                      </a:r>
                      <a:endParaRPr lang="en-US" sz="1700" dirty="0"/>
                    </a:p>
                  </a:txBody>
                  <a:tcPr marT="45721" marB="45721"/>
                </a:tc>
                <a:tc>
                  <a:txBody>
                    <a:bodyPr/>
                    <a:lstStyle/>
                    <a:p>
                      <a:r>
                        <a:rPr lang="en-US" sz="1700" dirty="0" smtClean="0"/>
                        <a:t>Rivers and streams</a:t>
                      </a:r>
                    </a:p>
                    <a:p>
                      <a:r>
                        <a:rPr lang="en-US" sz="1700" dirty="0" smtClean="0"/>
                        <a:t>Rivers and streams,</a:t>
                      </a:r>
                      <a:r>
                        <a:rPr lang="en-US" sz="1700" baseline="0" dirty="0" smtClean="0"/>
                        <a:t> Estuaries</a:t>
                      </a:r>
                    </a:p>
                    <a:p>
                      <a:r>
                        <a:rPr lang="en-US" sz="1700" baseline="0" dirty="0" smtClean="0"/>
                        <a:t>Forests</a:t>
                      </a:r>
                    </a:p>
                    <a:p>
                      <a:r>
                        <a:rPr lang="en-US" sz="1700" baseline="0" dirty="0" smtClean="0"/>
                        <a:t>Forests</a:t>
                      </a:r>
                      <a:endParaRPr lang="en-US" sz="1700" dirty="0"/>
                    </a:p>
                  </a:txBody>
                  <a:tcPr marT="45721" marB="45721"/>
                </a:tc>
              </a:tr>
              <a:tr h="442656">
                <a:tc>
                  <a:txBody>
                    <a:bodyPr/>
                    <a:lstStyle/>
                    <a:p>
                      <a:r>
                        <a:rPr lang="en-US" sz="1700" dirty="0" smtClean="0"/>
                        <a:t>Illegal Hunting</a:t>
                      </a:r>
                      <a:endParaRPr lang="en-US" sz="1700" dirty="0"/>
                    </a:p>
                  </a:txBody>
                  <a:tcPr marT="45721" marB="45721"/>
                </a:tc>
                <a:tc>
                  <a:txBody>
                    <a:bodyPr/>
                    <a:lstStyle/>
                    <a:p>
                      <a:r>
                        <a:rPr lang="en-US" sz="1700" dirty="0" smtClean="0"/>
                        <a:t>Altered</a:t>
                      </a:r>
                      <a:r>
                        <a:rPr lang="en-US" sz="1700" baseline="0" dirty="0" smtClean="0"/>
                        <a:t> population structure</a:t>
                      </a:r>
                      <a:endParaRPr lang="en-US" sz="1700" dirty="0"/>
                    </a:p>
                  </a:txBody>
                  <a:tcPr marT="45721" marB="45721"/>
                </a:tc>
                <a:tc>
                  <a:txBody>
                    <a:bodyPr/>
                    <a:lstStyle/>
                    <a:p>
                      <a:r>
                        <a:rPr lang="en-US" sz="1700" dirty="0" smtClean="0"/>
                        <a:t>Monkeys,</a:t>
                      </a:r>
                      <a:r>
                        <a:rPr lang="en-US" sz="1700" baseline="0" dirty="0" smtClean="0"/>
                        <a:t> Rhinos</a:t>
                      </a:r>
                      <a:endParaRPr lang="en-US" sz="1700" dirty="0"/>
                    </a:p>
                  </a:txBody>
                  <a:tcPr marT="45721" marB="45721"/>
                </a:tc>
              </a:tr>
              <a:tr h="945337">
                <a:tc>
                  <a:txBody>
                    <a:bodyPr/>
                    <a:lstStyle/>
                    <a:p>
                      <a:r>
                        <a:rPr lang="en-US" sz="1700" dirty="0" smtClean="0"/>
                        <a:t>Unsustainable Agriculture</a:t>
                      </a:r>
                      <a:endParaRPr lang="en-US" sz="1700" dirty="0"/>
                    </a:p>
                  </a:txBody>
                  <a:tcPr marT="45721" marB="45721"/>
                </a:tc>
                <a:tc>
                  <a:txBody>
                    <a:bodyPr/>
                    <a:lstStyle/>
                    <a:p>
                      <a:r>
                        <a:rPr lang="en-US" sz="1700" dirty="0" smtClean="0"/>
                        <a:t>Sedimentation</a:t>
                      </a:r>
                    </a:p>
                    <a:p>
                      <a:r>
                        <a:rPr lang="en-US" sz="1700" dirty="0" smtClean="0"/>
                        <a:t>Habitat</a:t>
                      </a:r>
                      <a:r>
                        <a:rPr lang="en-US" sz="1700" baseline="0" dirty="0" smtClean="0"/>
                        <a:t> destruction</a:t>
                      </a:r>
                    </a:p>
                    <a:p>
                      <a:r>
                        <a:rPr lang="en-US" sz="1700" dirty="0" smtClean="0"/>
                        <a:t>Habitat</a:t>
                      </a:r>
                      <a:r>
                        <a:rPr lang="en-US" sz="1700" baseline="0" dirty="0" smtClean="0"/>
                        <a:t> fragmentation</a:t>
                      </a:r>
                      <a:endParaRPr lang="en-US" sz="1700" dirty="0"/>
                    </a:p>
                  </a:txBody>
                  <a:tcPr marT="45721" marB="45721"/>
                </a:tc>
                <a:tc>
                  <a:txBody>
                    <a:bodyPr/>
                    <a:lstStyle/>
                    <a:p>
                      <a:r>
                        <a:rPr lang="en-US" sz="1700" dirty="0" smtClean="0"/>
                        <a:t>Rivers and streams,</a:t>
                      </a:r>
                      <a:r>
                        <a:rPr lang="en-US" sz="1700" baseline="0" dirty="0" smtClean="0"/>
                        <a:t> Estuaries</a:t>
                      </a:r>
                    </a:p>
                    <a:p>
                      <a:r>
                        <a:rPr lang="en-US" sz="1700" baseline="0" dirty="0" smtClean="0"/>
                        <a:t>Forests, Grasslands, Wetlands</a:t>
                      </a:r>
                    </a:p>
                    <a:p>
                      <a:pPr marL="0" marR="0" indent="0" algn="l" defTabSz="914400" rtl="0" eaLnBrk="1" fontAlgn="auto" latinLnBrk="0" hangingPunct="1">
                        <a:lnSpc>
                          <a:spcPct val="100000"/>
                        </a:lnSpc>
                        <a:spcBef>
                          <a:spcPts val="0"/>
                        </a:spcBef>
                        <a:spcAft>
                          <a:spcPts val="0"/>
                        </a:spcAft>
                        <a:buClrTx/>
                        <a:buSzTx/>
                        <a:buFontTx/>
                        <a:buNone/>
                        <a:tabLst/>
                        <a:defRPr/>
                      </a:pPr>
                      <a:r>
                        <a:rPr lang="en-US" sz="1700" baseline="0" dirty="0" smtClean="0"/>
                        <a:t>Forests, Grasslands, Wetlands</a:t>
                      </a:r>
                      <a:endParaRPr lang="en-US" sz="1700" dirty="0"/>
                    </a:p>
                  </a:txBody>
                  <a:tcPr marT="45721" marB="45721"/>
                </a:tc>
              </a:tr>
              <a:tr h="868697">
                <a:tc>
                  <a:txBody>
                    <a:bodyPr/>
                    <a:lstStyle/>
                    <a:p>
                      <a:r>
                        <a:rPr lang="en-US" sz="1700" dirty="0" smtClean="0"/>
                        <a:t>Climate change</a:t>
                      </a:r>
                      <a:endParaRPr lang="en-US" sz="1700" dirty="0"/>
                    </a:p>
                  </a:txBody>
                  <a:tcPr marT="45721" marB="45721"/>
                </a:tc>
                <a:tc>
                  <a:txBody>
                    <a:bodyPr/>
                    <a:lstStyle/>
                    <a:p>
                      <a:r>
                        <a:rPr lang="en-US" sz="1700" dirty="0" smtClean="0"/>
                        <a:t>Coral bleaching</a:t>
                      </a:r>
                    </a:p>
                    <a:p>
                      <a:r>
                        <a:rPr lang="en-US" sz="1700" dirty="0" smtClean="0"/>
                        <a:t>Rising sea levels</a:t>
                      </a:r>
                    </a:p>
                    <a:p>
                      <a:r>
                        <a:rPr lang="en-US" sz="1700" dirty="0" smtClean="0"/>
                        <a:t>Reduced rainfall</a:t>
                      </a:r>
                      <a:endParaRPr lang="en-US" sz="1700" dirty="0"/>
                    </a:p>
                  </a:txBody>
                  <a:tcPr marT="45721" marB="45721"/>
                </a:tc>
                <a:tc>
                  <a:txBody>
                    <a:bodyPr/>
                    <a:lstStyle/>
                    <a:p>
                      <a:r>
                        <a:rPr lang="en-US" sz="1700" dirty="0" smtClean="0"/>
                        <a:t>Coral reefs</a:t>
                      </a:r>
                      <a:endParaRPr lang="en-US" sz="1700" dirty="0"/>
                    </a:p>
                    <a:p>
                      <a:r>
                        <a:rPr lang="en-US" sz="1700" dirty="0" smtClean="0"/>
                        <a:t>Shoreline</a:t>
                      </a:r>
                      <a:r>
                        <a:rPr lang="en-US" sz="1700" baseline="0" dirty="0" smtClean="0"/>
                        <a:t> habitat</a:t>
                      </a:r>
                    </a:p>
                    <a:p>
                      <a:r>
                        <a:rPr lang="en-US" sz="1700" baseline="0" dirty="0" smtClean="0"/>
                        <a:t>Forests, Grasslands, Deserts</a:t>
                      </a:r>
                      <a:endParaRPr lang="en-US" sz="1700" dirty="0" smtClean="0"/>
                    </a:p>
                  </a:txBody>
                  <a:tcPr marT="45721" marB="45721"/>
                </a:tc>
              </a:tr>
            </a:tbl>
          </a:graphicData>
        </a:graphic>
      </p:graphicFrame>
      <p:sp>
        <p:nvSpPr>
          <p:cNvPr id="4" name="Rectangle 3"/>
          <p:cNvSpPr/>
          <p:nvPr/>
        </p:nvSpPr>
        <p:spPr bwMode="auto">
          <a:xfrm>
            <a:off x="259307" y="2181580"/>
            <a:ext cx="1555845" cy="818866"/>
          </a:xfrm>
          <a:prstGeom prst="rect">
            <a:avLst/>
          </a:prstGeom>
          <a:noFill/>
          <a:ln w="57150" cap="flat" cmpd="sng" algn="ctr">
            <a:solidFill>
              <a:srgbClr val="FF33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5" name="Rectangle 4"/>
          <p:cNvSpPr/>
          <p:nvPr/>
        </p:nvSpPr>
        <p:spPr bwMode="auto">
          <a:xfrm>
            <a:off x="5147481" y="2170207"/>
            <a:ext cx="3614382" cy="769441"/>
          </a:xfrm>
          <a:prstGeom prst="rect">
            <a:avLst/>
          </a:prstGeom>
          <a:noFill/>
          <a:ln w="5715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7" name="Rectangle 6"/>
          <p:cNvSpPr/>
          <p:nvPr/>
        </p:nvSpPr>
        <p:spPr bwMode="auto">
          <a:xfrm>
            <a:off x="1817426" y="2183855"/>
            <a:ext cx="3341428" cy="769441"/>
          </a:xfrm>
          <a:prstGeom prst="rect">
            <a:avLst/>
          </a:prstGeom>
          <a:noFill/>
          <a:ln w="5715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9" name="Rectangle 4"/>
          <p:cNvSpPr>
            <a:spLocks noGrp="1" noChangeArrowheads="1"/>
          </p:cNvSpPr>
          <p:nvPr>
            <p:ph type="title"/>
          </p:nvPr>
        </p:nvSpPr>
        <p:spPr>
          <a:xfrm>
            <a:off x="1676400" y="0"/>
            <a:ext cx="4876800" cy="1371600"/>
          </a:xfrm>
        </p:spPr>
        <p:txBody>
          <a:bodyPr/>
          <a:lstStyle/>
          <a:p>
            <a:pPr eaLnBrk="1" hangingPunct="1"/>
            <a:r>
              <a:rPr lang="en-US" sz="3200" dirty="0" smtClean="0"/>
              <a:t>Difference Between Direct Threat &amp; Stress? </a:t>
            </a:r>
          </a:p>
        </p:txBody>
      </p:sp>
      <p:sp>
        <p:nvSpPr>
          <p:cNvPr id="10" name="TextBox 7"/>
          <p:cNvSpPr txBox="1">
            <a:spLocks noChangeArrowheads="1"/>
          </p:cNvSpPr>
          <p:nvPr/>
        </p:nvSpPr>
        <p:spPr bwMode="auto">
          <a:xfrm>
            <a:off x="6248400" y="152400"/>
            <a:ext cx="28956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Threats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40262776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381000" y="1652705"/>
            <a:ext cx="8452802" cy="5178425"/>
          </a:xfrm>
          <a:prstGeom prst="rect">
            <a:avLst/>
          </a:prstGeom>
          <a:noFill/>
          <a:ln w="9525">
            <a:noFill/>
            <a:miter lim="800000"/>
            <a:headEnd/>
            <a:tailEnd/>
          </a:ln>
        </p:spPr>
        <p:txBody>
          <a:bodyPr/>
          <a:lstStyle/>
          <a:p>
            <a:pPr marL="342900" indent="-342900">
              <a:spcBef>
                <a:spcPct val="20000"/>
              </a:spcBef>
              <a:buSzPct val="130000"/>
              <a:buFont typeface="Arial" charset="0"/>
              <a:buChar char="•"/>
            </a:pPr>
            <a:r>
              <a:rPr lang="en-US" sz="2800" b="1" dirty="0">
                <a:solidFill>
                  <a:schemeClr val="accent2"/>
                </a:solidFill>
                <a:effectLst/>
                <a:latin typeface="Arial" charset="0"/>
              </a:rPr>
              <a:t>Direct threat: </a:t>
            </a:r>
            <a:r>
              <a:rPr lang="en-US" sz="2400" kern="0" dirty="0">
                <a:solidFill>
                  <a:schemeClr val="accent2"/>
                </a:solidFill>
              </a:rPr>
              <a:t>Human-induced actions or events that will directly degrade one or more conservation targets.</a:t>
            </a:r>
            <a:r>
              <a:rPr lang="en-US" sz="2400" dirty="0" smtClean="0">
                <a:solidFill>
                  <a:schemeClr val="accent2"/>
                </a:solidFill>
                <a:effectLst/>
                <a:latin typeface="Arial" charset="0"/>
              </a:rPr>
              <a:t> </a:t>
            </a:r>
            <a:r>
              <a:rPr lang="en-US" sz="2400" dirty="0">
                <a:solidFill>
                  <a:schemeClr val="accent2"/>
                </a:solidFill>
                <a:effectLst/>
                <a:latin typeface="Arial" charset="0"/>
              </a:rPr>
              <a:t>A direct threat has at least one actor associated with it. </a:t>
            </a:r>
            <a:endParaRPr lang="en-US" sz="2800" dirty="0">
              <a:solidFill>
                <a:schemeClr val="accent2"/>
              </a:solidFill>
              <a:effectLst/>
              <a:latin typeface="Arial" charset="0"/>
            </a:endParaRPr>
          </a:p>
          <a:p>
            <a:pPr marL="917575" lvl="1" indent="-342900" algn="l">
              <a:spcBef>
                <a:spcPts val="0"/>
              </a:spcBef>
              <a:spcAft>
                <a:spcPts val="1800"/>
              </a:spcAft>
              <a:buSzPct val="130000"/>
            </a:pPr>
            <a:r>
              <a:rPr lang="en-US" sz="2000" i="1" dirty="0">
                <a:solidFill>
                  <a:srgbClr val="FF0000"/>
                </a:solidFill>
                <a:effectLst/>
                <a:latin typeface="Arial" charset="0"/>
              </a:rPr>
              <a:t>Example: residential </a:t>
            </a:r>
            <a:r>
              <a:rPr lang="en-US" sz="2000" i="1" dirty="0" smtClean="0">
                <a:solidFill>
                  <a:srgbClr val="FF0000"/>
                </a:solidFill>
                <a:effectLst/>
                <a:latin typeface="Arial" charset="0"/>
              </a:rPr>
              <a:t>development</a:t>
            </a:r>
            <a:endParaRPr lang="en-US" sz="2800" dirty="0">
              <a:solidFill>
                <a:srgbClr val="FF0000"/>
              </a:solidFill>
              <a:effectLst/>
              <a:latin typeface="Arial" charset="0"/>
            </a:endParaRPr>
          </a:p>
          <a:p>
            <a:pPr marL="342900" indent="-342900" algn="l">
              <a:spcBef>
                <a:spcPct val="20000"/>
              </a:spcBef>
              <a:buSzPct val="130000"/>
              <a:buFont typeface="Arial" charset="0"/>
              <a:buChar char="•"/>
            </a:pPr>
            <a:r>
              <a:rPr lang="en-US" sz="3200" b="1" dirty="0" smtClean="0">
                <a:solidFill>
                  <a:srgbClr val="008000"/>
                </a:solidFill>
                <a:effectLst/>
              </a:rPr>
              <a:t>Indirect threat/contributing factor  </a:t>
            </a:r>
            <a:r>
              <a:rPr lang="en-US" sz="2000" dirty="0" smtClean="0">
                <a:solidFill>
                  <a:srgbClr val="008000"/>
                </a:solidFill>
                <a:effectLst/>
              </a:rPr>
              <a:t>(short definition): </a:t>
            </a:r>
            <a:r>
              <a:rPr lang="en-US" sz="2400" dirty="0" smtClean="0">
                <a:solidFill>
                  <a:srgbClr val="008000"/>
                </a:solidFill>
                <a:effectLst/>
              </a:rPr>
              <a:t>an economic, cultural, societal, or institutional factor which allows or encourages direct threats to occur</a:t>
            </a:r>
            <a:endParaRPr lang="en-US" sz="3200" dirty="0">
              <a:solidFill>
                <a:srgbClr val="008000"/>
              </a:solidFill>
              <a:effectLst/>
              <a:latin typeface="Arial" charset="0"/>
            </a:endParaRPr>
          </a:p>
          <a:p>
            <a:pPr marL="917575" lvl="1" indent="-342900" algn="l">
              <a:spcBef>
                <a:spcPct val="20000"/>
              </a:spcBef>
              <a:buSzPct val="130000"/>
            </a:pPr>
            <a:r>
              <a:rPr lang="en-US" sz="2000" i="1" dirty="0" smtClean="0">
                <a:solidFill>
                  <a:srgbClr val="FF0000"/>
                </a:solidFill>
                <a:effectLst/>
                <a:latin typeface="Arial" charset="0"/>
              </a:rPr>
              <a:t>Examples: need for income, lack of knowledge, low capacity</a:t>
            </a:r>
            <a:endParaRPr lang="en-US" sz="2000" i="1" dirty="0">
              <a:solidFill>
                <a:srgbClr val="FF0000"/>
              </a:solidFill>
              <a:effectLst/>
              <a:latin typeface="Arial" charset="0"/>
            </a:endParaRPr>
          </a:p>
        </p:txBody>
      </p:sp>
      <p:pic>
        <p:nvPicPr>
          <p:cNvPr id="6" name="Picture 2"/>
          <p:cNvPicPr>
            <a:picLocks noChangeAspect="1" noChangeArrowheads="1"/>
          </p:cNvPicPr>
          <p:nvPr/>
        </p:nvPicPr>
        <p:blipFill>
          <a:blip r:embed="rId3" cstate="print"/>
          <a:srcRect/>
          <a:stretch>
            <a:fillRect/>
          </a:stretch>
        </p:blipFill>
        <p:spPr bwMode="auto">
          <a:xfrm>
            <a:off x="219926" y="5496577"/>
            <a:ext cx="8581174" cy="1361423"/>
          </a:xfrm>
          <a:prstGeom prst="rect">
            <a:avLst/>
          </a:prstGeom>
          <a:noFill/>
          <a:ln w="9525">
            <a:noFill/>
            <a:miter lim="800000"/>
            <a:headEnd/>
            <a:tailEnd/>
          </a:ln>
        </p:spPr>
      </p:pic>
      <p:sp>
        <p:nvSpPr>
          <p:cNvPr id="7" name="Rectangle 4"/>
          <p:cNvSpPr>
            <a:spLocks noGrp="1" noChangeArrowheads="1"/>
          </p:cNvSpPr>
          <p:nvPr>
            <p:ph type="title"/>
          </p:nvPr>
        </p:nvSpPr>
        <p:spPr>
          <a:xfrm>
            <a:off x="1676400" y="0"/>
            <a:ext cx="5105400" cy="1371600"/>
          </a:xfrm>
        </p:spPr>
        <p:txBody>
          <a:bodyPr/>
          <a:lstStyle/>
          <a:p>
            <a:pPr eaLnBrk="1" hangingPunct="1"/>
            <a:r>
              <a:rPr lang="en-US" sz="3200" dirty="0" smtClean="0"/>
              <a:t>Difference Between Direct &amp; Indirect Threats </a:t>
            </a:r>
          </a:p>
        </p:txBody>
      </p:sp>
      <p:sp>
        <p:nvSpPr>
          <p:cNvPr id="8" name="TextBox 7"/>
          <p:cNvSpPr txBox="1">
            <a:spLocks noChangeArrowheads="1"/>
          </p:cNvSpPr>
          <p:nvPr/>
        </p:nvSpPr>
        <p:spPr bwMode="auto">
          <a:xfrm>
            <a:off x="6248400" y="152400"/>
            <a:ext cx="28956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Threats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19304012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This Presentation</a:t>
            </a:r>
          </a:p>
        </p:txBody>
      </p:sp>
      <p:sp>
        <p:nvSpPr>
          <p:cNvPr id="4" name="Content Placeholder 2"/>
          <p:cNvSpPr txBox="1">
            <a:spLocks/>
          </p:cNvSpPr>
          <p:nvPr/>
        </p:nvSpPr>
        <p:spPr bwMode="auto">
          <a:xfrm>
            <a:off x="457200" y="17526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eaLnBrk="1" hangingPunct="1">
              <a:buSzTx/>
              <a:buFont typeface="Arial" pitchFamily="34" charset="0"/>
              <a:buChar char="•"/>
            </a:pPr>
            <a:r>
              <a:rPr lang="en-US" sz="3600" dirty="0" smtClean="0">
                <a:solidFill>
                  <a:schemeClr val="accent2"/>
                </a:solidFill>
              </a:rPr>
              <a:t>What is a Direct Threat</a:t>
            </a:r>
          </a:p>
          <a:p>
            <a:pPr eaLnBrk="1" hangingPunct="1">
              <a:buSzTx/>
              <a:buFont typeface="Arial" pitchFamily="34" charset="0"/>
              <a:buChar char="•"/>
            </a:pPr>
            <a:r>
              <a:rPr lang="en-US" sz="3600" b="1" dirty="0" smtClean="0">
                <a:solidFill>
                  <a:srgbClr val="008000"/>
                </a:solidFill>
              </a:rPr>
              <a:t>How to Assess Direct Threats</a:t>
            </a:r>
          </a:p>
          <a:p>
            <a:pPr marL="0" indent="0" eaLnBrk="1" hangingPunct="1">
              <a:buNone/>
            </a:pPr>
            <a:endParaRPr lang="en-US" sz="3600" dirty="0" smtClean="0">
              <a:solidFill>
                <a:schemeClr val="accent2"/>
              </a:solidFill>
              <a:ea typeface="MS PGothic" pitchFamily="34" charset="-128"/>
            </a:endParaRPr>
          </a:p>
          <a:p>
            <a:pPr marL="0" indent="0" eaLnBrk="1" hangingPunct="1">
              <a:buSzTx/>
              <a:buNone/>
            </a:pPr>
            <a:endParaRPr lang="en-US" dirty="0" smtClean="0"/>
          </a:p>
          <a:p>
            <a:pPr marL="609600" indent="-609600" eaLnBrk="1" hangingPunct="1">
              <a:buFont typeface="Arial" charset="0"/>
              <a:buNone/>
            </a:pPr>
            <a:endParaRPr lang="en-US" dirty="0" smtClean="0"/>
          </a:p>
          <a:p>
            <a:pPr marL="609600" indent="-609600" eaLnBrk="1" hangingPunct="1">
              <a:buFont typeface="Arial" charset="0"/>
              <a:buNone/>
            </a:pPr>
            <a:endParaRPr lang="en-US" dirty="0" smtClean="0"/>
          </a:p>
          <a:p>
            <a:pPr>
              <a:buFontTx/>
              <a:buNone/>
            </a:pPr>
            <a:endParaRPr lang="en-US" dirty="0" smtClean="0">
              <a:ea typeface="MS PGothic" pitchFamily="34" charset="-128"/>
            </a:endParaRPr>
          </a:p>
        </p:txBody>
      </p:sp>
      <p:sp>
        <p:nvSpPr>
          <p:cNvPr id="5" name="TextBox 7"/>
          <p:cNvSpPr txBox="1">
            <a:spLocks noChangeArrowheads="1"/>
          </p:cNvSpPr>
          <p:nvPr/>
        </p:nvSpPr>
        <p:spPr bwMode="auto">
          <a:xfrm>
            <a:off x="6248400" y="152400"/>
            <a:ext cx="28956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Threats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16338437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676400" y="0"/>
            <a:ext cx="4343400" cy="1371600"/>
          </a:xfrm>
        </p:spPr>
        <p:txBody>
          <a:bodyPr/>
          <a:lstStyle/>
          <a:p>
            <a:pPr eaLnBrk="1" hangingPunct="1"/>
            <a:r>
              <a:rPr lang="en-US" sz="3200" dirty="0" smtClean="0"/>
              <a:t>How Do You Assess Direct Threats? </a:t>
            </a:r>
          </a:p>
        </p:txBody>
      </p:sp>
      <p:sp>
        <p:nvSpPr>
          <p:cNvPr id="877571" name="Rectangle 3"/>
          <p:cNvSpPr>
            <a:spLocks noGrp="1" noChangeArrowheads="1"/>
          </p:cNvSpPr>
          <p:nvPr>
            <p:ph type="body" idx="1"/>
          </p:nvPr>
        </p:nvSpPr>
        <p:spPr>
          <a:xfrm>
            <a:off x="0" y="1752600"/>
            <a:ext cx="9144000" cy="4724400"/>
          </a:xfrm>
        </p:spPr>
        <p:txBody>
          <a:bodyPr/>
          <a:lstStyle/>
          <a:p>
            <a:pPr marL="609600" indent="-609600" eaLnBrk="1" hangingPunct="1">
              <a:spcBef>
                <a:spcPts val="0"/>
              </a:spcBef>
              <a:spcAft>
                <a:spcPts val="1800"/>
              </a:spcAft>
              <a:buSzTx/>
              <a:buFont typeface="Arial" charset="0"/>
              <a:buAutoNum type="arabicPeriod"/>
            </a:pPr>
            <a:r>
              <a:rPr lang="en-US" dirty="0" smtClean="0">
                <a:solidFill>
                  <a:schemeClr val="accent2"/>
                </a:solidFill>
              </a:rPr>
              <a:t>Identify your direct threats &amp; link them to your targets</a:t>
            </a:r>
          </a:p>
          <a:p>
            <a:pPr marL="609600" indent="-609600" eaLnBrk="1" hangingPunct="1">
              <a:spcBef>
                <a:spcPts val="0"/>
              </a:spcBef>
              <a:spcAft>
                <a:spcPts val="1800"/>
              </a:spcAft>
              <a:buSzTx/>
              <a:buFont typeface="Arial" charset="0"/>
              <a:buAutoNum type="arabicPeriod"/>
            </a:pPr>
            <a:r>
              <a:rPr lang="en-US" dirty="0" smtClean="0">
                <a:solidFill>
                  <a:srgbClr val="008000"/>
                </a:solidFill>
              </a:rPr>
              <a:t>If necessary, add stresses</a:t>
            </a:r>
          </a:p>
          <a:p>
            <a:pPr marL="609600" indent="-609600" eaLnBrk="1" hangingPunct="1">
              <a:spcBef>
                <a:spcPts val="0"/>
              </a:spcBef>
              <a:spcAft>
                <a:spcPts val="1800"/>
              </a:spcAft>
              <a:buSzTx/>
              <a:buFont typeface="Arial" charset="0"/>
              <a:buAutoNum type="arabicPeriod"/>
            </a:pPr>
            <a:r>
              <a:rPr lang="en-US" dirty="0" smtClean="0">
                <a:solidFill>
                  <a:schemeClr val="accent2"/>
                </a:solidFill>
              </a:rPr>
              <a:t>Rate each threat-target combination</a:t>
            </a:r>
          </a:p>
          <a:p>
            <a:pPr marL="609600" indent="-609600" eaLnBrk="1" hangingPunct="1">
              <a:spcBef>
                <a:spcPts val="0"/>
              </a:spcBef>
              <a:spcAft>
                <a:spcPts val="1800"/>
              </a:spcAft>
              <a:buSzTx/>
              <a:buFont typeface="Arial" charset="0"/>
              <a:buAutoNum type="arabicPeriod"/>
            </a:pPr>
            <a:r>
              <a:rPr lang="en-US" dirty="0" smtClean="0">
                <a:solidFill>
                  <a:srgbClr val="008000"/>
                </a:solidFill>
              </a:rPr>
              <a:t>Review and discuss the summary ratings</a:t>
            </a:r>
          </a:p>
        </p:txBody>
      </p:sp>
      <p:sp>
        <p:nvSpPr>
          <p:cNvPr id="4" name="TextBox 7"/>
          <p:cNvSpPr txBox="1">
            <a:spLocks noChangeArrowheads="1"/>
          </p:cNvSpPr>
          <p:nvPr/>
        </p:nvSpPr>
        <p:spPr bwMode="auto">
          <a:xfrm>
            <a:off x="6248400" y="152400"/>
            <a:ext cx="28956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Threats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11552997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775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775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775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775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676400" y="0"/>
            <a:ext cx="3962400" cy="1371600"/>
          </a:xfrm>
        </p:spPr>
        <p:txBody>
          <a:bodyPr/>
          <a:lstStyle/>
          <a:p>
            <a:pPr eaLnBrk="1" hangingPunct="1"/>
            <a:r>
              <a:rPr lang="en-US" sz="3200" dirty="0" smtClean="0"/>
              <a:t>Our Example:</a:t>
            </a:r>
            <a:br>
              <a:rPr lang="en-US" sz="3200" dirty="0" smtClean="0"/>
            </a:br>
            <a:r>
              <a:rPr lang="en-US" sz="3200" dirty="0" smtClean="0"/>
              <a:t>Swan Coastal Plain Wetlands</a:t>
            </a:r>
          </a:p>
        </p:txBody>
      </p:sp>
      <p:sp>
        <p:nvSpPr>
          <p:cNvPr id="16387" name="TextBox 3"/>
          <p:cNvSpPr txBox="1">
            <a:spLocks noChangeArrowheads="1"/>
          </p:cNvSpPr>
          <p:nvPr/>
        </p:nvSpPr>
        <p:spPr bwMode="auto">
          <a:xfrm>
            <a:off x="0" y="6194425"/>
            <a:ext cx="5578475" cy="307975"/>
          </a:xfrm>
          <a:prstGeom prst="rect">
            <a:avLst/>
          </a:prstGeom>
          <a:noFill/>
          <a:ln w="9525">
            <a:noFill/>
            <a:miter lim="800000"/>
            <a:headEnd/>
            <a:tailEnd/>
          </a:ln>
        </p:spPr>
        <p:txBody>
          <a:bodyPr>
            <a:spAutoFit/>
          </a:bodyPr>
          <a:lstStyle/>
          <a:p>
            <a:pPr algn="l"/>
            <a:r>
              <a:rPr lang="en-US" sz="1400" b="1" i="1">
                <a:effectLst/>
              </a:rPr>
              <a:t>Adapted from WWF Australia</a:t>
            </a:r>
            <a:r>
              <a:rPr lang="ja-JP" altLang="en-US" sz="1400" b="1" i="1">
                <a:effectLst/>
              </a:rPr>
              <a:t>’</a:t>
            </a:r>
            <a:r>
              <a:rPr lang="en-US" altLang="ja-JP" sz="1400" b="1" i="1">
                <a:effectLst/>
              </a:rPr>
              <a:t>s Wetlands Watch Project</a:t>
            </a:r>
            <a:endParaRPr lang="en-US" sz="1400" b="1" i="1">
              <a:effectLst/>
            </a:endParaRPr>
          </a:p>
        </p:txBody>
      </p:sp>
      <p:grpSp>
        <p:nvGrpSpPr>
          <p:cNvPr id="16388" name="Group 9"/>
          <p:cNvGrpSpPr>
            <a:grpSpLocks/>
          </p:cNvGrpSpPr>
          <p:nvPr/>
        </p:nvGrpSpPr>
        <p:grpSpPr bwMode="auto">
          <a:xfrm>
            <a:off x="1701800" y="1568450"/>
            <a:ext cx="5740400" cy="4321175"/>
            <a:chOff x="1701800" y="1568450"/>
            <a:chExt cx="5740400" cy="4320907"/>
          </a:xfrm>
        </p:grpSpPr>
        <p:pic>
          <p:nvPicPr>
            <p:cNvPr id="16389" name="Picture 5"/>
            <p:cNvPicPr>
              <a:picLocks noChangeAspect="1" noChangeArrowheads="1"/>
            </p:cNvPicPr>
            <p:nvPr/>
          </p:nvPicPr>
          <p:blipFill>
            <a:blip r:embed="rId3" cstate="print"/>
            <a:srcRect b="3769"/>
            <a:stretch>
              <a:fillRect/>
            </a:stretch>
          </p:blipFill>
          <p:spPr bwMode="auto">
            <a:xfrm>
              <a:off x="1701800" y="1568450"/>
              <a:ext cx="2902771" cy="2166951"/>
            </a:xfrm>
            <a:prstGeom prst="rect">
              <a:avLst/>
            </a:prstGeom>
            <a:noFill/>
            <a:ln w="12700">
              <a:solidFill>
                <a:schemeClr val="tx1"/>
              </a:solidFill>
              <a:miter lim="800000"/>
              <a:headEnd/>
              <a:tailEnd/>
            </a:ln>
          </p:spPr>
        </p:pic>
        <p:pic>
          <p:nvPicPr>
            <p:cNvPr id="16390" name="Picture 7"/>
            <p:cNvPicPr>
              <a:picLocks noChangeAspect="1" noChangeArrowheads="1"/>
            </p:cNvPicPr>
            <p:nvPr/>
          </p:nvPicPr>
          <p:blipFill>
            <a:blip r:embed="rId4" cstate="print"/>
            <a:srcRect r="3561"/>
            <a:stretch>
              <a:fillRect/>
            </a:stretch>
          </p:blipFill>
          <p:spPr bwMode="auto">
            <a:xfrm>
              <a:off x="1701800" y="3719499"/>
              <a:ext cx="2938785" cy="2166951"/>
            </a:xfrm>
            <a:prstGeom prst="rect">
              <a:avLst/>
            </a:prstGeom>
            <a:noFill/>
            <a:ln w="12700">
              <a:solidFill>
                <a:schemeClr val="tx1"/>
              </a:solidFill>
              <a:miter lim="800000"/>
              <a:headEnd/>
              <a:tailEnd/>
            </a:ln>
          </p:spPr>
        </p:pic>
        <p:pic>
          <p:nvPicPr>
            <p:cNvPr id="16391" name="Picture 6"/>
            <p:cNvPicPr>
              <a:picLocks noChangeAspect="1" noChangeArrowheads="1"/>
            </p:cNvPicPr>
            <p:nvPr/>
          </p:nvPicPr>
          <p:blipFill>
            <a:blip r:embed="rId5" cstate="print"/>
            <a:srcRect/>
            <a:stretch>
              <a:fillRect/>
            </a:stretch>
          </p:blipFill>
          <p:spPr bwMode="auto">
            <a:xfrm>
              <a:off x="4586577" y="1568451"/>
              <a:ext cx="2855623" cy="2142937"/>
            </a:xfrm>
            <a:prstGeom prst="rect">
              <a:avLst/>
            </a:prstGeom>
            <a:noFill/>
            <a:ln w="12700">
              <a:solidFill>
                <a:schemeClr val="tx1"/>
              </a:solidFill>
              <a:miter lim="800000"/>
              <a:headEnd/>
              <a:tailEnd/>
            </a:ln>
          </p:spPr>
        </p:pic>
        <p:pic>
          <p:nvPicPr>
            <p:cNvPr id="16392" name="Picture 8"/>
            <p:cNvPicPr>
              <a:picLocks noChangeAspect="1" noChangeArrowheads="1"/>
            </p:cNvPicPr>
            <p:nvPr/>
          </p:nvPicPr>
          <p:blipFill>
            <a:blip r:embed="rId6" cstate="print"/>
            <a:srcRect b="3105"/>
            <a:stretch>
              <a:fillRect/>
            </a:stretch>
          </p:blipFill>
          <p:spPr bwMode="auto">
            <a:xfrm>
              <a:off x="4586099" y="3722146"/>
              <a:ext cx="2856101" cy="2167211"/>
            </a:xfrm>
            <a:prstGeom prst="rect">
              <a:avLst/>
            </a:prstGeom>
            <a:noFill/>
            <a:ln w="12700">
              <a:solidFill>
                <a:schemeClr val="tx1"/>
              </a:solidFill>
              <a:miter lim="800000"/>
              <a:headEnd/>
              <a:tailEnd/>
            </a:ln>
          </p:spPr>
        </p:pic>
      </p:grpSp>
      <p:sp>
        <p:nvSpPr>
          <p:cNvPr id="9" name="TextBox 7"/>
          <p:cNvSpPr txBox="1">
            <a:spLocks noChangeArrowheads="1"/>
          </p:cNvSpPr>
          <p:nvPr/>
        </p:nvSpPr>
        <p:spPr bwMode="auto">
          <a:xfrm>
            <a:off x="6248400" y="152400"/>
            <a:ext cx="28956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Threats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38626889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7" name="Rectangle 7"/>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wrap="none" anchor="ctr">
            <a:spAutoFit/>
          </a:bodyPr>
          <a:lstStyle/>
          <a:p>
            <a:pPr>
              <a:defRPr/>
            </a:pPr>
            <a:endParaRPr lang="en-US">
              <a:ea typeface="+mn-ea"/>
            </a:endParaRPr>
          </a:p>
        </p:txBody>
      </p:sp>
      <p:sp>
        <p:nvSpPr>
          <p:cNvPr id="4" name="Title 3"/>
          <p:cNvSpPr>
            <a:spLocks noGrp="1"/>
          </p:cNvSpPr>
          <p:nvPr>
            <p:ph type="title"/>
          </p:nvPr>
        </p:nvSpPr>
        <p:spPr>
          <a:xfrm>
            <a:off x="1676400" y="0"/>
            <a:ext cx="4495800" cy="1371600"/>
          </a:xfrm>
        </p:spPr>
        <p:txBody>
          <a:bodyPr/>
          <a:lstStyle/>
          <a:p>
            <a:r>
              <a:rPr lang="en-US" sz="3200" dirty="0" smtClean="0"/>
              <a:t>1. Identify Direct Threats &amp; Link Them</a:t>
            </a:r>
            <a:endParaRPr lang="en-US" sz="3200" dirty="0"/>
          </a:p>
        </p:txBody>
      </p:sp>
      <p:sp>
        <p:nvSpPr>
          <p:cNvPr id="5" name="TextBox 7"/>
          <p:cNvSpPr txBox="1">
            <a:spLocks noChangeArrowheads="1"/>
          </p:cNvSpPr>
          <p:nvPr/>
        </p:nvSpPr>
        <p:spPr bwMode="auto">
          <a:xfrm>
            <a:off x="6248400" y="152400"/>
            <a:ext cx="28956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Threats</a:t>
            </a:r>
            <a:endParaRPr lang="en-US" sz="2800" b="1" kern="0" dirty="0">
              <a:solidFill>
                <a:schemeClr val="bg1"/>
              </a:solidFill>
              <a:latin typeface="+mn-lt"/>
              <a:ea typeface="+mj-ea"/>
              <a:cs typeface="+mj-cs"/>
            </a:endParaRPr>
          </a:p>
        </p:txBody>
      </p:sp>
      <p:pic>
        <p:nvPicPr>
          <p:cNvPr id="3" name="Picture 2" descr="Targets.png"/>
          <p:cNvPicPr>
            <a:picLocks noChangeAspect="1"/>
          </p:cNvPicPr>
          <p:nvPr/>
        </p:nvPicPr>
        <p:blipFill rotWithShape="1">
          <a:blip r:embed="rId3" cstate="print">
            <a:extLst>
              <a:ext uri="{28A0092B-C50C-407E-A947-70E740481C1C}">
                <a14:useLocalDpi xmlns:a14="http://schemas.microsoft.com/office/drawing/2010/main" val="0"/>
              </a:ext>
            </a:extLst>
          </a:blip>
          <a:srcRect l="49227" t="12931" b="2012"/>
          <a:stretch/>
        </p:blipFill>
        <p:spPr>
          <a:xfrm>
            <a:off x="4818888" y="1444752"/>
            <a:ext cx="4206240" cy="5413248"/>
          </a:xfrm>
          <a:prstGeom prst="rect">
            <a:avLst/>
          </a:prstGeom>
        </p:spPr>
      </p:pic>
    </p:spTree>
    <p:extLst>
      <p:ext uri="{BB962C8B-B14F-4D97-AF65-F5344CB8AC3E}">
        <p14:creationId xmlns:p14="http://schemas.microsoft.com/office/powerpoint/2010/main" val="8447080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reat1.png"/>
          <p:cNvPicPr>
            <a:picLocks noChangeAspect="1"/>
          </p:cNvPicPr>
          <p:nvPr/>
        </p:nvPicPr>
        <p:blipFill rotWithShape="1">
          <a:blip r:embed="rId3" cstate="print">
            <a:extLst>
              <a:ext uri="{28A0092B-C50C-407E-A947-70E740481C1C}">
                <a14:useLocalDpi xmlns:a14="http://schemas.microsoft.com/office/drawing/2010/main" val="0"/>
              </a:ext>
            </a:extLst>
          </a:blip>
          <a:srcRect l="49227" t="12931" b="2012"/>
          <a:stretch/>
        </p:blipFill>
        <p:spPr>
          <a:xfrm>
            <a:off x="4818888" y="1444752"/>
            <a:ext cx="4206240" cy="5413248"/>
          </a:xfrm>
          <a:prstGeom prst="rect">
            <a:avLst/>
          </a:prstGeom>
        </p:spPr>
      </p:pic>
      <p:sp>
        <p:nvSpPr>
          <p:cNvPr id="179207" name="Rectangle 7"/>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wrap="none" anchor="ctr">
            <a:spAutoFit/>
          </a:bodyPr>
          <a:lstStyle/>
          <a:p>
            <a:pPr>
              <a:defRPr/>
            </a:pPr>
            <a:endParaRPr lang="en-US">
              <a:ea typeface="+mn-ea"/>
            </a:endParaRPr>
          </a:p>
        </p:txBody>
      </p:sp>
      <p:pic>
        <p:nvPicPr>
          <p:cNvPr id="18437" name="Picture 6"/>
          <p:cNvPicPr>
            <a:picLocks noChangeAspect="1" noChangeArrowheads="1"/>
          </p:cNvPicPr>
          <p:nvPr/>
        </p:nvPicPr>
        <p:blipFill>
          <a:blip r:embed="rId4" cstate="print"/>
          <a:srcRect t="8289"/>
          <a:stretch>
            <a:fillRect/>
          </a:stretch>
        </p:blipFill>
        <p:spPr bwMode="auto">
          <a:xfrm>
            <a:off x="1531938" y="2193925"/>
            <a:ext cx="2503487" cy="3070225"/>
          </a:xfrm>
          <a:prstGeom prst="rect">
            <a:avLst/>
          </a:prstGeom>
          <a:noFill/>
          <a:ln w="9525">
            <a:solidFill>
              <a:schemeClr val="tx2"/>
            </a:solidFill>
            <a:miter lim="800000"/>
            <a:headEnd/>
            <a:tailEnd/>
          </a:ln>
        </p:spPr>
      </p:pic>
      <p:sp>
        <p:nvSpPr>
          <p:cNvPr id="58374" name="Rectangle 2"/>
          <p:cNvSpPr>
            <a:spLocks noChangeArrowheads="1"/>
          </p:cNvSpPr>
          <p:nvPr/>
        </p:nvSpPr>
        <p:spPr bwMode="auto">
          <a:xfrm>
            <a:off x="5638800" y="2895600"/>
            <a:ext cx="1371600" cy="685800"/>
          </a:xfrm>
          <a:prstGeom prst="rect">
            <a:avLst/>
          </a:prstGeom>
          <a:solidFill>
            <a:srgbClr val="FF9999"/>
          </a:solidFill>
          <a:ln w="9525">
            <a:solidFill>
              <a:schemeClr val="tx1"/>
            </a:solidFill>
            <a:miter lim="800000"/>
            <a:headEnd/>
            <a:tailEnd/>
          </a:ln>
        </p:spPr>
        <p:txBody>
          <a:bodyPr anchor="ctr"/>
          <a:lstStyle/>
          <a:p>
            <a:pPr algn="ctr">
              <a:defRPr/>
            </a:pPr>
            <a:r>
              <a:rPr lang="en-US" sz="1400">
                <a:effectLst/>
              </a:rPr>
              <a:t>Invasive weeds</a:t>
            </a:r>
          </a:p>
        </p:txBody>
      </p:sp>
      <p:sp>
        <p:nvSpPr>
          <p:cNvPr id="14" name="Title 3"/>
          <p:cNvSpPr>
            <a:spLocks noGrp="1"/>
          </p:cNvSpPr>
          <p:nvPr>
            <p:ph type="title"/>
          </p:nvPr>
        </p:nvSpPr>
        <p:spPr>
          <a:xfrm>
            <a:off x="1676400" y="0"/>
            <a:ext cx="4724400" cy="1371600"/>
          </a:xfrm>
        </p:spPr>
        <p:txBody>
          <a:bodyPr/>
          <a:lstStyle/>
          <a:p>
            <a:r>
              <a:rPr lang="en-US" sz="3200" dirty="0" smtClean="0"/>
              <a:t>1. Identify Direct Threats &amp; Link Them</a:t>
            </a:r>
            <a:endParaRPr lang="en-US" sz="3200" dirty="0"/>
          </a:p>
        </p:txBody>
      </p:sp>
      <p:sp>
        <p:nvSpPr>
          <p:cNvPr id="7" name="TextBox 7"/>
          <p:cNvSpPr txBox="1">
            <a:spLocks noChangeArrowheads="1"/>
          </p:cNvSpPr>
          <p:nvPr/>
        </p:nvSpPr>
        <p:spPr bwMode="auto">
          <a:xfrm>
            <a:off x="6248400" y="152400"/>
            <a:ext cx="28956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Threats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35451143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reats2.png"/>
          <p:cNvPicPr>
            <a:picLocks noChangeAspect="1"/>
          </p:cNvPicPr>
          <p:nvPr/>
        </p:nvPicPr>
        <p:blipFill rotWithShape="1">
          <a:blip r:embed="rId3" cstate="print">
            <a:extLst>
              <a:ext uri="{28A0092B-C50C-407E-A947-70E740481C1C}">
                <a14:useLocalDpi xmlns:a14="http://schemas.microsoft.com/office/drawing/2010/main" val="0"/>
              </a:ext>
            </a:extLst>
          </a:blip>
          <a:srcRect l="49227" t="12956" r="1" b="2036"/>
          <a:stretch/>
        </p:blipFill>
        <p:spPr>
          <a:xfrm>
            <a:off x="4818888" y="1447800"/>
            <a:ext cx="4206240" cy="5410200"/>
          </a:xfrm>
          <a:prstGeom prst="rect">
            <a:avLst/>
          </a:prstGeom>
        </p:spPr>
      </p:pic>
      <p:sp>
        <p:nvSpPr>
          <p:cNvPr id="179207" name="Rectangle 7"/>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wrap="none" anchor="ctr">
            <a:spAutoFit/>
          </a:bodyPr>
          <a:lstStyle/>
          <a:p>
            <a:pPr>
              <a:defRPr/>
            </a:pPr>
            <a:endParaRPr lang="en-US">
              <a:ea typeface="+mn-ea"/>
            </a:endParaRPr>
          </a:p>
        </p:txBody>
      </p:sp>
      <p:sp>
        <p:nvSpPr>
          <p:cNvPr id="11" name="Rectangle 10"/>
          <p:cNvSpPr/>
          <p:nvPr/>
        </p:nvSpPr>
        <p:spPr bwMode="auto">
          <a:xfrm>
            <a:off x="5680075" y="3640138"/>
            <a:ext cx="119063" cy="65087"/>
          </a:xfrm>
          <a:prstGeom prst="rect">
            <a:avLst/>
          </a:prstGeom>
          <a:solidFill>
            <a:srgbClr val="FF9999"/>
          </a:solidFill>
          <a:ln w="9525" cap="flat" cmpd="sng" algn="ctr">
            <a:noFill/>
            <a:prstDash val="solid"/>
            <a:round/>
            <a:headEnd type="none" w="med" len="med"/>
            <a:tailEnd type="none" w="med" len="med"/>
          </a:ln>
          <a:effectLst/>
        </p:spPr>
        <p:txBody>
          <a:bodyPr>
            <a:spAutoFit/>
          </a:bodyPr>
          <a:lstStyle/>
          <a:p>
            <a:pPr>
              <a:defRPr/>
            </a:pPr>
            <a:endParaRPr lang="en-US">
              <a:ea typeface="+mn-ea"/>
            </a:endParaRPr>
          </a:p>
        </p:txBody>
      </p:sp>
      <p:pic>
        <p:nvPicPr>
          <p:cNvPr id="19464" name="Picture 3"/>
          <p:cNvPicPr>
            <a:picLocks noChangeAspect="1" noChangeArrowheads="1"/>
          </p:cNvPicPr>
          <p:nvPr/>
        </p:nvPicPr>
        <p:blipFill>
          <a:blip r:embed="rId4" cstate="print"/>
          <a:srcRect/>
          <a:stretch>
            <a:fillRect/>
          </a:stretch>
        </p:blipFill>
        <p:spPr bwMode="auto">
          <a:xfrm>
            <a:off x="4876800" y="4267200"/>
            <a:ext cx="2582862" cy="1942970"/>
          </a:xfrm>
          <a:prstGeom prst="rect">
            <a:avLst/>
          </a:prstGeom>
          <a:noFill/>
          <a:ln w="9525">
            <a:solidFill>
              <a:schemeClr val="tx2"/>
            </a:solidFill>
            <a:miter lim="800000"/>
            <a:headEnd/>
            <a:tailEnd/>
          </a:ln>
        </p:spPr>
      </p:pic>
      <p:sp>
        <p:nvSpPr>
          <p:cNvPr id="59401" name="Rectangle 3"/>
          <p:cNvSpPr>
            <a:spLocks noChangeArrowheads="1"/>
          </p:cNvSpPr>
          <p:nvPr/>
        </p:nvSpPr>
        <p:spPr bwMode="auto">
          <a:xfrm>
            <a:off x="6096000" y="2286000"/>
            <a:ext cx="1371600" cy="685800"/>
          </a:xfrm>
          <a:prstGeom prst="rect">
            <a:avLst/>
          </a:prstGeom>
          <a:solidFill>
            <a:srgbClr val="FF9999"/>
          </a:solidFill>
          <a:ln w="9525">
            <a:solidFill>
              <a:schemeClr val="tx1"/>
            </a:solidFill>
            <a:miter lim="800000"/>
            <a:headEnd/>
            <a:tailEnd/>
          </a:ln>
        </p:spPr>
        <p:txBody>
          <a:bodyPr anchor="ctr"/>
          <a:lstStyle/>
          <a:p>
            <a:pPr algn="ctr">
              <a:defRPr/>
            </a:pPr>
            <a:r>
              <a:rPr lang="en-US" sz="1400" dirty="0">
                <a:effectLst/>
              </a:rPr>
              <a:t>Illegal clearing by landowners</a:t>
            </a:r>
          </a:p>
        </p:txBody>
      </p:sp>
      <p:sp>
        <p:nvSpPr>
          <p:cNvPr id="59402" name="Rectangle 4"/>
          <p:cNvSpPr>
            <a:spLocks noChangeArrowheads="1"/>
          </p:cNvSpPr>
          <p:nvPr/>
        </p:nvSpPr>
        <p:spPr bwMode="auto">
          <a:xfrm>
            <a:off x="5715000" y="1447800"/>
            <a:ext cx="1371600" cy="685800"/>
          </a:xfrm>
          <a:prstGeom prst="rect">
            <a:avLst/>
          </a:prstGeom>
          <a:solidFill>
            <a:srgbClr val="FF9999"/>
          </a:solidFill>
          <a:ln w="9525">
            <a:solidFill>
              <a:schemeClr val="tx1"/>
            </a:solidFill>
            <a:miter lim="800000"/>
            <a:headEnd/>
            <a:tailEnd/>
          </a:ln>
        </p:spPr>
        <p:txBody>
          <a:bodyPr anchor="ctr"/>
          <a:lstStyle/>
          <a:p>
            <a:pPr algn="ctr">
              <a:defRPr/>
            </a:pPr>
            <a:r>
              <a:rPr lang="en-US" sz="1400" dirty="0">
                <a:effectLst/>
              </a:rPr>
              <a:t>Clearing for residential  &amp; infrastructure</a:t>
            </a:r>
          </a:p>
        </p:txBody>
      </p:sp>
      <p:pic>
        <p:nvPicPr>
          <p:cNvPr id="19467" name="Picture 3"/>
          <p:cNvPicPr>
            <a:picLocks noChangeAspect="1" noChangeArrowheads="1"/>
          </p:cNvPicPr>
          <p:nvPr/>
        </p:nvPicPr>
        <p:blipFill>
          <a:blip r:embed="rId5" cstate="print"/>
          <a:srcRect r="15964"/>
          <a:stretch>
            <a:fillRect/>
          </a:stretch>
        </p:blipFill>
        <p:spPr bwMode="auto">
          <a:xfrm>
            <a:off x="1371600" y="3733800"/>
            <a:ext cx="2530475" cy="1912938"/>
          </a:xfrm>
          <a:prstGeom prst="rect">
            <a:avLst/>
          </a:prstGeom>
          <a:noFill/>
          <a:ln w="9525">
            <a:solidFill>
              <a:schemeClr val="tx2"/>
            </a:solidFill>
            <a:miter lim="800000"/>
            <a:headEnd/>
            <a:tailEnd/>
          </a:ln>
        </p:spPr>
      </p:pic>
      <p:pic>
        <p:nvPicPr>
          <p:cNvPr id="19468" name="Picture 2"/>
          <p:cNvPicPr>
            <a:picLocks noChangeAspect="1" noChangeArrowheads="1"/>
          </p:cNvPicPr>
          <p:nvPr/>
        </p:nvPicPr>
        <p:blipFill>
          <a:blip r:embed="rId6" cstate="print"/>
          <a:srcRect/>
          <a:stretch>
            <a:fillRect/>
          </a:stretch>
        </p:blipFill>
        <p:spPr bwMode="auto">
          <a:xfrm>
            <a:off x="2362200" y="1447800"/>
            <a:ext cx="2555875" cy="1931987"/>
          </a:xfrm>
          <a:prstGeom prst="rect">
            <a:avLst/>
          </a:prstGeom>
          <a:noFill/>
          <a:ln w="9525">
            <a:solidFill>
              <a:schemeClr val="tx2"/>
            </a:solidFill>
            <a:miter lim="800000"/>
            <a:headEnd/>
            <a:tailEnd/>
          </a:ln>
        </p:spPr>
      </p:pic>
      <p:sp>
        <p:nvSpPr>
          <p:cNvPr id="59405" name="Rectangle 4"/>
          <p:cNvSpPr>
            <a:spLocks noChangeArrowheads="1"/>
          </p:cNvSpPr>
          <p:nvPr/>
        </p:nvSpPr>
        <p:spPr bwMode="auto">
          <a:xfrm>
            <a:off x="4800600" y="3352800"/>
            <a:ext cx="1371600" cy="685800"/>
          </a:xfrm>
          <a:prstGeom prst="rect">
            <a:avLst/>
          </a:prstGeom>
          <a:solidFill>
            <a:srgbClr val="FF9999"/>
          </a:solidFill>
          <a:ln w="9525">
            <a:solidFill>
              <a:schemeClr val="tx1"/>
            </a:solidFill>
            <a:miter lim="800000"/>
            <a:headEnd/>
            <a:tailEnd/>
          </a:ln>
        </p:spPr>
        <p:txBody>
          <a:bodyPr anchor="ctr"/>
          <a:lstStyle/>
          <a:p>
            <a:pPr algn="ctr">
              <a:defRPr/>
            </a:pPr>
            <a:r>
              <a:rPr lang="en-US" sz="1400" dirty="0">
                <a:effectLst/>
              </a:rPr>
              <a:t>Increased groundwater extraction</a:t>
            </a:r>
          </a:p>
        </p:txBody>
      </p:sp>
      <p:sp>
        <p:nvSpPr>
          <p:cNvPr id="17" name="Title 3"/>
          <p:cNvSpPr>
            <a:spLocks noGrp="1"/>
          </p:cNvSpPr>
          <p:nvPr>
            <p:ph type="title"/>
          </p:nvPr>
        </p:nvSpPr>
        <p:spPr>
          <a:xfrm>
            <a:off x="1676400" y="0"/>
            <a:ext cx="4456906" cy="1371600"/>
          </a:xfrm>
        </p:spPr>
        <p:txBody>
          <a:bodyPr/>
          <a:lstStyle/>
          <a:p>
            <a:r>
              <a:rPr lang="en-US" sz="3200" dirty="0" smtClean="0"/>
              <a:t>1. Identify Direct Threats &amp; Link Them</a:t>
            </a:r>
            <a:endParaRPr lang="en-US" sz="3200" dirty="0"/>
          </a:p>
        </p:txBody>
      </p:sp>
      <p:sp>
        <p:nvSpPr>
          <p:cNvPr id="16" name="TextBox 7"/>
          <p:cNvSpPr txBox="1">
            <a:spLocks noChangeArrowheads="1"/>
          </p:cNvSpPr>
          <p:nvPr/>
        </p:nvSpPr>
        <p:spPr bwMode="auto">
          <a:xfrm>
            <a:off x="6248400" y="152400"/>
            <a:ext cx="28956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Threats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3568975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ll Threats No Stresses.png"/>
          <p:cNvPicPr>
            <a:picLocks noChangeAspect="1"/>
          </p:cNvPicPr>
          <p:nvPr/>
        </p:nvPicPr>
        <p:blipFill rotWithShape="1">
          <a:blip r:embed="rId3" cstate="print">
            <a:extLst>
              <a:ext uri="{28A0092B-C50C-407E-A947-70E740481C1C}">
                <a14:useLocalDpi xmlns:a14="http://schemas.microsoft.com/office/drawing/2010/main" val="0"/>
              </a:ext>
            </a:extLst>
          </a:blip>
          <a:srcRect l="49227" t="12931" b="2011"/>
          <a:stretch/>
        </p:blipFill>
        <p:spPr>
          <a:xfrm>
            <a:off x="4818888" y="1444752"/>
            <a:ext cx="4206240" cy="5413248"/>
          </a:xfrm>
          <a:prstGeom prst="rect">
            <a:avLst/>
          </a:prstGeom>
        </p:spPr>
      </p:pic>
      <p:sp>
        <p:nvSpPr>
          <p:cNvPr id="179207" name="Rectangle 7"/>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wrap="none" anchor="ctr">
            <a:spAutoFit/>
          </a:bodyPr>
          <a:lstStyle/>
          <a:p>
            <a:pPr>
              <a:defRPr/>
            </a:pPr>
            <a:endParaRPr lang="en-US">
              <a:ea typeface="+mn-ea"/>
            </a:endParaRPr>
          </a:p>
        </p:txBody>
      </p:sp>
      <p:sp>
        <p:nvSpPr>
          <p:cNvPr id="8" name="Rectangle 7"/>
          <p:cNvSpPr/>
          <p:nvPr/>
        </p:nvSpPr>
        <p:spPr bwMode="auto">
          <a:xfrm>
            <a:off x="6464300" y="5710238"/>
            <a:ext cx="119063" cy="65087"/>
          </a:xfrm>
          <a:prstGeom prst="rect">
            <a:avLst/>
          </a:prstGeom>
          <a:solidFill>
            <a:srgbClr val="FF9999"/>
          </a:solidFill>
          <a:ln w="9525" cap="flat" cmpd="sng" algn="ctr">
            <a:noFill/>
            <a:prstDash val="solid"/>
            <a:round/>
            <a:headEnd type="none" w="med" len="med"/>
            <a:tailEnd type="none" w="med" len="med"/>
          </a:ln>
          <a:effectLst/>
        </p:spPr>
        <p:txBody>
          <a:bodyPr>
            <a:spAutoFit/>
          </a:bodyPr>
          <a:lstStyle/>
          <a:p>
            <a:pPr>
              <a:defRPr/>
            </a:pPr>
            <a:endParaRPr lang="en-US">
              <a:ea typeface="+mn-ea"/>
            </a:endParaRPr>
          </a:p>
        </p:txBody>
      </p:sp>
      <p:pic>
        <p:nvPicPr>
          <p:cNvPr id="20491" name="Picture 2"/>
          <p:cNvPicPr>
            <a:picLocks noChangeAspect="1" noChangeArrowheads="1"/>
          </p:cNvPicPr>
          <p:nvPr/>
        </p:nvPicPr>
        <p:blipFill>
          <a:blip r:embed="rId4" cstate="print"/>
          <a:srcRect/>
          <a:stretch>
            <a:fillRect/>
          </a:stretch>
        </p:blipFill>
        <p:spPr bwMode="auto">
          <a:xfrm>
            <a:off x="2895600" y="4908550"/>
            <a:ext cx="2579687" cy="1949450"/>
          </a:xfrm>
          <a:prstGeom prst="rect">
            <a:avLst/>
          </a:prstGeom>
          <a:noFill/>
          <a:ln w="9525">
            <a:solidFill>
              <a:schemeClr val="tx2"/>
            </a:solidFill>
            <a:miter lim="800000"/>
            <a:headEnd/>
            <a:tailEnd/>
          </a:ln>
        </p:spPr>
      </p:pic>
      <p:sp>
        <p:nvSpPr>
          <p:cNvPr id="60428" name="Rectangle 3"/>
          <p:cNvSpPr>
            <a:spLocks noChangeArrowheads="1"/>
          </p:cNvSpPr>
          <p:nvPr/>
        </p:nvSpPr>
        <p:spPr bwMode="auto">
          <a:xfrm>
            <a:off x="4572000" y="4114800"/>
            <a:ext cx="1371600" cy="685800"/>
          </a:xfrm>
          <a:prstGeom prst="rect">
            <a:avLst/>
          </a:prstGeom>
          <a:solidFill>
            <a:srgbClr val="FF9999"/>
          </a:solidFill>
          <a:ln w="9525">
            <a:solidFill>
              <a:schemeClr val="tx1"/>
            </a:solidFill>
            <a:miter lim="800000"/>
            <a:headEnd/>
            <a:tailEnd/>
          </a:ln>
        </p:spPr>
        <p:txBody>
          <a:bodyPr anchor="ctr"/>
          <a:lstStyle/>
          <a:p>
            <a:pPr algn="ctr">
              <a:defRPr/>
            </a:pPr>
            <a:r>
              <a:rPr lang="en-US" sz="1400" dirty="0">
                <a:effectLst/>
              </a:rPr>
              <a:t>Climate change</a:t>
            </a:r>
          </a:p>
        </p:txBody>
      </p:sp>
      <p:sp>
        <p:nvSpPr>
          <p:cNvPr id="60429" name="Rectangle 4"/>
          <p:cNvSpPr>
            <a:spLocks noChangeArrowheads="1"/>
          </p:cNvSpPr>
          <p:nvPr/>
        </p:nvSpPr>
        <p:spPr bwMode="auto">
          <a:xfrm>
            <a:off x="6172200" y="4191000"/>
            <a:ext cx="1190625" cy="487363"/>
          </a:xfrm>
          <a:prstGeom prst="rect">
            <a:avLst/>
          </a:prstGeom>
          <a:solidFill>
            <a:srgbClr val="FF9999"/>
          </a:solidFill>
          <a:ln w="9525">
            <a:solidFill>
              <a:schemeClr val="tx1"/>
            </a:solidFill>
            <a:miter lim="800000"/>
            <a:headEnd/>
            <a:tailEnd/>
          </a:ln>
        </p:spPr>
        <p:txBody>
          <a:bodyPr anchor="ctr"/>
          <a:lstStyle/>
          <a:p>
            <a:pPr algn="ctr">
              <a:defRPr/>
            </a:pPr>
            <a:r>
              <a:rPr lang="en-US" sz="1400" dirty="0">
                <a:effectLst/>
              </a:rPr>
              <a:t>Overgrazing</a:t>
            </a:r>
          </a:p>
        </p:txBody>
      </p:sp>
      <p:sp>
        <p:nvSpPr>
          <p:cNvPr id="60430" name="Rectangle 4"/>
          <p:cNvSpPr>
            <a:spLocks noChangeArrowheads="1"/>
          </p:cNvSpPr>
          <p:nvPr/>
        </p:nvSpPr>
        <p:spPr bwMode="auto">
          <a:xfrm>
            <a:off x="5638800" y="5334000"/>
            <a:ext cx="1371600" cy="685800"/>
          </a:xfrm>
          <a:prstGeom prst="rect">
            <a:avLst/>
          </a:prstGeom>
          <a:solidFill>
            <a:srgbClr val="FF9999"/>
          </a:solidFill>
          <a:ln w="9525">
            <a:solidFill>
              <a:schemeClr val="tx1"/>
            </a:solidFill>
            <a:miter lim="800000"/>
            <a:headEnd/>
            <a:tailEnd/>
          </a:ln>
        </p:spPr>
        <p:txBody>
          <a:bodyPr anchor="ctr"/>
          <a:lstStyle/>
          <a:p>
            <a:pPr algn="ctr">
              <a:defRPr/>
            </a:pPr>
            <a:r>
              <a:rPr lang="en-US" sz="1400">
                <a:effectLst/>
              </a:rPr>
              <a:t>Pesticides from agriculture</a:t>
            </a:r>
          </a:p>
        </p:txBody>
      </p:sp>
      <p:pic>
        <p:nvPicPr>
          <p:cNvPr id="20495" name="Picture 11"/>
          <p:cNvPicPr>
            <a:picLocks noChangeAspect="1" noChangeArrowheads="1"/>
          </p:cNvPicPr>
          <p:nvPr/>
        </p:nvPicPr>
        <p:blipFill>
          <a:blip r:embed="rId5" cstate="print"/>
          <a:srcRect/>
          <a:stretch>
            <a:fillRect/>
          </a:stretch>
        </p:blipFill>
        <p:spPr bwMode="auto">
          <a:xfrm>
            <a:off x="1828800" y="2209800"/>
            <a:ext cx="2611438" cy="1966912"/>
          </a:xfrm>
          <a:prstGeom prst="rect">
            <a:avLst/>
          </a:prstGeom>
          <a:noFill/>
          <a:ln w="9525">
            <a:solidFill>
              <a:schemeClr val="tx2"/>
            </a:solidFill>
            <a:miter lim="800000"/>
            <a:headEnd/>
            <a:tailEnd/>
          </a:ln>
        </p:spPr>
      </p:pic>
      <p:pic>
        <p:nvPicPr>
          <p:cNvPr id="20496" name="Picture 12"/>
          <p:cNvPicPr>
            <a:picLocks noChangeAspect="1" noChangeArrowheads="1"/>
          </p:cNvPicPr>
          <p:nvPr/>
        </p:nvPicPr>
        <p:blipFill>
          <a:blip r:embed="rId6" cstate="print"/>
          <a:srcRect/>
          <a:stretch>
            <a:fillRect/>
          </a:stretch>
        </p:blipFill>
        <p:spPr bwMode="auto">
          <a:xfrm>
            <a:off x="4827586" y="2286000"/>
            <a:ext cx="2308058" cy="1744662"/>
          </a:xfrm>
          <a:prstGeom prst="rect">
            <a:avLst/>
          </a:prstGeom>
          <a:noFill/>
          <a:ln w="9525">
            <a:solidFill>
              <a:schemeClr val="tx2"/>
            </a:solidFill>
            <a:miter lim="800000"/>
            <a:headEnd/>
            <a:tailEnd/>
          </a:ln>
        </p:spPr>
      </p:pic>
      <p:sp>
        <p:nvSpPr>
          <p:cNvPr id="20" name="Title 3"/>
          <p:cNvSpPr>
            <a:spLocks noGrp="1"/>
          </p:cNvSpPr>
          <p:nvPr>
            <p:ph type="title"/>
          </p:nvPr>
        </p:nvSpPr>
        <p:spPr>
          <a:xfrm>
            <a:off x="1676400" y="0"/>
            <a:ext cx="4267200" cy="1371600"/>
          </a:xfrm>
        </p:spPr>
        <p:txBody>
          <a:bodyPr/>
          <a:lstStyle/>
          <a:p>
            <a:r>
              <a:rPr lang="en-US" sz="3200" dirty="0" smtClean="0"/>
              <a:t>1. Identify Direct Threats &amp; Link Them</a:t>
            </a:r>
            <a:endParaRPr lang="en-US" sz="3200" dirty="0"/>
          </a:p>
        </p:txBody>
      </p:sp>
      <p:sp>
        <p:nvSpPr>
          <p:cNvPr id="18" name="TextBox 7"/>
          <p:cNvSpPr txBox="1">
            <a:spLocks noChangeArrowheads="1"/>
          </p:cNvSpPr>
          <p:nvPr/>
        </p:nvSpPr>
        <p:spPr bwMode="auto">
          <a:xfrm>
            <a:off x="6248400" y="152400"/>
            <a:ext cx="28956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Threats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26502947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5257800" cy="1371600"/>
          </a:xfrm>
        </p:spPr>
        <p:txBody>
          <a:bodyPr/>
          <a:lstStyle/>
          <a:p>
            <a:r>
              <a:rPr lang="en-US" dirty="0" smtClean="0"/>
              <a:t>When to Lump or Split Direct Threats</a:t>
            </a:r>
            <a:endParaRPr lang="en-US" dirty="0"/>
          </a:p>
        </p:txBody>
      </p:sp>
      <p:sp>
        <p:nvSpPr>
          <p:cNvPr id="3" name="Content Placeholder 2"/>
          <p:cNvSpPr>
            <a:spLocks noGrp="1"/>
          </p:cNvSpPr>
          <p:nvPr>
            <p:ph idx="1"/>
          </p:nvPr>
        </p:nvSpPr>
        <p:spPr/>
        <p:txBody>
          <a:bodyPr/>
          <a:lstStyle/>
          <a:p>
            <a:pPr marL="0" indent="0">
              <a:buNone/>
            </a:pPr>
            <a:r>
              <a:rPr lang="en-US" sz="2400" b="1" u="sng" dirty="0" smtClean="0">
                <a:solidFill>
                  <a:srgbClr val="000090"/>
                </a:solidFill>
              </a:rPr>
              <a:t>Lump</a:t>
            </a:r>
            <a:r>
              <a:rPr lang="en-US" sz="2400" dirty="0" smtClean="0">
                <a:solidFill>
                  <a:srgbClr val="000090"/>
                </a:solidFill>
              </a:rPr>
              <a:t> direct threats if:</a:t>
            </a:r>
          </a:p>
          <a:p>
            <a:r>
              <a:rPr lang="en-US" sz="2400" dirty="0">
                <a:solidFill>
                  <a:srgbClr val="000090"/>
                </a:solidFill>
              </a:rPr>
              <a:t>t</a:t>
            </a:r>
            <a:r>
              <a:rPr lang="en-US" sz="2400" dirty="0" smtClean="0">
                <a:solidFill>
                  <a:srgbClr val="000090"/>
                </a:solidFill>
              </a:rPr>
              <a:t>hey are similar and are caused by the same actors</a:t>
            </a:r>
          </a:p>
          <a:p>
            <a:r>
              <a:rPr lang="en-US" sz="2400" dirty="0">
                <a:solidFill>
                  <a:srgbClr val="000090"/>
                </a:solidFill>
              </a:rPr>
              <a:t>t</a:t>
            </a:r>
            <a:r>
              <a:rPr lang="en-US" sz="2400" dirty="0" smtClean="0">
                <a:solidFill>
                  <a:srgbClr val="000090"/>
                </a:solidFill>
              </a:rPr>
              <a:t>hey will require similar strategies</a:t>
            </a:r>
          </a:p>
          <a:p>
            <a:r>
              <a:rPr lang="en-US" sz="2400" dirty="0">
                <a:solidFill>
                  <a:srgbClr val="000090"/>
                </a:solidFill>
              </a:rPr>
              <a:t>y</a:t>
            </a:r>
            <a:r>
              <a:rPr lang="en-US" sz="2400" dirty="0" smtClean="0">
                <a:solidFill>
                  <a:srgbClr val="000090"/>
                </a:solidFill>
              </a:rPr>
              <a:t>ou have a lot of direct threats</a:t>
            </a:r>
          </a:p>
          <a:p>
            <a:pPr marL="0" indent="0">
              <a:buNone/>
            </a:pPr>
            <a:r>
              <a:rPr lang="en-US" sz="1800" i="1" dirty="0" smtClean="0">
                <a:solidFill>
                  <a:srgbClr val="000090"/>
                </a:solidFill>
              </a:rPr>
              <a:t>Example:  all unsustainable fishing practices used by local fishers</a:t>
            </a:r>
          </a:p>
          <a:p>
            <a:endParaRPr lang="en-US" sz="1600" dirty="0" smtClean="0"/>
          </a:p>
          <a:p>
            <a:pPr marL="0" indent="0">
              <a:buNone/>
            </a:pPr>
            <a:r>
              <a:rPr lang="en-US" sz="2400" b="1" u="sng" dirty="0" smtClean="0">
                <a:solidFill>
                  <a:srgbClr val="008000"/>
                </a:solidFill>
              </a:rPr>
              <a:t>Split</a:t>
            </a:r>
            <a:r>
              <a:rPr lang="en-US" sz="2400" dirty="0" smtClean="0">
                <a:solidFill>
                  <a:srgbClr val="008000"/>
                </a:solidFill>
              </a:rPr>
              <a:t> if direct threats:</a:t>
            </a:r>
          </a:p>
          <a:p>
            <a:r>
              <a:rPr lang="en-US" sz="2400" dirty="0" smtClean="0">
                <a:solidFill>
                  <a:srgbClr val="008000"/>
                </a:solidFill>
              </a:rPr>
              <a:t>are different and are caused by different actors</a:t>
            </a:r>
          </a:p>
          <a:p>
            <a:r>
              <a:rPr lang="en-US" sz="2400" dirty="0">
                <a:solidFill>
                  <a:srgbClr val="008000"/>
                </a:solidFill>
              </a:rPr>
              <a:t>w</a:t>
            </a:r>
            <a:r>
              <a:rPr lang="en-US" sz="2400" dirty="0" smtClean="0">
                <a:solidFill>
                  <a:srgbClr val="008000"/>
                </a:solidFill>
              </a:rPr>
              <a:t>ill require different strategies</a:t>
            </a:r>
          </a:p>
          <a:p>
            <a:pPr marL="0" indent="0">
              <a:buNone/>
            </a:pPr>
            <a:r>
              <a:rPr lang="en-US" sz="1800" i="1" dirty="0">
                <a:solidFill>
                  <a:srgbClr val="008000"/>
                </a:solidFill>
              </a:rPr>
              <a:t>Example:  </a:t>
            </a:r>
            <a:r>
              <a:rPr lang="en-US" sz="1800" i="1" dirty="0" smtClean="0">
                <a:solidFill>
                  <a:srgbClr val="008000"/>
                </a:solidFill>
              </a:rPr>
              <a:t>unsustainable </a:t>
            </a:r>
            <a:r>
              <a:rPr lang="en-US" sz="1800" i="1" dirty="0">
                <a:solidFill>
                  <a:srgbClr val="008000"/>
                </a:solidFill>
              </a:rPr>
              <a:t>fishing practices used by </a:t>
            </a:r>
            <a:r>
              <a:rPr lang="en-US" sz="1800" i="1" dirty="0" smtClean="0">
                <a:solidFill>
                  <a:srgbClr val="008000"/>
                </a:solidFill>
              </a:rPr>
              <a:t>local, small-scale fishers vs. illegal practices used by industrial fishing boats</a:t>
            </a:r>
            <a:endParaRPr lang="en-US" sz="1800" i="1" dirty="0">
              <a:solidFill>
                <a:srgbClr val="008000"/>
              </a:solidFill>
            </a:endParaRPr>
          </a:p>
          <a:p>
            <a:pPr marL="0" indent="0">
              <a:buNone/>
            </a:pPr>
            <a:endParaRPr lang="en-US" sz="2400" dirty="0"/>
          </a:p>
        </p:txBody>
      </p:sp>
      <p:sp>
        <p:nvSpPr>
          <p:cNvPr id="4" name="TextBox 7"/>
          <p:cNvSpPr txBox="1">
            <a:spLocks noChangeArrowheads="1"/>
          </p:cNvSpPr>
          <p:nvPr/>
        </p:nvSpPr>
        <p:spPr bwMode="auto">
          <a:xfrm>
            <a:off x="6248400" y="152400"/>
            <a:ext cx="28956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Threats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3429468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9" name="Title 1"/>
          <p:cNvSpPr>
            <a:spLocks noGrp="1"/>
          </p:cNvSpPr>
          <p:nvPr>
            <p:ph type="title"/>
          </p:nvPr>
        </p:nvSpPr>
        <p:spPr/>
        <p:txBody>
          <a:bodyPr/>
          <a:lstStyle/>
          <a:p>
            <a:r>
              <a:rPr lang="en-US" smtClean="0">
                <a:ea typeface="MS PGothic" pitchFamily="34" charset="-128"/>
              </a:rPr>
              <a:t>Attribution</a:t>
            </a:r>
          </a:p>
        </p:txBody>
      </p:sp>
      <p:sp>
        <p:nvSpPr>
          <p:cNvPr id="7170" name="Rectangle 9"/>
          <p:cNvSpPr>
            <a:spLocks noChangeArrowheads="1"/>
          </p:cNvSpPr>
          <p:nvPr/>
        </p:nvSpPr>
        <p:spPr bwMode="auto">
          <a:xfrm>
            <a:off x="561975" y="1219200"/>
            <a:ext cx="8296275" cy="425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0" hangingPunct="0">
              <a:lnSpc>
                <a:spcPct val="80000"/>
              </a:lnSpc>
              <a:spcBef>
                <a:spcPct val="20000"/>
              </a:spcBef>
              <a:buSzPct val="130000"/>
            </a:pPr>
            <a:endParaRPr lang="en-US" sz="2400"/>
          </a:p>
          <a:p>
            <a:pPr marL="342900" indent="-342900" eaLnBrk="0" hangingPunct="0">
              <a:lnSpc>
                <a:spcPct val="80000"/>
              </a:lnSpc>
              <a:spcBef>
                <a:spcPct val="20000"/>
              </a:spcBef>
              <a:buSzPct val="130000"/>
            </a:pPr>
            <a:r>
              <a:rPr lang="en-US" altLang="zh-CN" sz="2400">
                <a:cs typeface="Arial" pitchFamily="34" charset="0"/>
              </a:rPr>
              <a:t>Product of the Conservation Coaches Network, 2012</a:t>
            </a:r>
          </a:p>
          <a:p>
            <a:pPr marL="342900" indent="-342900" eaLnBrk="0" hangingPunct="0">
              <a:lnSpc>
                <a:spcPct val="80000"/>
              </a:lnSpc>
              <a:spcBef>
                <a:spcPct val="20000"/>
              </a:spcBef>
              <a:buSzPct val="130000"/>
            </a:pPr>
            <a:endParaRPr lang="en-US" i="1"/>
          </a:p>
          <a:p>
            <a:pPr marL="342900" indent="-342900" eaLnBrk="0" hangingPunct="0">
              <a:lnSpc>
                <a:spcPct val="80000"/>
              </a:lnSpc>
              <a:spcBef>
                <a:spcPct val="20000"/>
              </a:spcBef>
              <a:buSzPct val="130000"/>
            </a:pPr>
            <a:r>
              <a:rPr lang="en-US" i="1"/>
              <a:t>These presentations were developed based on materials from Foundations of Success (FOS), The Nature Conservancy (TNC), and World Wildlife Fund (WWF).  </a:t>
            </a:r>
          </a:p>
          <a:p>
            <a:pPr marL="342900" indent="-342900" eaLnBrk="0" hangingPunct="0">
              <a:lnSpc>
                <a:spcPct val="80000"/>
              </a:lnSpc>
              <a:spcBef>
                <a:spcPct val="20000"/>
              </a:spcBef>
              <a:buSzPct val="130000"/>
            </a:pPr>
            <a:endParaRPr lang="en-US" i="1"/>
          </a:p>
          <a:p>
            <a:pPr marL="342900" indent="-342900" eaLnBrk="0" hangingPunct="0">
              <a:lnSpc>
                <a:spcPct val="80000"/>
              </a:lnSpc>
              <a:spcBef>
                <a:spcPct val="20000"/>
              </a:spcBef>
              <a:buSzPct val="130000"/>
            </a:pPr>
            <a:r>
              <a:rPr lang="en-US" i="1"/>
              <a:t>CCNet strongly recommends that this presentation is given by experts familiar with the adaptive management process presented by the Conservation Measures Partnership</a:t>
            </a:r>
            <a:r>
              <a:rPr lang="ja-JP" altLang="en-US" i="1"/>
              <a:t>’</a:t>
            </a:r>
            <a:r>
              <a:rPr lang="en-US" altLang="ja-JP" i="1"/>
              <a:t>s </a:t>
            </a:r>
            <a:r>
              <a:rPr lang="en-US" altLang="ja-JP">
                <a:hlinkClick r:id="rId3"/>
              </a:rPr>
              <a:t>Open Standards for the Practice of Conservation</a:t>
            </a:r>
            <a:r>
              <a:rPr lang="en-US" altLang="ja-JP"/>
              <a:t>.</a:t>
            </a:r>
          </a:p>
          <a:p>
            <a:pPr marL="342900" indent="-342900" eaLnBrk="0" hangingPunct="0">
              <a:lnSpc>
                <a:spcPct val="80000"/>
              </a:lnSpc>
              <a:spcBef>
                <a:spcPct val="20000"/>
              </a:spcBef>
              <a:buSzPct val="130000"/>
            </a:pPr>
            <a:endParaRPr lang="en-US"/>
          </a:p>
          <a:p>
            <a:pPr marL="342900" indent="-342900" eaLnBrk="0" hangingPunct="0">
              <a:lnSpc>
                <a:spcPct val="80000"/>
              </a:lnSpc>
              <a:spcBef>
                <a:spcPct val="20000"/>
              </a:spcBef>
              <a:buSzPct val="130000"/>
            </a:pPr>
            <a:r>
              <a:rPr lang="en-US"/>
              <a:t>You are free to share this presentation and adapt it for your use.  Please attribute the work to CCNet or FOS, TNC and WWF.   If you significantly alter, transform, or build upon this work, it may be appropriate to remove the CCNet logo.</a:t>
            </a:r>
          </a:p>
          <a:p>
            <a:pPr marL="342900" indent="-342900" eaLnBrk="0" hangingPunct="0">
              <a:lnSpc>
                <a:spcPct val="80000"/>
              </a:lnSpc>
              <a:spcBef>
                <a:spcPct val="20000"/>
              </a:spcBef>
              <a:buSzPct val="130000"/>
            </a:pPr>
            <a:endParaRPr lang="en-US"/>
          </a:p>
        </p:txBody>
      </p:sp>
    </p:spTree>
    <p:extLst>
      <p:ext uri="{BB962C8B-B14F-4D97-AF65-F5344CB8AC3E}">
        <p14:creationId xmlns:p14="http://schemas.microsoft.com/office/powerpoint/2010/main" val="28121813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676400" y="0"/>
            <a:ext cx="4114800" cy="1371600"/>
          </a:xfrm>
        </p:spPr>
        <p:txBody>
          <a:bodyPr/>
          <a:lstStyle/>
          <a:p>
            <a:pPr eaLnBrk="1" hangingPunct="1"/>
            <a:r>
              <a:rPr lang="en-US" sz="3200" dirty="0" smtClean="0"/>
              <a:t>How Do You Assess Direct Threats? </a:t>
            </a:r>
          </a:p>
        </p:txBody>
      </p:sp>
      <p:sp>
        <p:nvSpPr>
          <p:cNvPr id="877571" name="Rectangle 3"/>
          <p:cNvSpPr>
            <a:spLocks noGrp="1" noChangeArrowheads="1"/>
          </p:cNvSpPr>
          <p:nvPr>
            <p:ph type="body" idx="1"/>
          </p:nvPr>
        </p:nvSpPr>
        <p:spPr/>
        <p:txBody>
          <a:bodyPr/>
          <a:lstStyle/>
          <a:p>
            <a:pPr marL="609600" indent="-609600" eaLnBrk="1" hangingPunct="1">
              <a:spcBef>
                <a:spcPts val="0"/>
              </a:spcBef>
              <a:spcAft>
                <a:spcPts val="1800"/>
              </a:spcAft>
              <a:buSzTx/>
              <a:buFont typeface="Arial" charset="0"/>
              <a:buAutoNum type="arabicPeriod"/>
            </a:pPr>
            <a:r>
              <a:rPr lang="en-US" dirty="0" smtClean="0">
                <a:solidFill>
                  <a:schemeClr val="bg1">
                    <a:lumMod val="65000"/>
                  </a:schemeClr>
                </a:solidFill>
              </a:rPr>
              <a:t>Identify your direct threats &amp; link them to your targets</a:t>
            </a:r>
          </a:p>
          <a:p>
            <a:pPr marL="609600" indent="-609600" eaLnBrk="1" hangingPunct="1">
              <a:spcBef>
                <a:spcPts val="0"/>
              </a:spcBef>
              <a:spcAft>
                <a:spcPts val="1800"/>
              </a:spcAft>
              <a:buSzTx/>
              <a:buFont typeface="Arial" charset="0"/>
              <a:buAutoNum type="arabicPeriod"/>
            </a:pPr>
            <a:r>
              <a:rPr lang="en-US" dirty="0" smtClean="0">
                <a:solidFill>
                  <a:srgbClr val="008000"/>
                </a:solidFill>
              </a:rPr>
              <a:t>If necessary, add stresses</a:t>
            </a:r>
          </a:p>
          <a:p>
            <a:pPr marL="609600" indent="-609600" eaLnBrk="1" hangingPunct="1">
              <a:spcBef>
                <a:spcPts val="0"/>
              </a:spcBef>
              <a:spcAft>
                <a:spcPts val="1800"/>
              </a:spcAft>
              <a:buSzTx/>
              <a:buFont typeface="Arial" charset="0"/>
              <a:buAutoNum type="arabicPeriod"/>
            </a:pPr>
            <a:r>
              <a:rPr lang="en-US" dirty="0" smtClean="0">
                <a:solidFill>
                  <a:schemeClr val="bg1">
                    <a:lumMod val="65000"/>
                  </a:schemeClr>
                </a:solidFill>
              </a:rPr>
              <a:t>Rate each threat-target combination</a:t>
            </a:r>
          </a:p>
          <a:p>
            <a:pPr marL="609600" indent="-609600" eaLnBrk="1" hangingPunct="1">
              <a:spcBef>
                <a:spcPts val="0"/>
              </a:spcBef>
              <a:spcAft>
                <a:spcPts val="1800"/>
              </a:spcAft>
              <a:buSzTx/>
              <a:buFont typeface="Arial" charset="0"/>
              <a:buAutoNum type="arabicPeriod"/>
            </a:pPr>
            <a:r>
              <a:rPr lang="en-US" dirty="0" smtClean="0">
                <a:solidFill>
                  <a:schemeClr val="bg1">
                    <a:lumMod val="65000"/>
                  </a:schemeClr>
                </a:solidFill>
              </a:rPr>
              <a:t> Review and discuss the summary ratings</a:t>
            </a:r>
          </a:p>
        </p:txBody>
      </p:sp>
      <p:sp>
        <p:nvSpPr>
          <p:cNvPr id="4" name="TextBox 7"/>
          <p:cNvSpPr txBox="1">
            <a:spLocks noChangeArrowheads="1"/>
          </p:cNvSpPr>
          <p:nvPr/>
        </p:nvSpPr>
        <p:spPr bwMode="auto">
          <a:xfrm>
            <a:off x="6248400" y="152400"/>
            <a:ext cx="28956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Threats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35671130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7" name="Rectangle 7"/>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wrap="none" anchor="ctr">
            <a:spAutoFit/>
          </a:bodyPr>
          <a:lstStyle/>
          <a:p>
            <a:pPr>
              <a:defRPr/>
            </a:pPr>
            <a:endParaRPr lang="en-US">
              <a:ea typeface="+mn-ea"/>
            </a:endParaRPr>
          </a:p>
        </p:txBody>
      </p:sp>
      <p:sp>
        <p:nvSpPr>
          <p:cNvPr id="16" name="Rectangle 15"/>
          <p:cNvSpPr/>
          <p:nvPr/>
        </p:nvSpPr>
        <p:spPr>
          <a:xfrm>
            <a:off x="304800" y="1752600"/>
            <a:ext cx="4572000" cy="2676525"/>
          </a:xfrm>
          <a:prstGeom prst="rect">
            <a:avLst/>
          </a:prstGeom>
        </p:spPr>
        <p:txBody>
          <a:bodyPr>
            <a:spAutoFit/>
          </a:bodyPr>
          <a:lstStyle/>
          <a:p>
            <a:pPr marL="342900" indent="-342900" algn="l">
              <a:spcBef>
                <a:spcPct val="20000"/>
              </a:spcBef>
              <a:buSzPct val="130000"/>
              <a:buFont typeface="Arial" charset="0"/>
              <a:buChar char="•"/>
              <a:defRPr/>
            </a:pPr>
            <a:r>
              <a:rPr lang="en-US" sz="2800" kern="0" dirty="0">
                <a:solidFill>
                  <a:schemeClr val="accent2"/>
                </a:solidFill>
                <a:effectLst/>
                <a:latin typeface="Arial"/>
                <a:ea typeface="+mn-ea"/>
              </a:rPr>
              <a:t>For clarity, it may be necessary </a:t>
            </a:r>
            <a:r>
              <a:rPr lang="en-US" sz="2800" u="sng" kern="0" dirty="0">
                <a:solidFill>
                  <a:schemeClr val="accent2"/>
                </a:solidFill>
                <a:effectLst/>
                <a:latin typeface="Arial"/>
                <a:ea typeface="+mn-ea"/>
              </a:rPr>
              <a:t>in some cases</a:t>
            </a:r>
            <a:r>
              <a:rPr lang="en-US" sz="2800" kern="0" dirty="0">
                <a:solidFill>
                  <a:schemeClr val="accent2"/>
                </a:solidFill>
                <a:effectLst/>
                <a:latin typeface="Arial"/>
                <a:ea typeface="+mn-ea"/>
              </a:rPr>
              <a:t> to include </a:t>
            </a:r>
            <a:r>
              <a:rPr lang="en-US" sz="2800" b="1" i="1" kern="0" dirty="0">
                <a:solidFill>
                  <a:schemeClr val="accent2"/>
                </a:solidFill>
                <a:effectLst/>
                <a:latin typeface="Arial"/>
                <a:ea typeface="+mn-ea"/>
              </a:rPr>
              <a:t>stresses</a:t>
            </a:r>
            <a:r>
              <a:rPr lang="en-US" sz="2800" kern="0" dirty="0">
                <a:solidFill>
                  <a:schemeClr val="accent2"/>
                </a:solidFill>
                <a:effectLst/>
                <a:latin typeface="Arial"/>
                <a:ea typeface="+mn-ea"/>
              </a:rPr>
              <a:t> that describe  the biophysical impact of the threat on the target</a:t>
            </a:r>
          </a:p>
        </p:txBody>
      </p:sp>
      <p:sp>
        <p:nvSpPr>
          <p:cNvPr id="2" name="Title 1"/>
          <p:cNvSpPr>
            <a:spLocks noGrp="1"/>
          </p:cNvSpPr>
          <p:nvPr>
            <p:ph type="title"/>
          </p:nvPr>
        </p:nvSpPr>
        <p:spPr>
          <a:xfrm>
            <a:off x="1676400" y="0"/>
            <a:ext cx="4191000" cy="1371600"/>
          </a:xfrm>
        </p:spPr>
        <p:txBody>
          <a:bodyPr/>
          <a:lstStyle/>
          <a:p>
            <a:r>
              <a:rPr lang="en-US" dirty="0" smtClean="0"/>
              <a:t>2. If Necessary, Add Stresses</a:t>
            </a:r>
            <a:endParaRPr lang="en-US" dirty="0"/>
          </a:p>
        </p:txBody>
      </p:sp>
      <p:sp>
        <p:nvSpPr>
          <p:cNvPr id="17" name="TextBox 7"/>
          <p:cNvSpPr txBox="1">
            <a:spLocks noChangeArrowheads="1"/>
          </p:cNvSpPr>
          <p:nvPr/>
        </p:nvSpPr>
        <p:spPr bwMode="auto">
          <a:xfrm>
            <a:off x="6248400" y="152400"/>
            <a:ext cx="28956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Threats</a:t>
            </a:r>
            <a:endParaRPr lang="en-US" sz="2800" b="1" kern="0" dirty="0">
              <a:solidFill>
                <a:schemeClr val="bg1"/>
              </a:solidFill>
              <a:latin typeface="+mn-lt"/>
              <a:ea typeface="+mj-ea"/>
              <a:cs typeface="+mj-cs"/>
            </a:endParaRPr>
          </a:p>
        </p:txBody>
      </p:sp>
      <p:pic>
        <p:nvPicPr>
          <p:cNvPr id="8" name="Picture 7" descr="Targets Threats Stresses NR.png"/>
          <p:cNvPicPr>
            <a:picLocks noChangeAspect="1"/>
          </p:cNvPicPr>
          <p:nvPr/>
        </p:nvPicPr>
        <p:blipFill rotWithShape="1">
          <a:blip r:embed="rId3" cstate="print">
            <a:extLst>
              <a:ext uri="{28A0092B-C50C-407E-A947-70E740481C1C}">
                <a14:useLocalDpi xmlns:a14="http://schemas.microsoft.com/office/drawing/2010/main" val="0"/>
              </a:ext>
            </a:extLst>
          </a:blip>
          <a:srcRect l="52311" t="13394" b="1768"/>
          <a:stretch/>
        </p:blipFill>
        <p:spPr>
          <a:xfrm>
            <a:off x="4949824" y="1447800"/>
            <a:ext cx="4194175" cy="5410200"/>
          </a:xfrm>
          <a:prstGeom prst="rect">
            <a:avLst/>
          </a:prstGeom>
        </p:spPr>
      </p:pic>
    </p:spTree>
    <p:extLst>
      <p:ext uri="{BB962C8B-B14F-4D97-AF65-F5344CB8AC3E}">
        <p14:creationId xmlns:p14="http://schemas.microsoft.com/office/powerpoint/2010/main" val="26352203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676400" y="0"/>
            <a:ext cx="4343400" cy="1371600"/>
          </a:xfrm>
        </p:spPr>
        <p:txBody>
          <a:bodyPr/>
          <a:lstStyle/>
          <a:p>
            <a:pPr eaLnBrk="1" hangingPunct="1"/>
            <a:r>
              <a:rPr lang="en-US" sz="3200" dirty="0" smtClean="0"/>
              <a:t>How Do You Assess Direct Threats? </a:t>
            </a:r>
          </a:p>
        </p:txBody>
      </p:sp>
      <p:sp>
        <p:nvSpPr>
          <p:cNvPr id="877571" name="Rectangle 3"/>
          <p:cNvSpPr>
            <a:spLocks noGrp="1" noChangeArrowheads="1"/>
          </p:cNvSpPr>
          <p:nvPr>
            <p:ph type="body" idx="1"/>
          </p:nvPr>
        </p:nvSpPr>
        <p:spPr/>
        <p:txBody>
          <a:bodyPr/>
          <a:lstStyle/>
          <a:p>
            <a:pPr marL="609600" indent="-609600" eaLnBrk="1" hangingPunct="1">
              <a:spcBef>
                <a:spcPts val="0"/>
              </a:spcBef>
              <a:spcAft>
                <a:spcPts val="1800"/>
              </a:spcAft>
              <a:buSzTx/>
              <a:buFont typeface="Arial" charset="0"/>
              <a:buAutoNum type="arabicPeriod"/>
            </a:pPr>
            <a:r>
              <a:rPr lang="en-US" dirty="0" smtClean="0">
                <a:solidFill>
                  <a:schemeClr val="bg1">
                    <a:lumMod val="65000"/>
                  </a:schemeClr>
                </a:solidFill>
              </a:rPr>
              <a:t>Identify your direct threats &amp; link them to your targets</a:t>
            </a:r>
          </a:p>
          <a:p>
            <a:pPr marL="609600" indent="-609600" eaLnBrk="1" hangingPunct="1">
              <a:spcBef>
                <a:spcPts val="0"/>
              </a:spcBef>
              <a:spcAft>
                <a:spcPts val="1800"/>
              </a:spcAft>
              <a:buSzTx/>
              <a:buFont typeface="Arial" charset="0"/>
              <a:buAutoNum type="arabicPeriod"/>
            </a:pPr>
            <a:r>
              <a:rPr lang="en-US" dirty="0" smtClean="0">
                <a:solidFill>
                  <a:schemeClr val="bg1">
                    <a:lumMod val="65000"/>
                  </a:schemeClr>
                </a:solidFill>
              </a:rPr>
              <a:t>If necessary, add stresses</a:t>
            </a:r>
          </a:p>
          <a:p>
            <a:pPr marL="609600" indent="-609600" eaLnBrk="1" hangingPunct="1">
              <a:spcBef>
                <a:spcPts val="0"/>
              </a:spcBef>
              <a:spcAft>
                <a:spcPts val="1800"/>
              </a:spcAft>
              <a:buSzTx/>
              <a:buFont typeface="Arial" charset="0"/>
              <a:buAutoNum type="arabicPeriod"/>
            </a:pPr>
            <a:r>
              <a:rPr lang="en-US" b="1" dirty="0" smtClean="0">
                <a:solidFill>
                  <a:srgbClr val="008000"/>
                </a:solidFill>
              </a:rPr>
              <a:t>Rate each threat-target combination for  3 criteria</a:t>
            </a:r>
          </a:p>
          <a:p>
            <a:pPr marL="609600" indent="-609600" eaLnBrk="1" hangingPunct="1">
              <a:spcBef>
                <a:spcPts val="0"/>
              </a:spcBef>
              <a:spcAft>
                <a:spcPts val="1800"/>
              </a:spcAft>
              <a:buSzTx/>
              <a:buFont typeface="Arial" charset="0"/>
              <a:buAutoNum type="arabicPeriod"/>
            </a:pPr>
            <a:r>
              <a:rPr lang="en-US" dirty="0" smtClean="0">
                <a:solidFill>
                  <a:schemeClr val="bg1">
                    <a:lumMod val="65000"/>
                  </a:schemeClr>
                </a:solidFill>
              </a:rPr>
              <a:t>Review and discuss the summary ratings</a:t>
            </a:r>
          </a:p>
        </p:txBody>
      </p:sp>
      <p:sp>
        <p:nvSpPr>
          <p:cNvPr id="4" name="TextBox 7"/>
          <p:cNvSpPr txBox="1">
            <a:spLocks noChangeArrowheads="1"/>
          </p:cNvSpPr>
          <p:nvPr/>
        </p:nvSpPr>
        <p:spPr bwMode="auto">
          <a:xfrm>
            <a:off x="6248400" y="152400"/>
            <a:ext cx="28956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Threats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14631746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08"/>
          <p:cNvSpPr>
            <a:spLocks noGrp="1" noChangeArrowheads="1"/>
          </p:cNvSpPr>
          <p:nvPr>
            <p:ph type="title"/>
          </p:nvPr>
        </p:nvSpPr>
        <p:spPr>
          <a:xfrm>
            <a:off x="1676400" y="0"/>
            <a:ext cx="4953000" cy="1371600"/>
          </a:xfrm>
        </p:spPr>
        <p:txBody>
          <a:bodyPr/>
          <a:lstStyle/>
          <a:p>
            <a:pPr eaLnBrk="1" hangingPunct="1"/>
            <a:r>
              <a:rPr lang="en-US" sz="3200" dirty="0" smtClean="0"/>
              <a:t>Comparison of Different </a:t>
            </a:r>
            <a:br>
              <a:rPr lang="en-US" sz="3200" dirty="0" smtClean="0"/>
            </a:br>
            <a:r>
              <a:rPr lang="en-US" sz="3200" dirty="0" smtClean="0"/>
              <a:t>Threat Rating Criteria</a:t>
            </a: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3285261630"/>
              </p:ext>
            </p:extLst>
          </p:nvPr>
        </p:nvGraphicFramePr>
        <p:xfrm>
          <a:off x="457200" y="1447800"/>
          <a:ext cx="8229600" cy="5318129"/>
        </p:xfrm>
        <a:graphic>
          <a:graphicData uri="http://schemas.openxmlformats.org/drawingml/2006/table">
            <a:tbl>
              <a:tblPr/>
              <a:tblGrid>
                <a:gridCol w="1547609"/>
                <a:gridCol w="929261"/>
                <a:gridCol w="811148"/>
                <a:gridCol w="1106428"/>
                <a:gridCol w="1203696"/>
                <a:gridCol w="957052"/>
                <a:gridCol w="698248"/>
                <a:gridCol w="976158"/>
              </a:tblGrid>
              <a:tr h="577850">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THREAT RATING SYSTEM</a:t>
                      </a:r>
                      <a:endParaRPr kumimoji="0" lang="en-US" sz="14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75036" marR="750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7">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THREAT RATING CRITERIA</a:t>
                      </a:r>
                      <a:endParaRPr kumimoji="0" lang="en-US" sz="1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75036" marR="750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01663">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CMP e-AM / TNC Rapid CAP</a:t>
                      </a:r>
                      <a:endParaRPr kumimoji="0" lang="en-US" sz="14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75036" marR="750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Scope</a:t>
                      </a:r>
                      <a:endParaRPr kumimoji="0" lang="en-US"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75036" marR="75036"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Severity</a:t>
                      </a:r>
                      <a:endParaRPr kumimoji="0" lang="en-US"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75036" marR="75036"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endParaRPr>
                    </a:p>
                  </a:txBody>
                  <a:tcPr marL="75036" marR="75036"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Irreversibility</a:t>
                      </a:r>
                      <a:endParaRPr kumimoji="0" lang="en-US"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75036" marR="75036"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endParaRPr>
                    </a:p>
                  </a:txBody>
                  <a:tcPr marL="75036" marR="75036"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endParaRPr>
                    </a:p>
                  </a:txBody>
                  <a:tcPr marL="75036" marR="75036"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endParaRPr>
                    </a:p>
                  </a:txBody>
                  <a:tcPr marL="75036" marR="75036"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D9D9D9"/>
                    </a:solidFill>
                  </a:tcPr>
                </a:tc>
              </a:tr>
              <a:tr h="601663">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TNC 5-S</a:t>
                      </a:r>
                      <a:endParaRPr kumimoji="0" lang="en-US" sz="14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75036" marR="750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Scope (Spatial)</a:t>
                      </a:r>
                      <a:endParaRPr kumimoji="0" lang="en-US"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75036" marR="75036"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Severity</a:t>
                      </a:r>
                      <a:endParaRPr kumimoji="0" lang="en-US"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75036" marR="75036"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Contribution</a:t>
                      </a:r>
                      <a:endParaRPr kumimoji="0" lang="en-US"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75036" marR="75036"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Irreversibility</a:t>
                      </a:r>
                      <a:endParaRPr kumimoji="0" lang="en-US"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75036" marR="75036"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endParaRPr>
                    </a:p>
                  </a:txBody>
                  <a:tcPr marL="75036" marR="75036"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endParaRPr>
                    </a:p>
                  </a:txBody>
                  <a:tcPr marL="75036" marR="75036"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endParaRPr>
                    </a:p>
                  </a:txBody>
                  <a:tcPr marL="75036" marR="75036"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601663">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BSP TRA</a:t>
                      </a:r>
                      <a:endParaRPr kumimoji="0" lang="en-US" sz="14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75036" marR="750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Area</a:t>
                      </a:r>
                      <a:endParaRPr kumimoji="0" lang="en-US"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75036" marR="75036"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Intensity</a:t>
                      </a:r>
                      <a:endParaRPr kumimoji="0" lang="en-US" sz="12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75036" marR="75036"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endParaRPr>
                    </a:p>
                  </a:txBody>
                  <a:tcPr marL="75036" marR="75036"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endParaRPr>
                    </a:p>
                  </a:txBody>
                  <a:tcPr marL="75036" marR="75036"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endParaRPr>
                    </a:p>
                  </a:txBody>
                  <a:tcPr marL="75036" marR="75036"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endParaRPr>
                    </a:p>
                  </a:txBody>
                  <a:tcPr marL="75036" marR="75036"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Urgency</a:t>
                      </a:r>
                      <a:endParaRPr kumimoji="0" lang="en-US"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75036" marR="75036"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r>
              <a:tr h="601663">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Birdlife</a:t>
                      </a:r>
                      <a:endParaRPr kumimoji="0" lang="en-US" sz="14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75036" marR="750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Scope</a:t>
                      </a:r>
                      <a:endParaRPr kumimoji="0" lang="en-US"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75036" marR="75036"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Severity</a:t>
                      </a:r>
                      <a:endParaRPr kumimoji="0" lang="en-US"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75036" marR="75036"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endParaRPr>
                    </a:p>
                  </a:txBody>
                  <a:tcPr marL="75036" marR="75036"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endParaRPr>
                    </a:p>
                  </a:txBody>
                  <a:tcPr marL="75036" marR="75036"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endParaRPr>
                    </a:p>
                  </a:txBody>
                  <a:tcPr marL="75036" marR="75036"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endParaRPr>
                    </a:p>
                  </a:txBody>
                  <a:tcPr marL="75036" marR="75036"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Timing</a:t>
                      </a:r>
                      <a:endParaRPr kumimoji="0" lang="en-US"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75036" marR="75036"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601663">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WWF RAPPAM</a:t>
                      </a:r>
                      <a:endParaRPr kumimoji="0" lang="en-US" sz="14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75036" marR="750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Extent</a:t>
                      </a:r>
                      <a:endParaRPr kumimoji="0" lang="en-US"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75036" marR="75036"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Impact</a:t>
                      </a:r>
                      <a:endParaRPr kumimoji="0" lang="en-US"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75036" marR="75036"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endParaRPr>
                    </a:p>
                  </a:txBody>
                  <a:tcPr marL="75036" marR="75036"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Permanence</a:t>
                      </a:r>
                      <a:endParaRPr kumimoji="0" lang="en-US"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75036" marR="75036"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Probability</a:t>
                      </a:r>
                      <a:endParaRPr kumimoji="0" lang="en-US"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75036" marR="75036"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Trend</a:t>
                      </a:r>
                      <a:endParaRPr kumimoji="0" lang="en-US"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75036" marR="75036"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endParaRPr>
                    </a:p>
                  </a:txBody>
                  <a:tcPr marL="75036" marR="75036"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r>
              <a:tr h="601663">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TNC</a:t>
                      </a:r>
                      <a:r>
                        <a:rPr kumimoji="0" lang="en-GB" altLang="en-US" sz="1400" b="1"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a:t>
                      </a:r>
                      <a:r>
                        <a:rPr kumimoji="0" lang="en-GB" sz="1400" b="1"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s SE Division</a:t>
                      </a:r>
                      <a:endParaRPr kumimoji="0" lang="en-US" sz="14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75036" marR="750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Extent –  % Targets</a:t>
                      </a:r>
                      <a:endParaRPr kumimoji="0" lang="en-US"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75036" marR="75036"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Severity</a:t>
                      </a:r>
                      <a:endParaRPr kumimoji="0" lang="en-US"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75036" marR="75036"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endParaRPr>
                    </a:p>
                  </a:txBody>
                  <a:tcPr marL="75036" marR="75036"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endParaRPr>
                    </a:p>
                  </a:txBody>
                  <a:tcPr marL="75036" marR="75036"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endParaRPr>
                    </a:p>
                  </a:txBody>
                  <a:tcPr marL="75036" marR="75036"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endParaRPr>
                    </a:p>
                  </a:txBody>
                  <a:tcPr marL="75036" marR="75036"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endParaRPr>
                    </a:p>
                  </a:txBody>
                  <a:tcPr marL="75036" marR="75036"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601663">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WWF Root Causes</a:t>
                      </a:r>
                      <a:endParaRPr kumimoji="0" lang="en-US" sz="14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75036" marR="750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Scope</a:t>
                      </a:r>
                      <a:endParaRPr kumimoji="0" lang="en-US"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75036" marR="75036"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Impact</a:t>
                      </a:r>
                      <a:endParaRPr kumimoji="0" lang="en-US"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75036" marR="75036"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endParaRPr>
                    </a:p>
                  </a:txBody>
                  <a:tcPr marL="75036" marR="75036"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Permanence</a:t>
                      </a:r>
                      <a:endParaRPr kumimoji="0" lang="en-US"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75036" marR="75036"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endParaRPr>
                    </a:p>
                  </a:txBody>
                  <a:tcPr marL="75036" marR="75036"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endParaRPr>
                    </a:p>
                  </a:txBody>
                  <a:tcPr marL="75036" marR="75036"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endParaRPr>
                    </a:p>
                  </a:txBody>
                  <a:tcPr marL="75036" marR="75036"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r>
              <a:tr h="528638">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WCS Living Landscapes</a:t>
                      </a:r>
                      <a:endParaRPr kumimoji="0" lang="en-US" sz="14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75036" marR="750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Proportion of Area</a:t>
                      </a:r>
                      <a:endParaRPr kumimoji="0" lang="en-US"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75036" marR="75036" marT="0" marB="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Severity</a:t>
                      </a:r>
                      <a:endParaRPr kumimoji="0" lang="en-US"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75036" marR="75036"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endParaRPr>
                    </a:p>
                  </a:txBody>
                  <a:tcPr marL="75036" marR="75036"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Recovery Time</a:t>
                      </a:r>
                      <a:endParaRPr kumimoji="0" lang="en-US"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75036" marR="75036"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Probability</a:t>
                      </a:r>
                      <a:endParaRPr kumimoji="0" lang="en-US"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75036" marR="75036"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MS PGothic" pitchFamily="34" charset="-128"/>
                        <a:cs typeface="Times New Roman" pitchFamily="18" charset="0"/>
                      </a:endParaRPr>
                    </a:p>
                  </a:txBody>
                  <a:tcPr marL="75036" marR="75036"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Urgency</a:t>
                      </a:r>
                      <a:endParaRPr kumimoji="0" lang="en-US" sz="12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75036" marR="75036" marT="0" marB="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13763" name="Rectangle 355"/>
          <p:cNvSpPr>
            <a:spLocks noChangeArrowheads="1"/>
          </p:cNvSpPr>
          <p:nvPr/>
        </p:nvSpPr>
        <p:spPr bwMode="auto">
          <a:xfrm>
            <a:off x="1746250" y="1244600"/>
            <a:ext cx="609600" cy="0"/>
          </a:xfrm>
          <a:prstGeom prst="rect">
            <a:avLst/>
          </a:prstGeom>
          <a:noFill/>
          <a:ln w="9525" algn="ctr">
            <a:noFill/>
            <a:miter lim="800000"/>
            <a:headEnd/>
            <a:tailEnd/>
          </a:ln>
          <a:effectLst/>
        </p:spPr>
        <p:txBody>
          <a:bodyPr wrap="none" anchor="b">
            <a:spAutoFit/>
          </a:bodyPr>
          <a:lstStyle/>
          <a:p>
            <a:pPr>
              <a:defRPr/>
            </a:pPr>
            <a:endParaRPr lang="en-US">
              <a:ea typeface="+mn-ea"/>
            </a:endParaRPr>
          </a:p>
        </p:txBody>
      </p:sp>
      <p:sp>
        <p:nvSpPr>
          <p:cNvPr id="913765" name="Rectangle 357"/>
          <p:cNvSpPr>
            <a:spLocks noChangeArrowheads="1"/>
          </p:cNvSpPr>
          <p:nvPr/>
        </p:nvSpPr>
        <p:spPr bwMode="auto">
          <a:xfrm>
            <a:off x="1746250" y="1244600"/>
            <a:ext cx="635000" cy="0"/>
          </a:xfrm>
          <a:prstGeom prst="rect">
            <a:avLst/>
          </a:prstGeom>
          <a:noFill/>
          <a:ln w="9525" algn="ctr">
            <a:noFill/>
            <a:miter lim="800000"/>
            <a:headEnd/>
            <a:tailEnd/>
          </a:ln>
          <a:effectLst/>
        </p:spPr>
        <p:txBody>
          <a:bodyPr wrap="none" anchor="b">
            <a:spAutoFit/>
          </a:bodyPr>
          <a:lstStyle/>
          <a:p>
            <a:pPr>
              <a:defRPr/>
            </a:pPr>
            <a:endParaRPr lang="en-US">
              <a:ea typeface="+mn-ea"/>
            </a:endParaRPr>
          </a:p>
        </p:txBody>
      </p:sp>
      <p:sp>
        <p:nvSpPr>
          <p:cNvPr id="913766" name="Rectangle 358"/>
          <p:cNvSpPr>
            <a:spLocks noChangeArrowheads="1"/>
          </p:cNvSpPr>
          <p:nvPr/>
        </p:nvSpPr>
        <p:spPr bwMode="auto">
          <a:xfrm>
            <a:off x="1746250" y="1244600"/>
            <a:ext cx="431800" cy="0"/>
          </a:xfrm>
          <a:prstGeom prst="rect">
            <a:avLst/>
          </a:prstGeom>
          <a:noFill/>
          <a:ln w="9525" algn="ctr">
            <a:noFill/>
            <a:miter lim="800000"/>
            <a:headEnd/>
            <a:tailEnd/>
          </a:ln>
          <a:effectLst/>
        </p:spPr>
        <p:txBody>
          <a:bodyPr wrap="none" anchor="b">
            <a:spAutoFit/>
          </a:bodyPr>
          <a:lstStyle/>
          <a:p>
            <a:pPr>
              <a:defRPr/>
            </a:pPr>
            <a:endParaRPr lang="en-US">
              <a:ea typeface="+mn-ea"/>
            </a:endParaRPr>
          </a:p>
        </p:txBody>
      </p:sp>
      <p:sp>
        <p:nvSpPr>
          <p:cNvPr id="913767" name="Rectangle 359"/>
          <p:cNvSpPr>
            <a:spLocks noChangeArrowheads="1"/>
          </p:cNvSpPr>
          <p:nvPr/>
        </p:nvSpPr>
        <p:spPr bwMode="auto">
          <a:xfrm>
            <a:off x="1746250" y="1244600"/>
            <a:ext cx="609600" cy="0"/>
          </a:xfrm>
          <a:prstGeom prst="rect">
            <a:avLst/>
          </a:prstGeom>
          <a:noFill/>
          <a:ln w="9525" algn="ctr">
            <a:noFill/>
            <a:miter lim="800000"/>
            <a:headEnd/>
            <a:tailEnd/>
          </a:ln>
          <a:effectLst/>
        </p:spPr>
        <p:txBody>
          <a:bodyPr wrap="none" anchor="b">
            <a:spAutoFit/>
          </a:bodyPr>
          <a:lstStyle/>
          <a:p>
            <a:pPr>
              <a:defRPr/>
            </a:pPr>
            <a:endParaRPr lang="en-US">
              <a:ea typeface="+mn-ea"/>
            </a:endParaRPr>
          </a:p>
        </p:txBody>
      </p:sp>
      <p:sp>
        <p:nvSpPr>
          <p:cNvPr id="28679" name="Rectangle 363"/>
          <p:cNvSpPr>
            <a:spLocks noChangeArrowheads="1"/>
          </p:cNvSpPr>
          <p:nvPr/>
        </p:nvSpPr>
        <p:spPr bwMode="auto">
          <a:xfrm>
            <a:off x="1746250" y="1046163"/>
            <a:ext cx="219075" cy="244475"/>
          </a:xfrm>
          <a:prstGeom prst="rect">
            <a:avLst/>
          </a:prstGeom>
          <a:noFill/>
          <a:ln w="9525">
            <a:noFill/>
            <a:miter lim="800000"/>
            <a:headEnd/>
            <a:tailEnd/>
          </a:ln>
        </p:spPr>
        <p:txBody>
          <a:bodyPr anchor="b">
            <a:spAutoFit/>
          </a:bodyPr>
          <a:lstStyle/>
          <a:p>
            <a:pPr algn="l" fontAlgn="b"/>
            <a:r>
              <a:rPr lang="en-US" sz="1000">
                <a:effectLst/>
                <a:latin typeface="Arial" charset="0"/>
                <a:cs typeface="Arial" charset="0"/>
              </a:rPr>
              <a:t> </a:t>
            </a:r>
            <a:endParaRPr lang="en-US" sz="2400">
              <a:effectLst/>
              <a:latin typeface="Times New Roman" pitchFamily="18" charset="0"/>
            </a:endParaRPr>
          </a:p>
        </p:txBody>
      </p:sp>
      <p:sp>
        <p:nvSpPr>
          <p:cNvPr id="28680" name="Rectangle 366"/>
          <p:cNvSpPr>
            <a:spLocks noChangeArrowheads="1"/>
          </p:cNvSpPr>
          <p:nvPr/>
        </p:nvSpPr>
        <p:spPr bwMode="auto">
          <a:xfrm>
            <a:off x="1746250" y="1046163"/>
            <a:ext cx="219075" cy="244475"/>
          </a:xfrm>
          <a:prstGeom prst="rect">
            <a:avLst/>
          </a:prstGeom>
          <a:noFill/>
          <a:ln w="9525">
            <a:noFill/>
            <a:miter lim="800000"/>
            <a:headEnd/>
            <a:tailEnd/>
          </a:ln>
        </p:spPr>
        <p:txBody>
          <a:bodyPr anchor="b">
            <a:spAutoFit/>
          </a:bodyPr>
          <a:lstStyle/>
          <a:p>
            <a:pPr algn="l" fontAlgn="b"/>
            <a:r>
              <a:rPr lang="en-US" sz="1000">
                <a:effectLst/>
                <a:latin typeface="Arial" charset="0"/>
                <a:cs typeface="Arial" charset="0"/>
              </a:rPr>
              <a:t> </a:t>
            </a:r>
            <a:endParaRPr lang="en-US" sz="2400">
              <a:effectLst/>
              <a:latin typeface="Times New Roman" pitchFamily="18" charset="0"/>
            </a:endParaRPr>
          </a:p>
        </p:txBody>
      </p:sp>
      <p:sp>
        <p:nvSpPr>
          <p:cNvPr id="10" name="TextBox 7"/>
          <p:cNvSpPr txBox="1">
            <a:spLocks noChangeArrowheads="1"/>
          </p:cNvSpPr>
          <p:nvPr/>
        </p:nvSpPr>
        <p:spPr bwMode="auto">
          <a:xfrm>
            <a:off x="6248400" y="152400"/>
            <a:ext cx="28956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Threats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17079697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7" name="Rectangle 7"/>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wrap="none" anchor="ctr">
            <a:spAutoFit/>
          </a:bodyPr>
          <a:lstStyle/>
          <a:p>
            <a:pPr>
              <a:defRPr/>
            </a:pPr>
            <a:endParaRPr lang="en-US"/>
          </a:p>
        </p:txBody>
      </p:sp>
      <p:sp>
        <p:nvSpPr>
          <p:cNvPr id="5" name="TextBox 4"/>
          <p:cNvSpPr txBox="1"/>
          <p:nvPr/>
        </p:nvSpPr>
        <p:spPr>
          <a:xfrm>
            <a:off x="274400" y="1718615"/>
            <a:ext cx="5225648" cy="3539430"/>
          </a:xfrm>
          <a:prstGeom prst="rect">
            <a:avLst/>
          </a:prstGeom>
          <a:noFill/>
        </p:spPr>
        <p:txBody>
          <a:bodyPr wrap="square" rtlCol="0">
            <a:spAutoFit/>
          </a:bodyPr>
          <a:lstStyle/>
          <a:p>
            <a:pPr algn="l"/>
            <a:r>
              <a:rPr lang="en-US" sz="3200" dirty="0" smtClean="0">
                <a:solidFill>
                  <a:schemeClr val="accent2"/>
                </a:solidFill>
                <a:effectLst/>
                <a:latin typeface="Arial" pitchFamily="34" charset="0"/>
                <a:cs typeface="Arial" pitchFamily="34" charset="0"/>
              </a:rPr>
              <a:t>For each Threat-Target combination, score the threat by 3 criteria:</a:t>
            </a:r>
          </a:p>
          <a:p>
            <a:pPr marL="854075" lvl="1" indent="-396875" algn="l">
              <a:buFont typeface="Arial" pitchFamily="34" charset="0"/>
              <a:buChar char="•"/>
            </a:pPr>
            <a:endParaRPr lang="en-US" sz="3200" dirty="0" smtClean="0">
              <a:solidFill>
                <a:srgbClr val="C00000"/>
              </a:solidFill>
              <a:effectLst/>
              <a:latin typeface="Arial" pitchFamily="34" charset="0"/>
              <a:cs typeface="Arial" pitchFamily="34" charset="0"/>
            </a:endParaRPr>
          </a:p>
          <a:p>
            <a:pPr marL="854075" lvl="1" indent="-396875" algn="l">
              <a:buFont typeface="Arial" pitchFamily="34" charset="0"/>
              <a:buChar char="•"/>
            </a:pPr>
            <a:r>
              <a:rPr lang="en-US" sz="3200" dirty="0" smtClean="0">
                <a:solidFill>
                  <a:srgbClr val="008000"/>
                </a:solidFill>
                <a:effectLst/>
                <a:latin typeface="Arial" pitchFamily="34" charset="0"/>
                <a:cs typeface="Arial" pitchFamily="34" charset="0"/>
              </a:rPr>
              <a:t>Scope or Extent</a:t>
            </a:r>
          </a:p>
          <a:p>
            <a:pPr marL="854075" lvl="1" indent="-396875" algn="l">
              <a:buFont typeface="Arial" pitchFamily="34" charset="0"/>
              <a:buChar char="•"/>
            </a:pPr>
            <a:r>
              <a:rPr lang="en-US" sz="3200" dirty="0" smtClean="0">
                <a:solidFill>
                  <a:schemeClr val="accent2"/>
                </a:solidFill>
                <a:effectLst/>
                <a:latin typeface="Arial" pitchFamily="34" charset="0"/>
                <a:cs typeface="Arial" pitchFamily="34" charset="0"/>
              </a:rPr>
              <a:t>Severity</a:t>
            </a:r>
          </a:p>
          <a:p>
            <a:pPr marL="854075" lvl="1" indent="-396875" algn="l">
              <a:buFont typeface="Arial" pitchFamily="34" charset="0"/>
              <a:buChar char="•"/>
            </a:pPr>
            <a:r>
              <a:rPr lang="en-US" sz="3200" dirty="0" smtClean="0">
                <a:solidFill>
                  <a:srgbClr val="008000"/>
                </a:solidFill>
                <a:effectLst/>
                <a:latin typeface="Arial" pitchFamily="34" charset="0"/>
                <a:cs typeface="Arial" pitchFamily="34" charset="0"/>
              </a:rPr>
              <a:t>Irreversibility</a:t>
            </a:r>
            <a:endParaRPr lang="en-US" sz="3200" dirty="0">
              <a:solidFill>
                <a:srgbClr val="008000"/>
              </a:solidFill>
              <a:effectLst/>
              <a:latin typeface="Arial" pitchFamily="34" charset="0"/>
              <a:cs typeface="Arial" pitchFamily="34" charset="0"/>
            </a:endParaRPr>
          </a:p>
        </p:txBody>
      </p:sp>
      <p:sp>
        <p:nvSpPr>
          <p:cNvPr id="12" name="Rectangle 11"/>
          <p:cNvSpPr/>
          <p:nvPr/>
        </p:nvSpPr>
        <p:spPr bwMode="auto">
          <a:xfrm>
            <a:off x="5768975" y="4560888"/>
            <a:ext cx="812800" cy="382587"/>
          </a:xfrm>
          <a:prstGeom prst="rect">
            <a:avLst/>
          </a:prstGeom>
          <a:noFill/>
          <a:ln w="9525" cap="flat" cmpd="sng" algn="ctr">
            <a:noFill/>
            <a:prstDash val="solid"/>
            <a:round/>
            <a:headEnd type="none" w="med" len="med"/>
            <a:tailEnd type="none" w="med" len="med"/>
          </a:ln>
          <a:effectLst/>
        </p:spPr>
        <p:txBody>
          <a:bodyPr wrap="none">
            <a:spAutoFit/>
          </a:bodyPr>
          <a:lstStyle/>
          <a:p>
            <a:pPr>
              <a:defRPr/>
            </a:pPr>
            <a:endParaRPr lang="en-US">
              <a:ea typeface="+mn-ea"/>
            </a:endParaRPr>
          </a:p>
        </p:txBody>
      </p:sp>
      <p:grpSp>
        <p:nvGrpSpPr>
          <p:cNvPr id="27" name="Group 26"/>
          <p:cNvGrpSpPr/>
          <p:nvPr/>
        </p:nvGrpSpPr>
        <p:grpSpPr>
          <a:xfrm>
            <a:off x="5867400" y="4038600"/>
            <a:ext cx="3276600" cy="1016948"/>
            <a:chOff x="5867400" y="3618552"/>
            <a:chExt cx="3276600" cy="1016948"/>
          </a:xfrm>
        </p:grpSpPr>
        <p:grpSp>
          <p:nvGrpSpPr>
            <p:cNvPr id="13" name="Group 29"/>
            <p:cNvGrpSpPr>
              <a:grpSpLocks/>
            </p:cNvGrpSpPr>
            <p:nvPr/>
          </p:nvGrpSpPr>
          <p:grpSpPr bwMode="auto">
            <a:xfrm>
              <a:off x="7058025" y="3923352"/>
              <a:ext cx="1563689" cy="693095"/>
              <a:chOff x="7057966" y="3923599"/>
              <a:chExt cx="1563974" cy="692963"/>
            </a:xfrm>
          </p:grpSpPr>
          <p:sp>
            <p:nvSpPr>
              <p:cNvPr id="15" name="Oval 14"/>
              <p:cNvSpPr/>
              <p:nvPr/>
            </p:nvSpPr>
            <p:spPr bwMode="auto">
              <a:xfrm>
                <a:off x="7661327" y="4021364"/>
                <a:ext cx="960613" cy="595198"/>
              </a:xfrm>
              <a:prstGeom prst="ellipse">
                <a:avLst/>
              </a:prstGeom>
              <a:noFill/>
              <a:ln w="38100" cap="flat" cmpd="sng" algn="ctr">
                <a:solidFill>
                  <a:schemeClr val="tx1"/>
                </a:solidFill>
                <a:prstDash val="solid"/>
                <a:round/>
                <a:headEnd type="none" w="med" len="med"/>
                <a:tailEnd type="none" w="med" len="med"/>
              </a:ln>
              <a:effectLst/>
            </p:spPr>
            <p:txBody>
              <a:bodyPr>
                <a:spAutoFit/>
              </a:bodyPr>
              <a:lstStyle/>
              <a:p>
                <a:pPr>
                  <a:defRPr/>
                </a:pPr>
                <a:endParaRPr lang="en-US">
                  <a:ea typeface="+mn-ea"/>
                </a:endParaRPr>
              </a:p>
            </p:txBody>
          </p:sp>
          <p:cxnSp>
            <p:nvCxnSpPr>
              <p:cNvPr id="16" name="Straight Arrow Connector 24"/>
              <p:cNvCxnSpPr>
                <a:cxnSpLocks noChangeShapeType="1"/>
                <a:stCxn id="24" idx="3"/>
              </p:cNvCxnSpPr>
              <p:nvPr/>
            </p:nvCxnSpPr>
            <p:spPr bwMode="auto">
              <a:xfrm>
                <a:off x="7057966" y="3923599"/>
                <a:ext cx="409650" cy="152371"/>
              </a:xfrm>
              <a:prstGeom prst="straightConnector1">
                <a:avLst/>
              </a:prstGeom>
              <a:noFill/>
              <a:ln w="76200" cap="rnd">
                <a:solidFill>
                  <a:srgbClr val="C00000"/>
                </a:solidFill>
                <a:round/>
                <a:headEnd/>
                <a:tailEnd type="triangle" w="med" len="med"/>
              </a:ln>
            </p:spPr>
          </p:cxnSp>
        </p:grpSp>
        <p:sp>
          <p:nvSpPr>
            <p:cNvPr id="24" name="Rectangle 4"/>
            <p:cNvSpPr>
              <a:spLocks noChangeArrowheads="1"/>
            </p:cNvSpPr>
            <p:nvPr/>
          </p:nvSpPr>
          <p:spPr bwMode="auto">
            <a:xfrm>
              <a:off x="5867400" y="3618552"/>
              <a:ext cx="1190625" cy="609600"/>
            </a:xfrm>
            <a:prstGeom prst="rect">
              <a:avLst/>
            </a:prstGeom>
            <a:solidFill>
              <a:srgbClr val="FF9999"/>
            </a:solidFill>
            <a:ln w="38100">
              <a:solidFill>
                <a:schemeClr val="tx1"/>
              </a:solidFill>
              <a:miter lim="800000"/>
              <a:headEnd/>
              <a:tailEnd/>
            </a:ln>
          </p:spPr>
          <p:txBody>
            <a:bodyPr anchor="ctr"/>
            <a:lstStyle/>
            <a:p>
              <a:pPr algn="ctr">
                <a:defRPr/>
              </a:pPr>
              <a:r>
                <a:rPr lang="en-US" sz="1400" dirty="0">
                  <a:effectLst/>
                </a:rPr>
                <a:t>Overgrazing</a:t>
              </a:r>
            </a:p>
          </p:txBody>
        </p:sp>
        <p:sp>
          <p:nvSpPr>
            <p:cNvPr id="25" name="Oval 24"/>
            <p:cNvSpPr/>
            <p:nvPr/>
          </p:nvSpPr>
          <p:spPr>
            <a:xfrm>
              <a:off x="7410450" y="3847152"/>
              <a:ext cx="1733550" cy="788348"/>
            </a:xfrm>
            <a:prstGeom prst="ellipse">
              <a:avLst/>
            </a:prstGeom>
            <a:solidFill>
              <a:srgbClr val="99FF99"/>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effectLst/>
                  <a:latin typeface="Tahoma" pitchFamily="34" charset="0"/>
                  <a:cs typeface="Tahoma" pitchFamily="34" charset="0"/>
                </a:rPr>
                <a:t>Fringing </a:t>
              </a:r>
              <a:r>
                <a:rPr lang="en-US" sz="1400" dirty="0" err="1">
                  <a:solidFill>
                    <a:schemeClr val="tx1"/>
                  </a:solidFill>
                  <a:effectLst/>
                  <a:latin typeface="Tahoma" pitchFamily="34" charset="0"/>
                  <a:cs typeface="Tahoma" pitchFamily="34" charset="0"/>
                </a:rPr>
                <a:t>shrublands</a:t>
              </a:r>
              <a:endParaRPr lang="en-US" sz="1400" dirty="0">
                <a:solidFill>
                  <a:schemeClr val="tx1"/>
                </a:solidFill>
                <a:effectLst/>
                <a:latin typeface="Tahoma" pitchFamily="34" charset="0"/>
                <a:cs typeface="Tahoma" pitchFamily="34" charset="0"/>
              </a:endParaRPr>
            </a:p>
          </p:txBody>
        </p:sp>
      </p:grpSp>
      <p:sp>
        <p:nvSpPr>
          <p:cNvPr id="2" name="Title 1"/>
          <p:cNvSpPr>
            <a:spLocks noGrp="1"/>
          </p:cNvSpPr>
          <p:nvPr>
            <p:ph type="title"/>
          </p:nvPr>
        </p:nvSpPr>
        <p:spPr>
          <a:xfrm>
            <a:off x="1676400" y="0"/>
            <a:ext cx="4267200" cy="1371600"/>
          </a:xfrm>
        </p:spPr>
        <p:txBody>
          <a:bodyPr/>
          <a:lstStyle/>
          <a:p>
            <a:r>
              <a:rPr lang="en-US" sz="3200" dirty="0" smtClean="0"/>
              <a:t>3. Rate Each Threat-Target Combination</a:t>
            </a:r>
            <a:endParaRPr lang="en-US" sz="3200" dirty="0"/>
          </a:p>
        </p:txBody>
      </p:sp>
      <p:sp>
        <p:nvSpPr>
          <p:cNvPr id="26" name="TextBox 7"/>
          <p:cNvSpPr txBox="1">
            <a:spLocks noChangeArrowheads="1"/>
          </p:cNvSpPr>
          <p:nvPr/>
        </p:nvSpPr>
        <p:spPr bwMode="auto">
          <a:xfrm>
            <a:off x="6248400" y="152400"/>
            <a:ext cx="28956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Threats</a:t>
            </a:r>
            <a:endParaRPr lang="en-US" sz="2800" b="1" kern="0" dirty="0">
              <a:solidFill>
                <a:schemeClr val="bg1"/>
              </a:solidFill>
              <a:latin typeface="+mn-lt"/>
              <a:ea typeface="+mj-ea"/>
              <a:cs typeface="+mj-cs"/>
            </a:endParaRPr>
          </a:p>
        </p:txBody>
      </p:sp>
      <p:pic>
        <p:nvPicPr>
          <p:cNvPr id="3" name="Picture 2" descr="Targets Threats Stresses NR.png"/>
          <p:cNvPicPr>
            <a:picLocks noChangeAspect="1"/>
          </p:cNvPicPr>
          <p:nvPr/>
        </p:nvPicPr>
        <p:blipFill rotWithShape="1">
          <a:blip r:embed="rId3" cstate="print">
            <a:extLst>
              <a:ext uri="{28A0092B-C50C-407E-A947-70E740481C1C}">
                <a14:useLocalDpi xmlns:a14="http://schemas.microsoft.com/office/drawing/2010/main" val="0"/>
              </a:ext>
            </a:extLst>
          </a:blip>
          <a:srcRect l="52311" t="13394" b="1768"/>
          <a:stretch/>
        </p:blipFill>
        <p:spPr>
          <a:xfrm>
            <a:off x="4949824" y="1447800"/>
            <a:ext cx="4194175" cy="5410200"/>
          </a:xfrm>
          <a:prstGeom prst="rect">
            <a:avLst/>
          </a:prstGeom>
        </p:spPr>
      </p:pic>
    </p:spTree>
    <p:extLst>
      <p:ext uri="{BB962C8B-B14F-4D97-AF65-F5344CB8AC3E}">
        <p14:creationId xmlns:p14="http://schemas.microsoft.com/office/powerpoint/2010/main" val="276258070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lstStyle/>
          <a:p>
            <a:pPr eaLnBrk="1" hangingPunct="1"/>
            <a:r>
              <a:rPr lang="en-US" sz="4000" dirty="0" smtClean="0"/>
              <a:t>Scope or Extent</a:t>
            </a:r>
          </a:p>
        </p:txBody>
      </p:sp>
      <p:sp>
        <p:nvSpPr>
          <p:cNvPr id="739333" name="Rectangle 5"/>
          <p:cNvSpPr>
            <a:spLocks noGrp="1" noChangeArrowheads="1"/>
          </p:cNvSpPr>
          <p:nvPr>
            <p:ph idx="1"/>
          </p:nvPr>
        </p:nvSpPr>
        <p:spPr/>
        <p:txBody>
          <a:bodyPr/>
          <a:lstStyle/>
          <a:p>
            <a:pPr eaLnBrk="1" hangingPunct="1">
              <a:lnSpc>
                <a:spcPct val="90000"/>
              </a:lnSpc>
              <a:buNone/>
            </a:pPr>
            <a:r>
              <a:rPr lang="en-GB" dirty="0" smtClean="0">
                <a:solidFill>
                  <a:schemeClr val="accent2"/>
                </a:solidFill>
              </a:rPr>
              <a:t>Spatial proportion of the target affected within ten years given continuation of current circumstances and trends.</a:t>
            </a:r>
          </a:p>
          <a:p>
            <a:pPr eaLnBrk="1" hangingPunct="1">
              <a:lnSpc>
                <a:spcPct val="90000"/>
              </a:lnSpc>
              <a:buNone/>
            </a:pPr>
            <a:r>
              <a:rPr lang="en-GB" dirty="0" smtClean="0">
                <a:solidFill>
                  <a:srgbClr val="008000"/>
                </a:solidFill>
              </a:rPr>
              <a:t> </a:t>
            </a:r>
          </a:p>
          <a:p>
            <a:pPr lvl="1" eaLnBrk="1" hangingPunct="1">
              <a:lnSpc>
                <a:spcPct val="90000"/>
              </a:lnSpc>
            </a:pPr>
            <a:r>
              <a:rPr lang="en-GB" b="1" dirty="0" smtClean="0">
                <a:solidFill>
                  <a:srgbClr val="008000"/>
                </a:solidFill>
              </a:rPr>
              <a:t>For ecosystems: </a:t>
            </a:r>
            <a:r>
              <a:rPr lang="en-GB" dirty="0" smtClean="0">
                <a:solidFill>
                  <a:srgbClr val="008000"/>
                </a:solidFill>
              </a:rPr>
              <a:t>proportion of the target's occurrence</a:t>
            </a:r>
          </a:p>
          <a:p>
            <a:pPr lvl="1" eaLnBrk="1" hangingPunct="1">
              <a:lnSpc>
                <a:spcPct val="90000"/>
              </a:lnSpc>
            </a:pPr>
            <a:endParaRPr lang="en-GB" dirty="0" smtClean="0"/>
          </a:p>
          <a:p>
            <a:pPr lvl="1" eaLnBrk="1" hangingPunct="1">
              <a:lnSpc>
                <a:spcPct val="90000"/>
              </a:lnSpc>
            </a:pPr>
            <a:r>
              <a:rPr lang="en-GB" b="1" dirty="0" smtClean="0">
                <a:solidFill>
                  <a:schemeClr val="accent2"/>
                </a:solidFill>
              </a:rPr>
              <a:t>For species: </a:t>
            </a:r>
            <a:r>
              <a:rPr lang="en-GB" dirty="0" smtClean="0">
                <a:solidFill>
                  <a:schemeClr val="accent2"/>
                </a:solidFill>
              </a:rPr>
              <a:t>proportion of the target</a:t>
            </a:r>
            <a:r>
              <a:rPr lang="en-GB" altLang="en-US" dirty="0" smtClean="0">
                <a:solidFill>
                  <a:schemeClr val="accent2"/>
                </a:solidFill>
              </a:rPr>
              <a:t>’</a:t>
            </a:r>
            <a:r>
              <a:rPr lang="en-GB" dirty="0" smtClean="0">
                <a:solidFill>
                  <a:schemeClr val="accent2"/>
                </a:solidFill>
              </a:rPr>
              <a:t>s population</a:t>
            </a:r>
            <a:endParaRPr lang="en-US" dirty="0" smtClean="0">
              <a:solidFill>
                <a:schemeClr val="accent2"/>
              </a:solidFill>
            </a:endParaRPr>
          </a:p>
        </p:txBody>
      </p:sp>
      <p:sp>
        <p:nvSpPr>
          <p:cNvPr id="4" name="TextBox 7"/>
          <p:cNvSpPr txBox="1">
            <a:spLocks noChangeArrowheads="1"/>
          </p:cNvSpPr>
          <p:nvPr/>
        </p:nvSpPr>
        <p:spPr bwMode="auto">
          <a:xfrm>
            <a:off x="6248400" y="152400"/>
            <a:ext cx="28956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Threats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382695989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93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933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3933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3933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4"/>
          <p:cNvSpPr txBox="1">
            <a:spLocks noChangeArrowheads="1"/>
          </p:cNvSpPr>
          <p:nvPr/>
        </p:nvSpPr>
        <p:spPr bwMode="auto">
          <a:xfrm>
            <a:off x="457200" y="3784600"/>
            <a:ext cx="8504238" cy="2768600"/>
          </a:xfrm>
          <a:prstGeom prst="rect">
            <a:avLst/>
          </a:prstGeom>
          <a:noFill/>
          <a:ln w="9525">
            <a:noFill/>
            <a:miter lim="800000"/>
            <a:headEnd/>
            <a:tailEnd/>
          </a:ln>
        </p:spPr>
        <p:txBody>
          <a:bodyPr>
            <a:spAutoFit/>
          </a:bodyPr>
          <a:lstStyle/>
          <a:p>
            <a:pPr algn="l"/>
            <a:r>
              <a:rPr lang="en-GB" sz="1800" b="1" dirty="0">
                <a:solidFill>
                  <a:srgbClr val="000000"/>
                </a:solidFill>
                <a:effectLst/>
              </a:rPr>
              <a:t>4 = Very High: </a:t>
            </a:r>
            <a:r>
              <a:rPr lang="en-GB" sz="1800" dirty="0">
                <a:solidFill>
                  <a:srgbClr val="000000"/>
                </a:solidFill>
                <a:effectLst/>
              </a:rPr>
              <a:t>The threat is likely to be </a:t>
            </a:r>
            <a:r>
              <a:rPr lang="en-GB" sz="1800" b="1" dirty="0">
                <a:solidFill>
                  <a:srgbClr val="000000"/>
                </a:solidFill>
                <a:effectLst/>
              </a:rPr>
              <a:t>pervasive</a:t>
            </a:r>
            <a:r>
              <a:rPr lang="en-GB" sz="1800" dirty="0">
                <a:solidFill>
                  <a:srgbClr val="000000"/>
                </a:solidFill>
                <a:effectLst/>
              </a:rPr>
              <a:t> in its scope, affecting the target across all or most (71-100%) of its occurrence/population.</a:t>
            </a:r>
          </a:p>
          <a:p>
            <a:pPr algn="l"/>
            <a:endParaRPr lang="en-US" sz="1000" dirty="0">
              <a:solidFill>
                <a:srgbClr val="000000"/>
              </a:solidFill>
              <a:effectLst/>
            </a:endParaRPr>
          </a:p>
          <a:p>
            <a:pPr algn="l"/>
            <a:r>
              <a:rPr lang="en-GB" sz="1800" b="1" dirty="0">
                <a:solidFill>
                  <a:srgbClr val="000000"/>
                </a:solidFill>
                <a:effectLst/>
              </a:rPr>
              <a:t>3 = High: </a:t>
            </a:r>
            <a:r>
              <a:rPr lang="en-GB" sz="1800" dirty="0">
                <a:solidFill>
                  <a:srgbClr val="000000"/>
                </a:solidFill>
                <a:effectLst/>
              </a:rPr>
              <a:t>The threat is likely to be </a:t>
            </a:r>
            <a:r>
              <a:rPr lang="en-GB" sz="1800" b="1" dirty="0">
                <a:solidFill>
                  <a:srgbClr val="000000"/>
                </a:solidFill>
                <a:effectLst/>
              </a:rPr>
              <a:t>widespread</a:t>
            </a:r>
            <a:r>
              <a:rPr lang="en-GB" sz="1800" dirty="0">
                <a:solidFill>
                  <a:srgbClr val="000000"/>
                </a:solidFill>
                <a:effectLst/>
              </a:rPr>
              <a:t> in its scope, affecting the target across much (31-70%) of its occurrence/population.</a:t>
            </a:r>
          </a:p>
          <a:p>
            <a:pPr algn="l"/>
            <a:endParaRPr lang="en-US" sz="1000" dirty="0">
              <a:solidFill>
                <a:srgbClr val="000000"/>
              </a:solidFill>
              <a:effectLst/>
            </a:endParaRPr>
          </a:p>
          <a:p>
            <a:pPr algn="l"/>
            <a:r>
              <a:rPr lang="en-GB" sz="1800" b="1" dirty="0">
                <a:solidFill>
                  <a:srgbClr val="000000"/>
                </a:solidFill>
                <a:effectLst/>
              </a:rPr>
              <a:t>2 = Medium: </a:t>
            </a:r>
            <a:r>
              <a:rPr lang="en-GB" sz="1800" dirty="0">
                <a:solidFill>
                  <a:srgbClr val="000000"/>
                </a:solidFill>
                <a:effectLst/>
              </a:rPr>
              <a:t>The threat is likely to be </a:t>
            </a:r>
            <a:r>
              <a:rPr lang="en-GB" sz="1800" b="1" dirty="0">
                <a:solidFill>
                  <a:srgbClr val="000000"/>
                </a:solidFill>
                <a:effectLst/>
              </a:rPr>
              <a:t>restricted</a:t>
            </a:r>
            <a:r>
              <a:rPr lang="en-GB" sz="1800" dirty="0">
                <a:solidFill>
                  <a:srgbClr val="000000"/>
                </a:solidFill>
                <a:effectLst/>
              </a:rPr>
              <a:t> in its scope, affecting the target across some (11-30%) of its occurrence/population.</a:t>
            </a:r>
          </a:p>
          <a:p>
            <a:pPr algn="l"/>
            <a:endParaRPr lang="en-US" sz="1000" dirty="0">
              <a:solidFill>
                <a:srgbClr val="000000"/>
              </a:solidFill>
              <a:effectLst/>
            </a:endParaRPr>
          </a:p>
          <a:p>
            <a:pPr algn="l"/>
            <a:r>
              <a:rPr lang="en-GB" sz="1800" b="1" dirty="0">
                <a:solidFill>
                  <a:srgbClr val="000000"/>
                </a:solidFill>
                <a:effectLst/>
              </a:rPr>
              <a:t>1 = Low: </a:t>
            </a:r>
            <a:r>
              <a:rPr lang="en-GB" sz="1800" dirty="0">
                <a:solidFill>
                  <a:srgbClr val="000000"/>
                </a:solidFill>
                <a:effectLst/>
              </a:rPr>
              <a:t>The threat is likely to be </a:t>
            </a:r>
            <a:r>
              <a:rPr lang="en-GB" sz="1800" b="1" dirty="0">
                <a:solidFill>
                  <a:srgbClr val="000000"/>
                </a:solidFill>
                <a:effectLst/>
              </a:rPr>
              <a:t>very narrow </a:t>
            </a:r>
            <a:r>
              <a:rPr lang="en-GB" sz="1800" dirty="0">
                <a:solidFill>
                  <a:srgbClr val="000000"/>
                </a:solidFill>
                <a:effectLst/>
              </a:rPr>
              <a:t>in its scope, affecting the target across a small proportion (1-10%) of its occurrence/population.</a:t>
            </a:r>
            <a:endParaRPr lang="en-US" sz="1800" dirty="0">
              <a:solidFill>
                <a:srgbClr val="000000"/>
              </a:solidFill>
              <a:effectLst/>
            </a:endParaRPr>
          </a:p>
        </p:txBody>
      </p:sp>
      <p:sp>
        <p:nvSpPr>
          <p:cNvPr id="30724" name="TextBox 6"/>
          <p:cNvSpPr txBox="1">
            <a:spLocks noChangeArrowheads="1"/>
          </p:cNvSpPr>
          <p:nvPr/>
        </p:nvSpPr>
        <p:spPr bwMode="auto">
          <a:xfrm>
            <a:off x="457200" y="1600200"/>
            <a:ext cx="8397875" cy="830262"/>
          </a:xfrm>
          <a:prstGeom prst="rect">
            <a:avLst/>
          </a:prstGeom>
          <a:noFill/>
          <a:ln w="9525">
            <a:noFill/>
            <a:miter lim="800000"/>
            <a:headEnd/>
            <a:tailEnd/>
          </a:ln>
        </p:spPr>
        <p:txBody>
          <a:bodyPr>
            <a:spAutoFit/>
          </a:bodyPr>
          <a:lstStyle/>
          <a:p>
            <a:pPr algn="l"/>
            <a:r>
              <a:rPr lang="en-GB" sz="2400" b="1" dirty="0">
                <a:solidFill>
                  <a:schemeClr val="accent2"/>
                </a:solidFill>
                <a:effectLst/>
              </a:rPr>
              <a:t>Scope</a:t>
            </a:r>
            <a:r>
              <a:rPr lang="en-GB" sz="2400" dirty="0">
                <a:solidFill>
                  <a:schemeClr val="accent2"/>
                </a:solidFill>
                <a:effectLst/>
              </a:rPr>
              <a:t> – proportion of the target expected to be affected by the threat within 10 years</a:t>
            </a:r>
            <a:endParaRPr lang="en-US" sz="2400" dirty="0">
              <a:solidFill>
                <a:schemeClr val="accent2"/>
              </a:solidFill>
              <a:effectLst/>
            </a:endParaRPr>
          </a:p>
        </p:txBody>
      </p:sp>
      <p:pic>
        <p:nvPicPr>
          <p:cNvPr id="30725" name="Picture 6"/>
          <p:cNvPicPr>
            <a:picLocks noChangeAspect="1" noChangeArrowheads="1"/>
          </p:cNvPicPr>
          <p:nvPr/>
        </p:nvPicPr>
        <p:blipFill>
          <a:blip r:embed="rId3" cstate="print"/>
          <a:srcRect/>
          <a:stretch>
            <a:fillRect/>
          </a:stretch>
        </p:blipFill>
        <p:spPr bwMode="auto">
          <a:xfrm>
            <a:off x="914400" y="2370137"/>
            <a:ext cx="7138988" cy="1300163"/>
          </a:xfrm>
          <a:prstGeom prst="rect">
            <a:avLst/>
          </a:prstGeom>
          <a:noFill/>
          <a:ln w="9525" algn="ctr">
            <a:noFill/>
            <a:miter lim="800000"/>
            <a:headEnd/>
            <a:tailEnd/>
          </a:ln>
        </p:spPr>
      </p:pic>
      <p:sp>
        <p:nvSpPr>
          <p:cNvPr id="2" name="Title 1"/>
          <p:cNvSpPr>
            <a:spLocks noGrp="1"/>
          </p:cNvSpPr>
          <p:nvPr>
            <p:ph type="title"/>
          </p:nvPr>
        </p:nvSpPr>
        <p:spPr/>
        <p:txBody>
          <a:bodyPr/>
          <a:lstStyle/>
          <a:p>
            <a:r>
              <a:rPr lang="en-US" dirty="0" smtClean="0"/>
              <a:t>Scope</a:t>
            </a:r>
            <a:endParaRPr lang="en-US" dirty="0"/>
          </a:p>
        </p:txBody>
      </p:sp>
      <p:sp>
        <p:nvSpPr>
          <p:cNvPr id="6" name="TextBox 7"/>
          <p:cNvSpPr txBox="1">
            <a:spLocks noChangeArrowheads="1"/>
          </p:cNvSpPr>
          <p:nvPr/>
        </p:nvSpPr>
        <p:spPr bwMode="auto">
          <a:xfrm>
            <a:off x="6248400" y="152400"/>
            <a:ext cx="28956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Threats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1418023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up)">
                                      <p:cBhvr>
                                        <p:cTn id="7" dur="500"/>
                                        <p:tgtEl>
                                          <p:spTgt spid="20483">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animEffect transition="in" filter="wipe(up)">
                                      <p:cBhvr>
                                        <p:cTn id="11" dur="500"/>
                                        <p:tgtEl>
                                          <p:spTgt spid="20483">
                                            <p:txEl>
                                              <p:pRg st="2" end="2"/>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animEffect transition="in" filter="wipe(up)">
                                      <p:cBhvr>
                                        <p:cTn id="15" dur="500"/>
                                        <p:tgtEl>
                                          <p:spTgt spid="20483">
                                            <p:txEl>
                                              <p:pRg st="4" end="4"/>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0483">
                                            <p:txEl>
                                              <p:pRg st="6" end="6"/>
                                            </p:txEl>
                                          </p:spTgt>
                                        </p:tgtEl>
                                        <p:attrNameLst>
                                          <p:attrName>style.visibility</p:attrName>
                                        </p:attrNameLst>
                                      </p:cBhvr>
                                      <p:to>
                                        <p:strVal val="visible"/>
                                      </p:to>
                                    </p:set>
                                    <p:animEffect transition="in" filter="wipe(up)">
                                      <p:cBhvr>
                                        <p:cTn id="19" dur="500"/>
                                        <p:tgtEl>
                                          <p:spTgt spid="20483">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mph" presetSubtype="2" fill="hold" nodeType="clickEffect">
                                  <p:stCondLst>
                                    <p:cond delay="0"/>
                                  </p:stCondLst>
                                  <p:childTnLst>
                                    <p:animClr clrSpc="rgb" dir="cw">
                                      <p:cBhvr override="childStyle">
                                        <p:cTn id="23" dur="500" fill="hold"/>
                                        <p:tgtEl>
                                          <p:spTgt spid="20483">
                                            <p:txEl>
                                              <p:pRg st="0" end="0"/>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title"/>
          </p:nvPr>
        </p:nvSpPr>
        <p:spPr/>
        <p:txBody>
          <a:bodyPr/>
          <a:lstStyle/>
          <a:p>
            <a:pPr eaLnBrk="1" hangingPunct="1"/>
            <a:r>
              <a:rPr lang="en-US" sz="3600" dirty="0" smtClean="0"/>
              <a:t>Severity</a:t>
            </a:r>
          </a:p>
        </p:txBody>
      </p:sp>
      <p:sp>
        <p:nvSpPr>
          <p:cNvPr id="739333" name="Rectangle 5"/>
          <p:cNvSpPr>
            <a:spLocks noGrp="1" noChangeArrowheads="1"/>
          </p:cNvSpPr>
          <p:nvPr>
            <p:ph idx="1"/>
          </p:nvPr>
        </p:nvSpPr>
        <p:spPr/>
        <p:txBody>
          <a:bodyPr/>
          <a:lstStyle/>
          <a:p>
            <a:pPr eaLnBrk="1" hangingPunct="1">
              <a:lnSpc>
                <a:spcPct val="90000"/>
              </a:lnSpc>
              <a:buNone/>
              <a:defRPr/>
            </a:pPr>
            <a:r>
              <a:rPr lang="en-GB" dirty="0" smtClean="0">
                <a:solidFill>
                  <a:srgbClr val="008000"/>
                </a:solidFill>
                <a:ea typeface="+mn-ea"/>
              </a:rPr>
              <a:t>Within the scope or where the threat is occurring, the level of damage given continuation of current circumstances and trends. </a:t>
            </a:r>
          </a:p>
          <a:p>
            <a:pPr eaLnBrk="1" hangingPunct="1">
              <a:lnSpc>
                <a:spcPct val="90000"/>
              </a:lnSpc>
              <a:buFont typeface="Arial" pitchFamily="34" charset="0"/>
              <a:buChar char="•"/>
              <a:defRPr/>
            </a:pPr>
            <a:endParaRPr lang="en-GB" dirty="0" smtClean="0">
              <a:ea typeface="+mn-ea"/>
            </a:endParaRPr>
          </a:p>
          <a:p>
            <a:pPr lvl="1" eaLnBrk="1" hangingPunct="1">
              <a:lnSpc>
                <a:spcPct val="90000"/>
              </a:lnSpc>
              <a:defRPr/>
            </a:pPr>
            <a:r>
              <a:rPr lang="en-GB" b="1" dirty="0" smtClean="0">
                <a:ea typeface="+mn-ea"/>
                <a:cs typeface="+mn-cs"/>
              </a:rPr>
              <a:t>For ecosystems: </a:t>
            </a:r>
            <a:r>
              <a:rPr lang="en-GB" dirty="0" smtClean="0">
                <a:ea typeface="+mn-ea"/>
                <a:cs typeface="+mn-cs"/>
              </a:rPr>
              <a:t>degree of destruction or degradation of the target within the scope. </a:t>
            </a:r>
          </a:p>
          <a:p>
            <a:pPr lvl="1" eaLnBrk="1" hangingPunct="1">
              <a:lnSpc>
                <a:spcPct val="90000"/>
              </a:lnSpc>
              <a:defRPr/>
            </a:pPr>
            <a:endParaRPr lang="en-GB" dirty="0" smtClean="0">
              <a:ea typeface="+mn-ea"/>
              <a:cs typeface="+mn-cs"/>
            </a:endParaRPr>
          </a:p>
          <a:p>
            <a:pPr lvl="1" eaLnBrk="1" hangingPunct="1">
              <a:lnSpc>
                <a:spcPct val="90000"/>
              </a:lnSpc>
              <a:defRPr/>
            </a:pPr>
            <a:r>
              <a:rPr lang="en-GB" b="1" dirty="0" smtClean="0">
                <a:ea typeface="+mn-ea"/>
                <a:cs typeface="+mn-cs"/>
              </a:rPr>
              <a:t>For species: </a:t>
            </a:r>
            <a:r>
              <a:rPr lang="en-GB" dirty="0" smtClean="0">
                <a:ea typeface="+mn-ea"/>
                <a:cs typeface="+mn-cs"/>
              </a:rPr>
              <a:t>degree of reduction of the target population within the scope.</a:t>
            </a:r>
          </a:p>
          <a:p>
            <a:pPr eaLnBrk="1" hangingPunct="1">
              <a:lnSpc>
                <a:spcPct val="90000"/>
              </a:lnSpc>
              <a:buFont typeface="Arial" charset="0"/>
              <a:buNone/>
              <a:defRPr/>
            </a:pPr>
            <a:endParaRPr lang="en-US" sz="2800" dirty="0" smtClean="0">
              <a:ea typeface="+mn-ea"/>
            </a:endParaRPr>
          </a:p>
        </p:txBody>
      </p:sp>
      <p:sp>
        <p:nvSpPr>
          <p:cNvPr id="4" name="TextBox 7"/>
          <p:cNvSpPr txBox="1">
            <a:spLocks noChangeArrowheads="1"/>
          </p:cNvSpPr>
          <p:nvPr/>
        </p:nvSpPr>
        <p:spPr bwMode="auto">
          <a:xfrm>
            <a:off x="6248400" y="152400"/>
            <a:ext cx="28956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Threats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26555709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933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933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Box 4"/>
          <p:cNvSpPr txBox="1">
            <a:spLocks noChangeArrowheads="1"/>
          </p:cNvSpPr>
          <p:nvPr/>
        </p:nvSpPr>
        <p:spPr bwMode="auto">
          <a:xfrm>
            <a:off x="457200" y="3811587"/>
            <a:ext cx="8686800" cy="2769989"/>
          </a:xfrm>
          <a:prstGeom prst="rect">
            <a:avLst/>
          </a:prstGeom>
          <a:noFill/>
          <a:ln w="9525">
            <a:noFill/>
            <a:miter lim="800000"/>
            <a:headEnd/>
            <a:tailEnd/>
          </a:ln>
        </p:spPr>
        <p:txBody>
          <a:bodyPr>
            <a:spAutoFit/>
          </a:bodyPr>
          <a:lstStyle/>
          <a:p>
            <a:pPr algn="l"/>
            <a:r>
              <a:rPr lang="en-GB" sz="1800" b="1" dirty="0">
                <a:solidFill>
                  <a:srgbClr val="000000"/>
                </a:solidFill>
                <a:effectLst/>
              </a:rPr>
              <a:t>4 = Very High: </a:t>
            </a:r>
            <a:r>
              <a:rPr lang="en-GB" sz="1800" dirty="0">
                <a:solidFill>
                  <a:srgbClr val="000000"/>
                </a:solidFill>
                <a:effectLst/>
              </a:rPr>
              <a:t>Within the scope, the threat is likely to </a:t>
            </a:r>
            <a:r>
              <a:rPr lang="en-GB" sz="1800" b="1" dirty="0">
                <a:solidFill>
                  <a:srgbClr val="000000"/>
                </a:solidFill>
                <a:effectLst/>
              </a:rPr>
              <a:t>destroy or eliminate </a:t>
            </a:r>
            <a:r>
              <a:rPr lang="en-GB" sz="1800" dirty="0">
                <a:solidFill>
                  <a:srgbClr val="000000"/>
                </a:solidFill>
                <a:effectLst/>
              </a:rPr>
              <a:t>the target, or reduce its population by 71-100% within ten years or three generations.</a:t>
            </a:r>
          </a:p>
          <a:p>
            <a:pPr algn="l"/>
            <a:endParaRPr lang="en-US" sz="1000" dirty="0">
              <a:solidFill>
                <a:srgbClr val="000000"/>
              </a:solidFill>
              <a:effectLst/>
            </a:endParaRPr>
          </a:p>
          <a:p>
            <a:pPr algn="l"/>
            <a:r>
              <a:rPr lang="en-GB" sz="1800" b="1" dirty="0">
                <a:solidFill>
                  <a:srgbClr val="000000"/>
                </a:solidFill>
                <a:effectLst/>
              </a:rPr>
              <a:t>3 = High: </a:t>
            </a:r>
            <a:r>
              <a:rPr lang="en-GB" sz="1800" dirty="0">
                <a:solidFill>
                  <a:srgbClr val="000000"/>
                </a:solidFill>
                <a:effectLst/>
              </a:rPr>
              <a:t>Within the scope, the threat is likely to </a:t>
            </a:r>
            <a:r>
              <a:rPr lang="en-GB" sz="1800" b="1" dirty="0">
                <a:solidFill>
                  <a:srgbClr val="000000"/>
                </a:solidFill>
                <a:effectLst/>
              </a:rPr>
              <a:t>seriously degrade/reduce </a:t>
            </a:r>
            <a:r>
              <a:rPr lang="en-GB" sz="1800" dirty="0">
                <a:solidFill>
                  <a:srgbClr val="000000"/>
                </a:solidFill>
                <a:effectLst/>
              </a:rPr>
              <a:t>the target or reduce its population by 31-70% within ten years or three generations.</a:t>
            </a:r>
          </a:p>
          <a:p>
            <a:pPr algn="l"/>
            <a:endParaRPr lang="en-US" sz="1000" dirty="0">
              <a:solidFill>
                <a:srgbClr val="000000"/>
              </a:solidFill>
              <a:effectLst/>
            </a:endParaRPr>
          </a:p>
          <a:p>
            <a:pPr algn="l"/>
            <a:r>
              <a:rPr lang="en-GB" sz="1800" b="1" dirty="0">
                <a:solidFill>
                  <a:srgbClr val="000000"/>
                </a:solidFill>
                <a:effectLst/>
              </a:rPr>
              <a:t>2 = Medium: </a:t>
            </a:r>
            <a:r>
              <a:rPr lang="en-GB" sz="1800" dirty="0">
                <a:solidFill>
                  <a:srgbClr val="000000"/>
                </a:solidFill>
                <a:effectLst/>
              </a:rPr>
              <a:t>Within the scope, the threat is likely to </a:t>
            </a:r>
            <a:r>
              <a:rPr lang="en-GB" sz="1800" b="1" dirty="0">
                <a:solidFill>
                  <a:srgbClr val="000000"/>
                </a:solidFill>
                <a:effectLst/>
              </a:rPr>
              <a:t>moderately degrade/reduce </a:t>
            </a:r>
            <a:r>
              <a:rPr lang="en-GB" sz="1800" dirty="0">
                <a:solidFill>
                  <a:srgbClr val="000000"/>
                </a:solidFill>
                <a:effectLst/>
              </a:rPr>
              <a:t>the target or reduce its population by 11-30% within ten years or three generations.</a:t>
            </a:r>
          </a:p>
          <a:p>
            <a:pPr algn="l"/>
            <a:endParaRPr lang="en-US" sz="1000" dirty="0">
              <a:solidFill>
                <a:srgbClr val="000000"/>
              </a:solidFill>
              <a:effectLst/>
            </a:endParaRPr>
          </a:p>
          <a:p>
            <a:pPr algn="l"/>
            <a:r>
              <a:rPr lang="en-GB" sz="1800" b="1" dirty="0">
                <a:solidFill>
                  <a:srgbClr val="000000"/>
                </a:solidFill>
                <a:effectLst/>
              </a:rPr>
              <a:t>1 = Low: </a:t>
            </a:r>
            <a:r>
              <a:rPr lang="en-GB" sz="1800" dirty="0">
                <a:solidFill>
                  <a:srgbClr val="000000"/>
                </a:solidFill>
                <a:effectLst/>
              </a:rPr>
              <a:t>Within the scope, the threat is likely to only </a:t>
            </a:r>
            <a:r>
              <a:rPr lang="en-GB" sz="1800" b="1" dirty="0">
                <a:solidFill>
                  <a:srgbClr val="000000"/>
                </a:solidFill>
                <a:effectLst/>
              </a:rPr>
              <a:t>slightly degrade/reduce </a:t>
            </a:r>
            <a:r>
              <a:rPr lang="en-GB" sz="1800" dirty="0">
                <a:solidFill>
                  <a:srgbClr val="000000"/>
                </a:solidFill>
                <a:effectLst/>
              </a:rPr>
              <a:t>the target or reduce its population by 1-10% within ten years or three generations.</a:t>
            </a:r>
            <a:endParaRPr lang="en-US" sz="1800" dirty="0">
              <a:solidFill>
                <a:srgbClr val="000000"/>
              </a:solidFill>
              <a:effectLst/>
            </a:endParaRPr>
          </a:p>
        </p:txBody>
      </p:sp>
      <p:sp>
        <p:nvSpPr>
          <p:cNvPr id="31748" name="TextBox 6"/>
          <p:cNvSpPr txBox="1">
            <a:spLocks noChangeArrowheads="1"/>
          </p:cNvSpPr>
          <p:nvPr/>
        </p:nvSpPr>
        <p:spPr bwMode="auto">
          <a:xfrm>
            <a:off x="457200" y="1600200"/>
            <a:ext cx="8397875" cy="830262"/>
          </a:xfrm>
          <a:prstGeom prst="rect">
            <a:avLst/>
          </a:prstGeom>
          <a:noFill/>
          <a:ln w="9525">
            <a:noFill/>
            <a:miter lim="800000"/>
            <a:headEnd/>
            <a:tailEnd/>
          </a:ln>
        </p:spPr>
        <p:txBody>
          <a:bodyPr>
            <a:spAutoFit/>
          </a:bodyPr>
          <a:lstStyle/>
          <a:p>
            <a:pPr algn="l"/>
            <a:r>
              <a:rPr lang="en-GB" sz="2400" b="1" dirty="0">
                <a:solidFill>
                  <a:srgbClr val="008000"/>
                </a:solidFill>
                <a:effectLst/>
              </a:rPr>
              <a:t>Severity</a:t>
            </a:r>
            <a:r>
              <a:rPr lang="en-GB" sz="2400" dirty="0">
                <a:solidFill>
                  <a:srgbClr val="008000"/>
                </a:solidFill>
                <a:effectLst/>
              </a:rPr>
              <a:t> – level of damage to the target expected if current trends continue</a:t>
            </a:r>
            <a:endParaRPr lang="en-US" sz="2400" dirty="0">
              <a:solidFill>
                <a:srgbClr val="008000"/>
              </a:solidFill>
              <a:effectLst/>
            </a:endParaRPr>
          </a:p>
        </p:txBody>
      </p:sp>
      <p:pic>
        <p:nvPicPr>
          <p:cNvPr id="31749" name="Picture 6"/>
          <p:cNvPicPr>
            <a:picLocks noChangeAspect="1" noChangeArrowheads="1"/>
          </p:cNvPicPr>
          <p:nvPr/>
        </p:nvPicPr>
        <p:blipFill>
          <a:blip r:embed="rId3" cstate="print"/>
          <a:srcRect/>
          <a:stretch>
            <a:fillRect/>
          </a:stretch>
        </p:blipFill>
        <p:spPr bwMode="auto">
          <a:xfrm>
            <a:off x="914400" y="2430463"/>
            <a:ext cx="7145338" cy="1303337"/>
          </a:xfrm>
          <a:prstGeom prst="rect">
            <a:avLst/>
          </a:prstGeom>
          <a:noFill/>
          <a:ln w="9525" algn="ctr">
            <a:noFill/>
            <a:miter lim="800000"/>
            <a:headEnd/>
            <a:tailEnd/>
          </a:ln>
        </p:spPr>
      </p:pic>
      <p:sp>
        <p:nvSpPr>
          <p:cNvPr id="8" name="Rectangle 4"/>
          <p:cNvSpPr>
            <a:spLocks noGrp="1" noChangeArrowheads="1"/>
          </p:cNvSpPr>
          <p:nvPr>
            <p:ph type="title"/>
          </p:nvPr>
        </p:nvSpPr>
        <p:spPr/>
        <p:txBody>
          <a:bodyPr/>
          <a:lstStyle/>
          <a:p>
            <a:pPr eaLnBrk="1" hangingPunct="1"/>
            <a:r>
              <a:rPr lang="en-US" sz="3600" dirty="0" smtClean="0"/>
              <a:t>Severity</a:t>
            </a:r>
          </a:p>
        </p:txBody>
      </p:sp>
      <p:sp>
        <p:nvSpPr>
          <p:cNvPr id="6" name="TextBox 7"/>
          <p:cNvSpPr txBox="1">
            <a:spLocks noChangeArrowheads="1"/>
          </p:cNvSpPr>
          <p:nvPr/>
        </p:nvSpPr>
        <p:spPr bwMode="auto">
          <a:xfrm>
            <a:off x="6248400" y="152400"/>
            <a:ext cx="28956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Threats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34342807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up)">
                                      <p:cBhvr>
                                        <p:cTn id="7" dur="500"/>
                                        <p:tgtEl>
                                          <p:spTgt spid="21507">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animEffect transition="in" filter="wipe(up)">
                                      <p:cBhvr>
                                        <p:cTn id="11" dur="500"/>
                                        <p:tgtEl>
                                          <p:spTgt spid="21507">
                                            <p:txEl>
                                              <p:pRg st="2" end="2"/>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animEffect transition="in" filter="wipe(up)">
                                      <p:cBhvr>
                                        <p:cTn id="15" dur="500"/>
                                        <p:tgtEl>
                                          <p:spTgt spid="21507">
                                            <p:txEl>
                                              <p:pRg st="4" end="4"/>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1507">
                                            <p:txEl>
                                              <p:pRg st="6" end="6"/>
                                            </p:txEl>
                                          </p:spTgt>
                                        </p:tgtEl>
                                        <p:attrNameLst>
                                          <p:attrName>style.visibility</p:attrName>
                                        </p:attrNameLst>
                                      </p:cBhvr>
                                      <p:to>
                                        <p:strVal val="visible"/>
                                      </p:to>
                                    </p:set>
                                    <p:animEffect transition="in" filter="wipe(up)">
                                      <p:cBhvr>
                                        <p:cTn id="19" dur="500"/>
                                        <p:tgtEl>
                                          <p:spTgt spid="21507">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mph" presetSubtype="2" fill="hold" nodeType="clickEffect">
                                  <p:stCondLst>
                                    <p:cond delay="0"/>
                                  </p:stCondLst>
                                  <p:childTnLst>
                                    <p:animClr clrSpc="rgb" dir="cw">
                                      <p:cBhvr override="childStyle">
                                        <p:cTn id="23" dur="500" fill="hold"/>
                                        <p:tgtEl>
                                          <p:spTgt spid="21507">
                                            <p:txEl>
                                              <p:pRg st="2" end="2"/>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Grp="1" noChangeArrowheads="1"/>
          </p:cNvSpPr>
          <p:nvPr>
            <p:ph type="title"/>
          </p:nvPr>
        </p:nvSpPr>
        <p:spPr/>
        <p:txBody>
          <a:bodyPr/>
          <a:lstStyle/>
          <a:p>
            <a:pPr eaLnBrk="1" hangingPunct="1"/>
            <a:r>
              <a:rPr lang="en-US" sz="3600" dirty="0" smtClean="0"/>
              <a:t>Irreversibility</a:t>
            </a:r>
          </a:p>
        </p:txBody>
      </p:sp>
      <p:sp>
        <p:nvSpPr>
          <p:cNvPr id="26627" name="Rectangle 5"/>
          <p:cNvSpPr>
            <a:spLocks noGrp="1" noChangeArrowheads="1"/>
          </p:cNvSpPr>
          <p:nvPr>
            <p:ph idx="1"/>
          </p:nvPr>
        </p:nvSpPr>
        <p:spPr/>
        <p:txBody>
          <a:bodyPr/>
          <a:lstStyle/>
          <a:p>
            <a:pPr eaLnBrk="1" hangingPunct="1">
              <a:lnSpc>
                <a:spcPct val="90000"/>
              </a:lnSpc>
              <a:buNone/>
            </a:pPr>
            <a:r>
              <a:rPr lang="en-GB" dirty="0" smtClean="0">
                <a:solidFill>
                  <a:srgbClr val="008000"/>
                </a:solidFill>
              </a:rPr>
              <a:t>Degree to which the effects of a threat can be reversed and the target restored, if the threat no longer existed.</a:t>
            </a:r>
          </a:p>
          <a:p>
            <a:pPr eaLnBrk="1" hangingPunct="1">
              <a:lnSpc>
                <a:spcPct val="90000"/>
              </a:lnSpc>
            </a:pPr>
            <a:endParaRPr lang="en-US" sz="2800" dirty="0" smtClean="0"/>
          </a:p>
        </p:txBody>
      </p:sp>
      <p:pic>
        <p:nvPicPr>
          <p:cNvPr id="4" name="Picture 2" descr="http://www.coho-nc.org/pacifica/images/construction/logging.jpg"/>
          <p:cNvPicPr>
            <a:picLocks noChangeAspect="1" noChangeArrowheads="1"/>
          </p:cNvPicPr>
          <p:nvPr/>
        </p:nvPicPr>
        <p:blipFill>
          <a:blip r:embed="rId3" cstate="screen"/>
          <a:srcRect/>
          <a:stretch>
            <a:fillRect/>
          </a:stretch>
        </p:blipFill>
        <p:spPr bwMode="auto">
          <a:xfrm>
            <a:off x="838200" y="3600798"/>
            <a:ext cx="3733800" cy="2800350"/>
          </a:xfrm>
          <a:prstGeom prst="rect">
            <a:avLst/>
          </a:prstGeom>
          <a:noFill/>
          <a:ln>
            <a:solidFill>
              <a:schemeClr val="tx1"/>
            </a:solidFill>
          </a:ln>
        </p:spPr>
      </p:pic>
      <p:pic>
        <p:nvPicPr>
          <p:cNvPr id="5" name="Picture 4" descr="http://newsimg.bbc.co.uk/media/images/44022000/jpg/_44022839_toxicwaste_ap_203.jpg"/>
          <p:cNvPicPr>
            <a:picLocks noChangeAspect="1" noChangeArrowheads="1"/>
          </p:cNvPicPr>
          <p:nvPr/>
        </p:nvPicPr>
        <p:blipFill>
          <a:blip r:embed="rId4" cstate="screen"/>
          <a:srcRect/>
          <a:stretch>
            <a:fillRect/>
          </a:stretch>
        </p:blipFill>
        <p:spPr bwMode="auto">
          <a:xfrm>
            <a:off x="5991225" y="3592290"/>
            <a:ext cx="1933575" cy="2857500"/>
          </a:xfrm>
          <a:prstGeom prst="rect">
            <a:avLst/>
          </a:prstGeom>
          <a:noFill/>
        </p:spPr>
      </p:pic>
      <p:sp>
        <p:nvSpPr>
          <p:cNvPr id="6" name="TextBox 5"/>
          <p:cNvSpPr txBox="1"/>
          <p:nvPr/>
        </p:nvSpPr>
        <p:spPr>
          <a:xfrm>
            <a:off x="4820859" y="4669976"/>
            <a:ext cx="1046541" cy="646331"/>
          </a:xfrm>
          <a:prstGeom prst="rect">
            <a:avLst/>
          </a:prstGeom>
          <a:noFill/>
        </p:spPr>
        <p:txBody>
          <a:bodyPr wrap="square" rtlCol="0">
            <a:spAutoFit/>
          </a:bodyPr>
          <a:lstStyle/>
          <a:p>
            <a:pPr algn="l"/>
            <a:r>
              <a:rPr lang="en-US" sz="3600" dirty="0" smtClean="0">
                <a:effectLst/>
                <a:latin typeface="Arial" pitchFamily="34" charset="0"/>
                <a:cs typeface="Arial" pitchFamily="34" charset="0"/>
              </a:rPr>
              <a:t>vs.</a:t>
            </a:r>
            <a:endParaRPr lang="en-US" sz="3600" dirty="0">
              <a:effectLst/>
              <a:latin typeface="Arial" pitchFamily="34" charset="0"/>
              <a:cs typeface="Arial" pitchFamily="34" charset="0"/>
            </a:endParaRPr>
          </a:p>
        </p:txBody>
      </p:sp>
      <p:sp>
        <p:nvSpPr>
          <p:cNvPr id="7" name="TextBox 7"/>
          <p:cNvSpPr txBox="1">
            <a:spLocks noChangeArrowheads="1"/>
          </p:cNvSpPr>
          <p:nvPr/>
        </p:nvSpPr>
        <p:spPr bwMode="auto">
          <a:xfrm>
            <a:off x="6248400" y="152400"/>
            <a:ext cx="28956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Threats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33925422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9" descr="OS V 3.0 with title.jpg"/>
          <p:cNvPicPr>
            <a:picLocks noChangeAspect="1"/>
          </p:cNvPicPr>
          <p:nvPr/>
        </p:nvPicPr>
        <p:blipFill>
          <a:blip r:embed="rId3" cstate="print">
            <a:extLst>
              <a:ext uri="{28A0092B-C50C-407E-A947-70E740481C1C}">
                <a14:useLocalDpi xmlns:a14="http://schemas.microsoft.com/office/drawing/2010/main" val="0"/>
              </a:ext>
            </a:extLst>
          </a:blip>
          <a:srcRect t="8565" b="5788"/>
          <a:stretch>
            <a:fillRect/>
          </a:stretch>
        </p:blipFill>
        <p:spPr bwMode="auto">
          <a:xfrm>
            <a:off x="1428750" y="1524000"/>
            <a:ext cx="6227763"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6" name="Title 1"/>
          <p:cNvSpPr>
            <a:spLocks noGrp="1"/>
          </p:cNvSpPr>
          <p:nvPr>
            <p:ph type="title"/>
          </p:nvPr>
        </p:nvSpPr>
        <p:spPr/>
        <p:txBody>
          <a:bodyPr/>
          <a:lstStyle/>
          <a:p>
            <a:pPr>
              <a:defRPr/>
            </a:pPr>
            <a:r>
              <a:rPr lang="en-US" dirty="0" smtClean="0">
                <a:ea typeface="MS PGothic" pitchFamily="34" charset="-128"/>
              </a:rPr>
              <a:t>Adaptive Management Workshop Presentations</a:t>
            </a:r>
          </a:p>
        </p:txBody>
      </p:sp>
      <p:sp>
        <p:nvSpPr>
          <p:cNvPr id="9219" name="AutoShape 4"/>
          <p:cNvSpPr>
            <a:spLocks noChangeArrowheads="1"/>
          </p:cNvSpPr>
          <p:nvPr/>
        </p:nvSpPr>
        <p:spPr bwMode="auto">
          <a:xfrm>
            <a:off x="444500" y="1406525"/>
            <a:ext cx="2627313" cy="847725"/>
          </a:xfrm>
          <a:prstGeom prst="wedgeRoundRectCallout">
            <a:avLst>
              <a:gd name="adj1" fmla="val 80611"/>
              <a:gd name="adj2" fmla="val 48356"/>
              <a:gd name="adj3" fmla="val 16667"/>
            </a:avLst>
          </a:prstGeom>
          <a:solidFill>
            <a:schemeClr val="accent1"/>
          </a:solidFill>
          <a:ln w="9525">
            <a:solidFill>
              <a:srgbClr val="000000"/>
            </a:solidFill>
            <a:miter lim="800000"/>
            <a:headEnd/>
            <a:tailEnd/>
          </a:ln>
        </p:spPr>
        <p:txBody>
          <a:bodyPr/>
          <a:lstStyle/>
          <a:p>
            <a:pPr eaLnBrk="0" hangingPunct="0"/>
            <a:r>
              <a:rPr lang="en-US" sz="1400" b="1" dirty="0">
                <a:cs typeface="Tahoma" charset="0"/>
              </a:rPr>
              <a:t>1A-1B. Team, Scope, Vision</a:t>
            </a:r>
          </a:p>
          <a:p>
            <a:pPr eaLnBrk="0" hangingPunct="0"/>
            <a:r>
              <a:rPr lang="en-US" sz="1400" b="1" dirty="0">
                <a:cs typeface="Tahoma" charset="0"/>
              </a:rPr>
              <a:t>1B. Conservation Targets</a:t>
            </a:r>
          </a:p>
          <a:p>
            <a:pPr eaLnBrk="0" hangingPunct="0"/>
            <a:r>
              <a:rPr lang="en-US" sz="1400" b="1" dirty="0">
                <a:cs typeface="Tahoma" charset="0"/>
              </a:rPr>
              <a:t>1B. Viability Assessment</a:t>
            </a:r>
          </a:p>
        </p:txBody>
      </p:sp>
      <p:sp>
        <p:nvSpPr>
          <p:cNvPr id="9220" name="AutoShape 6"/>
          <p:cNvSpPr>
            <a:spLocks noChangeArrowheads="1"/>
          </p:cNvSpPr>
          <p:nvPr/>
        </p:nvSpPr>
        <p:spPr bwMode="auto">
          <a:xfrm>
            <a:off x="5638800" y="1684338"/>
            <a:ext cx="3159125" cy="830262"/>
          </a:xfrm>
          <a:prstGeom prst="wedgeRoundRectCallout">
            <a:avLst>
              <a:gd name="adj1" fmla="val 662"/>
              <a:gd name="adj2" fmla="val 201357"/>
              <a:gd name="adj3" fmla="val 16667"/>
            </a:avLst>
          </a:prstGeom>
          <a:solidFill>
            <a:schemeClr val="accent1"/>
          </a:solidFill>
          <a:ln w="9525">
            <a:solidFill>
              <a:srgbClr val="000000"/>
            </a:solidFill>
            <a:miter lim="800000"/>
            <a:headEnd/>
            <a:tailEnd/>
          </a:ln>
        </p:spPr>
        <p:txBody>
          <a:bodyPr/>
          <a:lstStyle/>
          <a:p>
            <a:pPr eaLnBrk="0" hangingPunct="0"/>
            <a:r>
              <a:rPr lang="en-US" sz="1400" b="1" dirty="0" smtClean="0">
                <a:cs typeface="Tahoma" charset="0"/>
              </a:rPr>
              <a:t>2A-1. </a:t>
            </a:r>
            <a:r>
              <a:rPr lang="en-US" sz="1400" b="1" smtClean="0">
                <a:cs typeface="Tahoma" charset="0"/>
              </a:rPr>
              <a:t>Strategy Selection</a:t>
            </a:r>
            <a:endParaRPr lang="en-US" sz="1400" b="1" dirty="0" smtClean="0">
              <a:cs typeface="Tahoma" charset="0"/>
            </a:endParaRPr>
          </a:p>
          <a:p>
            <a:pPr eaLnBrk="0" hangingPunct="0"/>
            <a:r>
              <a:rPr lang="en-US" sz="1400" b="1" dirty="0" smtClean="0">
                <a:cs typeface="Tahoma" charset="0"/>
              </a:rPr>
              <a:t>2A-2. Results </a:t>
            </a:r>
            <a:r>
              <a:rPr lang="en-US" sz="1400" b="1" dirty="0">
                <a:cs typeface="Tahoma" charset="0"/>
              </a:rPr>
              <a:t>Chains</a:t>
            </a:r>
          </a:p>
          <a:p>
            <a:pPr eaLnBrk="0" hangingPunct="0"/>
            <a:r>
              <a:rPr lang="en-US" sz="1400" b="1" dirty="0" smtClean="0">
                <a:cs typeface="Tahoma" charset="0"/>
              </a:rPr>
              <a:t>2A-3. Goals and </a:t>
            </a:r>
            <a:r>
              <a:rPr lang="en-US" sz="1400" b="1" dirty="0">
                <a:cs typeface="Tahoma" charset="0"/>
              </a:rPr>
              <a:t>Objectives </a:t>
            </a:r>
          </a:p>
        </p:txBody>
      </p:sp>
      <p:sp>
        <p:nvSpPr>
          <p:cNvPr id="9221" name="AutoShape 6"/>
          <p:cNvSpPr>
            <a:spLocks noChangeArrowheads="1"/>
          </p:cNvSpPr>
          <p:nvPr/>
        </p:nvSpPr>
        <p:spPr bwMode="auto">
          <a:xfrm>
            <a:off x="7364413" y="3840163"/>
            <a:ext cx="1652587" cy="642937"/>
          </a:xfrm>
          <a:prstGeom prst="wedgeRoundRectCallout">
            <a:avLst>
              <a:gd name="adj1" fmla="val -68472"/>
              <a:gd name="adj2" fmla="val -40759"/>
              <a:gd name="adj3" fmla="val 16667"/>
            </a:avLst>
          </a:prstGeom>
          <a:solidFill>
            <a:schemeClr val="accent1"/>
          </a:solidFill>
          <a:ln w="9525">
            <a:solidFill>
              <a:srgbClr val="000000"/>
            </a:solidFill>
            <a:miter lim="800000"/>
            <a:headEnd/>
            <a:tailEnd/>
          </a:ln>
        </p:spPr>
        <p:txBody>
          <a:bodyPr/>
          <a:lstStyle/>
          <a:p>
            <a:pPr eaLnBrk="0" hangingPunct="0"/>
            <a:r>
              <a:rPr lang="en-US" sz="1400" b="1" dirty="0" smtClean="0">
                <a:cs typeface="Tahoma" charset="0"/>
              </a:rPr>
              <a:t>2B. Monitoring </a:t>
            </a:r>
            <a:r>
              <a:rPr lang="en-US" sz="1400" b="1" dirty="0">
                <a:cs typeface="Tahoma" charset="0"/>
              </a:rPr>
              <a:t>Plan</a:t>
            </a:r>
          </a:p>
          <a:p>
            <a:pPr marL="342900" indent="-342900" eaLnBrk="0" hangingPunct="0"/>
            <a:endParaRPr lang="en-US" sz="1400" b="1" dirty="0">
              <a:cs typeface="Tahoma" charset="0"/>
            </a:endParaRPr>
          </a:p>
        </p:txBody>
      </p:sp>
      <p:sp>
        <p:nvSpPr>
          <p:cNvPr id="9222" name="AutoShape 4"/>
          <p:cNvSpPr>
            <a:spLocks noChangeArrowheads="1"/>
          </p:cNvSpPr>
          <p:nvPr/>
        </p:nvSpPr>
        <p:spPr bwMode="auto">
          <a:xfrm>
            <a:off x="457200" y="2325688"/>
            <a:ext cx="2578100" cy="336550"/>
          </a:xfrm>
          <a:prstGeom prst="wedgeRoundRectCallout">
            <a:avLst>
              <a:gd name="adj1" fmla="val 82644"/>
              <a:gd name="adj2" fmla="val -37782"/>
              <a:gd name="adj3" fmla="val 16667"/>
            </a:avLst>
          </a:prstGeom>
          <a:solidFill>
            <a:schemeClr val="accent1"/>
          </a:solidFill>
          <a:ln w="9525">
            <a:solidFill>
              <a:srgbClr val="000000"/>
            </a:solidFill>
            <a:miter lim="800000"/>
            <a:headEnd/>
            <a:tailEnd/>
          </a:ln>
        </p:spPr>
        <p:txBody>
          <a:bodyPr/>
          <a:lstStyle/>
          <a:p>
            <a:pPr eaLnBrk="0" hangingPunct="0"/>
            <a:r>
              <a:rPr lang="en-US" sz="1400" b="1" dirty="0">
                <a:solidFill>
                  <a:srgbClr val="FF33CC"/>
                </a:solidFill>
                <a:cs typeface="Tahoma" charset="0"/>
              </a:rPr>
              <a:t>1C. Threat Rating</a:t>
            </a:r>
          </a:p>
        </p:txBody>
      </p:sp>
      <p:sp>
        <p:nvSpPr>
          <p:cNvPr id="9223" name="AutoShape 4"/>
          <p:cNvSpPr>
            <a:spLocks noChangeArrowheads="1"/>
          </p:cNvSpPr>
          <p:nvPr/>
        </p:nvSpPr>
        <p:spPr bwMode="auto">
          <a:xfrm>
            <a:off x="449263" y="2724150"/>
            <a:ext cx="2576512" cy="344488"/>
          </a:xfrm>
          <a:prstGeom prst="wedgeRoundRectCallout">
            <a:avLst>
              <a:gd name="adj1" fmla="val 82370"/>
              <a:gd name="adj2" fmla="val -115037"/>
              <a:gd name="adj3" fmla="val 16667"/>
            </a:avLst>
          </a:prstGeom>
          <a:solidFill>
            <a:schemeClr val="accent1"/>
          </a:solidFill>
          <a:ln w="9525">
            <a:solidFill>
              <a:srgbClr val="000000"/>
            </a:solidFill>
            <a:miter lim="800000"/>
            <a:headEnd/>
            <a:tailEnd/>
          </a:ln>
        </p:spPr>
        <p:txBody>
          <a:bodyPr/>
          <a:lstStyle/>
          <a:p>
            <a:pPr eaLnBrk="0" hangingPunct="0"/>
            <a:r>
              <a:rPr lang="en-US" sz="1400" b="1" dirty="0">
                <a:cs typeface="Tahoma" charset="0"/>
              </a:rPr>
              <a:t>1D. </a:t>
            </a:r>
            <a:r>
              <a:rPr lang="en-US" sz="1400" b="1" dirty="0" smtClean="0">
                <a:cs typeface="Tahoma" charset="0"/>
              </a:rPr>
              <a:t>Conceptual Models</a:t>
            </a:r>
            <a:endParaRPr lang="en-US" sz="1400" b="1" dirty="0">
              <a:cs typeface="Tahoma" charset="0"/>
            </a:endParaRPr>
          </a:p>
        </p:txBody>
      </p:sp>
    </p:spTree>
    <p:extLst>
      <p:ext uri="{BB962C8B-B14F-4D97-AF65-F5344CB8AC3E}">
        <p14:creationId xmlns:p14="http://schemas.microsoft.com/office/powerpoint/2010/main" val="425114806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Box 4"/>
          <p:cNvSpPr txBox="1">
            <a:spLocks noChangeArrowheads="1"/>
          </p:cNvSpPr>
          <p:nvPr/>
        </p:nvSpPr>
        <p:spPr bwMode="auto">
          <a:xfrm>
            <a:off x="457200" y="3687901"/>
            <a:ext cx="8504238" cy="3170099"/>
          </a:xfrm>
          <a:prstGeom prst="rect">
            <a:avLst/>
          </a:prstGeom>
          <a:noFill/>
          <a:ln w="9525">
            <a:noFill/>
            <a:miter lim="800000"/>
            <a:headEnd/>
            <a:tailEnd/>
          </a:ln>
        </p:spPr>
        <p:txBody>
          <a:bodyPr>
            <a:spAutoFit/>
          </a:bodyPr>
          <a:lstStyle/>
          <a:p>
            <a:pPr algn="l"/>
            <a:endParaRPr lang="en-GB" sz="800" b="1" dirty="0">
              <a:solidFill>
                <a:srgbClr val="000000"/>
              </a:solidFill>
              <a:effectLst/>
            </a:endParaRPr>
          </a:p>
          <a:p>
            <a:pPr algn="l"/>
            <a:r>
              <a:rPr lang="en-GB" sz="1800" b="1" dirty="0">
                <a:solidFill>
                  <a:srgbClr val="000000"/>
                </a:solidFill>
                <a:effectLst/>
              </a:rPr>
              <a:t>4 = Very High: </a:t>
            </a:r>
            <a:r>
              <a:rPr lang="en-GB" sz="1800" dirty="0">
                <a:solidFill>
                  <a:srgbClr val="000000"/>
                </a:solidFill>
                <a:effectLst/>
              </a:rPr>
              <a:t>Effects of the threat </a:t>
            </a:r>
            <a:r>
              <a:rPr lang="en-GB" sz="1800" b="1" dirty="0">
                <a:solidFill>
                  <a:srgbClr val="000000"/>
                </a:solidFill>
                <a:effectLst/>
              </a:rPr>
              <a:t>cannot be reversed </a:t>
            </a:r>
            <a:r>
              <a:rPr lang="en-GB" sz="1800" dirty="0">
                <a:solidFill>
                  <a:srgbClr val="000000"/>
                </a:solidFill>
                <a:effectLst/>
              </a:rPr>
              <a:t>and it is very unlikely the target can be restored, and/or would take &gt;100 years to achieve.</a:t>
            </a:r>
            <a:endParaRPr lang="en-GB" sz="1800" b="1" dirty="0">
              <a:solidFill>
                <a:srgbClr val="000000"/>
              </a:solidFill>
              <a:effectLst/>
            </a:endParaRPr>
          </a:p>
          <a:p>
            <a:pPr algn="l"/>
            <a:endParaRPr lang="en-GB" sz="1000" b="1" dirty="0">
              <a:solidFill>
                <a:srgbClr val="000000"/>
              </a:solidFill>
              <a:effectLst/>
            </a:endParaRPr>
          </a:p>
          <a:p>
            <a:pPr algn="l"/>
            <a:r>
              <a:rPr lang="en-GB" sz="1800" b="1" dirty="0">
                <a:solidFill>
                  <a:srgbClr val="000000"/>
                </a:solidFill>
                <a:effectLst/>
              </a:rPr>
              <a:t>3 = High:</a:t>
            </a:r>
            <a:r>
              <a:rPr lang="en-GB" sz="1800" dirty="0">
                <a:solidFill>
                  <a:srgbClr val="000000"/>
                </a:solidFill>
                <a:effectLst/>
              </a:rPr>
              <a:t> Effects of the threat </a:t>
            </a:r>
            <a:r>
              <a:rPr lang="en-GB" sz="1800" b="1" dirty="0">
                <a:solidFill>
                  <a:srgbClr val="000000"/>
                </a:solidFill>
                <a:effectLst/>
              </a:rPr>
              <a:t>can technically be reversed </a:t>
            </a:r>
            <a:r>
              <a:rPr lang="en-GB" sz="1800" dirty="0">
                <a:solidFill>
                  <a:srgbClr val="000000"/>
                </a:solidFill>
                <a:effectLst/>
              </a:rPr>
              <a:t>and the target restored, but it is </a:t>
            </a:r>
            <a:r>
              <a:rPr lang="en-GB" sz="1800" b="1" dirty="0">
                <a:solidFill>
                  <a:srgbClr val="000000"/>
                </a:solidFill>
                <a:effectLst/>
              </a:rPr>
              <a:t>not practically affordable </a:t>
            </a:r>
            <a:r>
              <a:rPr lang="en-GB" sz="1800" dirty="0">
                <a:solidFill>
                  <a:srgbClr val="000000"/>
                </a:solidFill>
                <a:effectLst/>
              </a:rPr>
              <a:t>and/or it would take 21-100 years to achieve.</a:t>
            </a:r>
          </a:p>
          <a:p>
            <a:pPr algn="l"/>
            <a:endParaRPr lang="en-US" sz="1000" dirty="0">
              <a:solidFill>
                <a:srgbClr val="000000"/>
              </a:solidFill>
              <a:effectLst/>
            </a:endParaRPr>
          </a:p>
          <a:p>
            <a:pPr algn="l"/>
            <a:r>
              <a:rPr lang="en-GB" sz="1800" b="1" dirty="0">
                <a:solidFill>
                  <a:srgbClr val="000000"/>
                </a:solidFill>
                <a:effectLst/>
              </a:rPr>
              <a:t>2 =   Medium: </a:t>
            </a:r>
            <a:r>
              <a:rPr lang="en-GB" sz="1800" dirty="0">
                <a:solidFill>
                  <a:srgbClr val="000000"/>
                </a:solidFill>
                <a:effectLst/>
              </a:rPr>
              <a:t>The effects of the threat </a:t>
            </a:r>
            <a:r>
              <a:rPr lang="en-GB" sz="1800" b="1" dirty="0">
                <a:solidFill>
                  <a:srgbClr val="000000"/>
                </a:solidFill>
                <a:effectLst/>
              </a:rPr>
              <a:t>can be reversed </a:t>
            </a:r>
            <a:r>
              <a:rPr lang="en-GB" sz="1800" dirty="0">
                <a:solidFill>
                  <a:srgbClr val="000000"/>
                </a:solidFill>
                <a:effectLst/>
              </a:rPr>
              <a:t>and the target restored </a:t>
            </a:r>
            <a:r>
              <a:rPr lang="en-GB" sz="1800" b="1" dirty="0">
                <a:solidFill>
                  <a:srgbClr val="000000"/>
                </a:solidFill>
                <a:effectLst/>
              </a:rPr>
              <a:t>with a reasonable commitment of resources </a:t>
            </a:r>
            <a:r>
              <a:rPr lang="en-GB" sz="1800" dirty="0">
                <a:solidFill>
                  <a:srgbClr val="000000"/>
                </a:solidFill>
                <a:effectLst/>
              </a:rPr>
              <a:t>and/or within 6-20 years.</a:t>
            </a:r>
          </a:p>
          <a:p>
            <a:pPr algn="l"/>
            <a:endParaRPr lang="en-US" sz="1000" dirty="0">
              <a:solidFill>
                <a:srgbClr val="000000"/>
              </a:solidFill>
              <a:effectLst/>
            </a:endParaRPr>
          </a:p>
          <a:p>
            <a:pPr algn="l"/>
            <a:r>
              <a:rPr lang="en-GB" sz="1800" b="1" dirty="0">
                <a:solidFill>
                  <a:srgbClr val="000000"/>
                </a:solidFill>
                <a:effectLst/>
              </a:rPr>
              <a:t>1 =   Low: </a:t>
            </a:r>
            <a:r>
              <a:rPr lang="en-GB" sz="1800" dirty="0">
                <a:solidFill>
                  <a:srgbClr val="000000"/>
                </a:solidFill>
                <a:effectLst/>
              </a:rPr>
              <a:t>The effects of the threat are </a:t>
            </a:r>
            <a:r>
              <a:rPr lang="en-GB" sz="1800" b="1" dirty="0">
                <a:solidFill>
                  <a:srgbClr val="000000"/>
                </a:solidFill>
                <a:effectLst/>
              </a:rPr>
              <a:t>easily reversible </a:t>
            </a:r>
            <a:r>
              <a:rPr lang="en-GB" sz="1800" dirty="0">
                <a:solidFill>
                  <a:srgbClr val="000000"/>
                </a:solidFill>
                <a:effectLst/>
              </a:rPr>
              <a:t>and the target can be easily restored at a relatively low cost and/or within 0-5 years.</a:t>
            </a:r>
            <a:endParaRPr lang="en-US" sz="1800" dirty="0">
              <a:solidFill>
                <a:srgbClr val="000000"/>
              </a:solidFill>
              <a:effectLst/>
            </a:endParaRPr>
          </a:p>
        </p:txBody>
      </p:sp>
      <p:sp>
        <p:nvSpPr>
          <p:cNvPr id="32772" name="TextBox 6"/>
          <p:cNvSpPr txBox="1">
            <a:spLocks noChangeArrowheads="1"/>
          </p:cNvSpPr>
          <p:nvPr/>
        </p:nvSpPr>
        <p:spPr bwMode="auto">
          <a:xfrm>
            <a:off x="457200" y="1657350"/>
            <a:ext cx="8397875" cy="830262"/>
          </a:xfrm>
          <a:prstGeom prst="rect">
            <a:avLst/>
          </a:prstGeom>
          <a:noFill/>
          <a:ln w="9525">
            <a:noFill/>
            <a:miter lim="800000"/>
            <a:headEnd/>
            <a:tailEnd/>
          </a:ln>
        </p:spPr>
        <p:txBody>
          <a:bodyPr>
            <a:spAutoFit/>
          </a:bodyPr>
          <a:lstStyle/>
          <a:p>
            <a:pPr algn="l"/>
            <a:r>
              <a:rPr lang="en-GB" sz="2400" b="1" dirty="0">
                <a:solidFill>
                  <a:srgbClr val="008000"/>
                </a:solidFill>
                <a:effectLst/>
              </a:rPr>
              <a:t>Irreversibility</a:t>
            </a:r>
            <a:r>
              <a:rPr lang="en-GB" sz="2400" dirty="0">
                <a:solidFill>
                  <a:srgbClr val="008000"/>
                </a:solidFill>
                <a:effectLst/>
              </a:rPr>
              <a:t> – degree to which target can be restored if threat removed</a:t>
            </a:r>
          </a:p>
        </p:txBody>
      </p:sp>
      <p:pic>
        <p:nvPicPr>
          <p:cNvPr id="32773" name="Picture 6"/>
          <p:cNvPicPr>
            <a:picLocks noChangeAspect="1" noChangeArrowheads="1"/>
          </p:cNvPicPr>
          <p:nvPr/>
        </p:nvPicPr>
        <p:blipFill>
          <a:blip r:embed="rId3" cstate="print"/>
          <a:srcRect/>
          <a:stretch>
            <a:fillRect/>
          </a:stretch>
        </p:blipFill>
        <p:spPr bwMode="auto">
          <a:xfrm>
            <a:off x="914400" y="2501900"/>
            <a:ext cx="6864350" cy="1231900"/>
          </a:xfrm>
          <a:prstGeom prst="rect">
            <a:avLst/>
          </a:prstGeom>
          <a:noFill/>
          <a:ln w="9525" algn="ctr">
            <a:noFill/>
            <a:miter lim="800000"/>
            <a:headEnd/>
            <a:tailEnd/>
          </a:ln>
        </p:spPr>
      </p:pic>
      <p:sp>
        <p:nvSpPr>
          <p:cNvPr id="7" name="Rectangle 4"/>
          <p:cNvSpPr>
            <a:spLocks noGrp="1" noChangeArrowheads="1"/>
          </p:cNvSpPr>
          <p:nvPr>
            <p:ph type="title"/>
          </p:nvPr>
        </p:nvSpPr>
        <p:spPr/>
        <p:txBody>
          <a:bodyPr/>
          <a:lstStyle/>
          <a:p>
            <a:pPr eaLnBrk="1" hangingPunct="1"/>
            <a:r>
              <a:rPr lang="en-US" sz="3600" dirty="0" smtClean="0"/>
              <a:t>Irreversibility</a:t>
            </a:r>
          </a:p>
        </p:txBody>
      </p:sp>
      <p:sp>
        <p:nvSpPr>
          <p:cNvPr id="6" name="TextBox 7"/>
          <p:cNvSpPr txBox="1">
            <a:spLocks noChangeArrowheads="1"/>
          </p:cNvSpPr>
          <p:nvPr/>
        </p:nvSpPr>
        <p:spPr bwMode="auto">
          <a:xfrm>
            <a:off x="6248400" y="152400"/>
            <a:ext cx="28956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Threats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14765955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532">
                                            <p:txEl>
                                              <p:pRg st="1" end="1"/>
                                            </p:txEl>
                                          </p:spTgt>
                                        </p:tgtEl>
                                        <p:attrNameLst>
                                          <p:attrName>style.visibility</p:attrName>
                                        </p:attrNameLst>
                                      </p:cBhvr>
                                      <p:to>
                                        <p:strVal val="visible"/>
                                      </p:to>
                                    </p:set>
                                    <p:animEffect transition="in" filter="wipe(up)">
                                      <p:cBhvr>
                                        <p:cTn id="7" dur="500"/>
                                        <p:tgtEl>
                                          <p:spTgt spid="22532">
                                            <p:txEl>
                                              <p:pRg st="1" end="1"/>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2532">
                                            <p:txEl>
                                              <p:pRg st="3" end="3"/>
                                            </p:txEl>
                                          </p:spTgt>
                                        </p:tgtEl>
                                        <p:attrNameLst>
                                          <p:attrName>style.visibility</p:attrName>
                                        </p:attrNameLst>
                                      </p:cBhvr>
                                      <p:to>
                                        <p:strVal val="visible"/>
                                      </p:to>
                                    </p:set>
                                    <p:animEffect transition="in" filter="wipe(up)">
                                      <p:cBhvr>
                                        <p:cTn id="11" dur="500"/>
                                        <p:tgtEl>
                                          <p:spTgt spid="22532">
                                            <p:txEl>
                                              <p:pRg st="3" end="3"/>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532">
                                            <p:txEl>
                                              <p:pRg st="5" end="5"/>
                                            </p:txEl>
                                          </p:spTgt>
                                        </p:tgtEl>
                                        <p:attrNameLst>
                                          <p:attrName>style.visibility</p:attrName>
                                        </p:attrNameLst>
                                      </p:cBhvr>
                                      <p:to>
                                        <p:strVal val="visible"/>
                                      </p:to>
                                    </p:set>
                                    <p:animEffect transition="in" filter="wipe(up)">
                                      <p:cBhvr>
                                        <p:cTn id="15" dur="500"/>
                                        <p:tgtEl>
                                          <p:spTgt spid="22532">
                                            <p:txEl>
                                              <p:pRg st="5" end="5"/>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2532">
                                            <p:txEl>
                                              <p:pRg st="7" end="7"/>
                                            </p:txEl>
                                          </p:spTgt>
                                        </p:tgtEl>
                                        <p:attrNameLst>
                                          <p:attrName>style.visibility</p:attrName>
                                        </p:attrNameLst>
                                      </p:cBhvr>
                                      <p:to>
                                        <p:strVal val="visible"/>
                                      </p:to>
                                    </p:set>
                                    <p:animEffect transition="in" filter="wipe(up)">
                                      <p:cBhvr>
                                        <p:cTn id="19" dur="500"/>
                                        <p:tgtEl>
                                          <p:spTgt spid="22532">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mph" presetSubtype="2" fill="hold" nodeType="clickEffect">
                                  <p:stCondLst>
                                    <p:cond delay="0"/>
                                  </p:stCondLst>
                                  <p:childTnLst>
                                    <p:animClr clrSpc="rgb" dir="cw">
                                      <p:cBhvr override="childStyle">
                                        <p:cTn id="23" dur="500" fill="hold"/>
                                        <p:tgtEl>
                                          <p:spTgt spid="22532">
                                            <p:txEl>
                                              <p:pRg st="7" end="7"/>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argets Threats Stresses.png"/>
          <p:cNvPicPr>
            <a:picLocks noChangeAspect="1"/>
          </p:cNvPicPr>
          <p:nvPr/>
        </p:nvPicPr>
        <p:blipFill rotWithShape="1">
          <a:blip r:embed="rId3" cstate="print">
            <a:extLst>
              <a:ext uri="{28A0092B-C50C-407E-A947-70E740481C1C}">
                <a14:useLocalDpi xmlns:a14="http://schemas.microsoft.com/office/drawing/2010/main" val="0"/>
              </a:ext>
            </a:extLst>
          </a:blip>
          <a:srcRect l="51721" t="12997" b="2144"/>
          <a:stretch/>
        </p:blipFill>
        <p:spPr>
          <a:xfrm>
            <a:off x="4876801" y="1394144"/>
            <a:ext cx="4267199" cy="5438615"/>
          </a:xfrm>
          <a:prstGeom prst="rect">
            <a:avLst/>
          </a:prstGeom>
        </p:spPr>
      </p:pic>
      <p:cxnSp>
        <p:nvCxnSpPr>
          <p:cNvPr id="7" name="Straight Arrow Connector 6"/>
          <p:cNvCxnSpPr>
            <a:cxnSpLocks noChangeShapeType="1"/>
          </p:cNvCxnSpPr>
          <p:nvPr/>
        </p:nvCxnSpPr>
        <p:spPr bwMode="auto">
          <a:xfrm>
            <a:off x="3821112" y="3388099"/>
            <a:ext cx="1284288" cy="1587"/>
          </a:xfrm>
          <a:prstGeom prst="straightConnector1">
            <a:avLst/>
          </a:prstGeom>
          <a:noFill/>
          <a:ln w="50800" cap="rnd">
            <a:solidFill>
              <a:schemeClr val="tx2"/>
            </a:solidFill>
            <a:round/>
            <a:headEnd/>
            <a:tailEnd type="arrow" w="med" len="med"/>
          </a:ln>
        </p:spPr>
      </p:cxnSp>
      <p:sp>
        <p:nvSpPr>
          <p:cNvPr id="6" name="TextBox 4"/>
          <p:cNvSpPr txBox="1">
            <a:spLocks noChangeArrowheads="1"/>
          </p:cNvSpPr>
          <p:nvPr/>
        </p:nvSpPr>
        <p:spPr bwMode="auto">
          <a:xfrm>
            <a:off x="614364" y="2411095"/>
            <a:ext cx="3299512" cy="2554545"/>
          </a:xfrm>
          <a:prstGeom prst="rect">
            <a:avLst/>
          </a:prstGeom>
          <a:noFill/>
          <a:ln w="9525">
            <a:noFill/>
            <a:miter lim="800000"/>
            <a:headEnd/>
            <a:tailEnd/>
          </a:ln>
        </p:spPr>
        <p:txBody>
          <a:bodyPr wrap="square">
            <a:spAutoFit/>
          </a:bodyPr>
          <a:lstStyle/>
          <a:p>
            <a:pPr algn="ctr"/>
            <a:r>
              <a:rPr lang="en-US" sz="3200" dirty="0" err="1">
                <a:solidFill>
                  <a:schemeClr val="accent2"/>
                </a:solidFill>
                <a:effectLst/>
              </a:rPr>
              <a:t>Miradi</a:t>
            </a:r>
            <a:r>
              <a:rPr lang="en-US" sz="3200" dirty="0">
                <a:solidFill>
                  <a:schemeClr val="accent2"/>
                </a:solidFill>
                <a:effectLst/>
              </a:rPr>
              <a:t> indicates the summary values for threats in the diagram view</a:t>
            </a:r>
          </a:p>
        </p:txBody>
      </p:sp>
      <p:sp>
        <p:nvSpPr>
          <p:cNvPr id="2" name="Title 1"/>
          <p:cNvSpPr>
            <a:spLocks noGrp="1"/>
          </p:cNvSpPr>
          <p:nvPr>
            <p:ph type="title"/>
          </p:nvPr>
        </p:nvSpPr>
        <p:spPr>
          <a:xfrm>
            <a:off x="1676400" y="0"/>
            <a:ext cx="3733800" cy="1371600"/>
          </a:xfrm>
        </p:spPr>
        <p:txBody>
          <a:bodyPr/>
          <a:lstStyle/>
          <a:p>
            <a:r>
              <a:rPr lang="en-US" dirty="0" smtClean="0"/>
              <a:t>Threat Ratings in </a:t>
            </a:r>
            <a:r>
              <a:rPr lang="en-US" dirty="0" err="1" smtClean="0"/>
              <a:t>Miradi</a:t>
            </a:r>
            <a:endParaRPr lang="en-US" dirty="0"/>
          </a:p>
        </p:txBody>
      </p:sp>
      <p:sp>
        <p:nvSpPr>
          <p:cNvPr id="8" name="TextBox 7"/>
          <p:cNvSpPr txBox="1">
            <a:spLocks noChangeArrowheads="1"/>
          </p:cNvSpPr>
          <p:nvPr/>
        </p:nvSpPr>
        <p:spPr bwMode="auto">
          <a:xfrm>
            <a:off x="6248400" y="152400"/>
            <a:ext cx="28956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Threats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20971361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14"/>
          <p:cNvSpPr>
            <a:spLocks noGrp="1" noChangeArrowheads="1"/>
          </p:cNvSpPr>
          <p:nvPr>
            <p:ph type="title"/>
          </p:nvPr>
        </p:nvSpPr>
        <p:spPr>
          <a:xfrm>
            <a:off x="1676400" y="0"/>
            <a:ext cx="3505200" cy="1371600"/>
          </a:xfrm>
        </p:spPr>
        <p:txBody>
          <a:bodyPr/>
          <a:lstStyle/>
          <a:p>
            <a:pPr eaLnBrk="1" hangingPunct="1"/>
            <a:r>
              <a:rPr lang="en-US" dirty="0" smtClean="0"/>
              <a:t>Threat Rating in Miradi</a:t>
            </a:r>
          </a:p>
        </p:txBody>
      </p:sp>
      <p:graphicFrame>
        <p:nvGraphicFramePr>
          <p:cNvPr id="9" name="Table 8"/>
          <p:cNvGraphicFramePr>
            <a:graphicFrameLocks noGrp="1"/>
          </p:cNvGraphicFramePr>
          <p:nvPr>
            <p:extLst>
              <p:ext uri="{D42A27DB-BD31-4B8C-83A1-F6EECF244321}">
                <p14:modId xmlns:p14="http://schemas.microsoft.com/office/powerpoint/2010/main" val="1691721274"/>
              </p:ext>
            </p:extLst>
          </p:nvPr>
        </p:nvGraphicFramePr>
        <p:xfrm>
          <a:off x="2354580" y="2149940"/>
          <a:ext cx="5254536" cy="1714488"/>
        </p:xfrm>
        <a:graphic>
          <a:graphicData uri="http://schemas.openxmlformats.org/drawingml/2006/table">
            <a:tbl>
              <a:tblPr/>
              <a:tblGrid>
                <a:gridCol w="875756"/>
                <a:gridCol w="875756"/>
                <a:gridCol w="875756"/>
                <a:gridCol w="875756"/>
                <a:gridCol w="875756"/>
                <a:gridCol w="875756"/>
              </a:tblGrid>
              <a:tr h="285748">
                <a:tc>
                  <a:txBody>
                    <a:bodyPr/>
                    <a:lstStyle/>
                    <a:p>
                      <a:pPr marL="0" marR="0" algn="r">
                        <a:lnSpc>
                          <a:spcPts val="1400"/>
                        </a:lnSpc>
                        <a:spcBef>
                          <a:spcPts val="0"/>
                        </a:spcBef>
                        <a:spcAft>
                          <a:spcPts val="0"/>
                        </a:spcAft>
                      </a:pPr>
                      <a:endParaRPr lang="en-GB" sz="1000" dirty="0">
                        <a:solidFill>
                          <a:srgbClr val="000000"/>
                        </a:solidFill>
                        <a:latin typeface="Arial"/>
                        <a:ea typeface="Times New Roman"/>
                        <a:cs typeface="Times New Roman"/>
                      </a:endParaRPr>
                    </a:p>
                  </a:txBody>
                  <a:tcPr marL="19050" marR="19050" marT="0" marB="0">
                    <a:lnL>
                      <a:noFill/>
                    </a:lnL>
                    <a:lnR>
                      <a:noFill/>
                    </a:lnR>
                    <a:lnT>
                      <a:noFill/>
                    </a:lnT>
                    <a:lnB>
                      <a:noFill/>
                    </a:lnB>
                  </a:tcPr>
                </a:tc>
                <a:tc>
                  <a:txBody>
                    <a:bodyPr/>
                    <a:lstStyle/>
                    <a:p>
                      <a:pPr marL="0" marR="0" algn="ctr">
                        <a:lnSpc>
                          <a:spcPts val="1400"/>
                        </a:lnSpc>
                        <a:spcBef>
                          <a:spcPts val="0"/>
                        </a:spcBef>
                        <a:spcAft>
                          <a:spcPts val="0"/>
                        </a:spcAft>
                      </a:pPr>
                      <a:endParaRPr lang="en-GB" sz="1000">
                        <a:solidFill>
                          <a:srgbClr val="000000"/>
                        </a:solidFill>
                        <a:latin typeface="Arial"/>
                        <a:ea typeface="Times New Roman"/>
                        <a:cs typeface="Times New Roman"/>
                      </a:endParaRPr>
                    </a:p>
                  </a:txBody>
                  <a:tcPr marL="19050" marR="19050" marT="0" marB="0">
                    <a:lnL>
                      <a:noFill/>
                    </a:lnL>
                    <a:lnR w="28575" cap="flat" cmpd="sng" algn="ctr">
                      <a:solidFill>
                        <a:srgbClr val="000000"/>
                      </a:solidFill>
                      <a:prstDash val="solid"/>
                      <a:round/>
                      <a:headEnd type="none" w="med" len="med"/>
                      <a:tailEnd type="none" w="med" len="med"/>
                    </a:lnR>
                    <a:lnT>
                      <a:noFill/>
                    </a:lnT>
                    <a:lnB>
                      <a:noFill/>
                    </a:lnB>
                  </a:tcPr>
                </a:tc>
                <a:tc gridSpan="4">
                  <a:txBody>
                    <a:bodyPr/>
                    <a:lstStyle/>
                    <a:p>
                      <a:pPr marL="0" marR="0" algn="ctr">
                        <a:lnSpc>
                          <a:spcPts val="1400"/>
                        </a:lnSpc>
                        <a:spcBef>
                          <a:spcPts val="0"/>
                        </a:spcBef>
                        <a:spcAft>
                          <a:spcPts val="0"/>
                        </a:spcAft>
                      </a:pPr>
                      <a:r>
                        <a:rPr lang="en-GB" sz="1000" b="1" dirty="0">
                          <a:solidFill>
                            <a:srgbClr val="000000"/>
                          </a:solidFill>
                          <a:latin typeface="Arial"/>
                          <a:ea typeface="Times New Roman"/>
                          <a:cs typeface="Times New Roman"/>
                        </a:rPr>
                        <a:t>Scope</a:t>
                      </a:r>
                      <a:endParaRPr lang="en-US" sz="1200" dirty="0">
                        <a:latin typeface="Times New Roman"/>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85748">
                <a:tc>
                  <a:txBody>
                    <a:bodyPr/>
                    <a:lstStyle/>
                    <a:p>
                      <a:pPr marL="0" marR="0" algn="r">
                        <a:lnSpc>
                          <a:spcPts val="1400"/>
                        </a:lnSpc>
                        <a:spcBef>
                          <a:spcPts val="0"/>
                        </a:spcBef>
                        <a:spcAft>
                          <a:spcPts val="0"/>
                        </a:spcAft>
                      </a:pPr>
                      <a:endParaRPr lang="en-GB" sz="1000">
                        <a:solidFill>
                          <a:srgbClr val="000000"/>
                        </a:solidFill>
                        <a:latin typeface="Arial"/>
                        <a:ea typeface="Times New Roman"/>
                        <a:cs typeface="Times New Roman"/>
                      </a:endParaRPr>
                    </a:p>
                  </a:txBody>
                  <a:tcPr marL="19050" marR="19050"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endParaRPr lang="en-GB" sz="1000">
                        <a:solidFill>
                          <a:srgbClr val="000000"/>
                        </a:solidFill>
                        <a:latin typeface="Arial"/>
                        <a:ea typeface="Times New Roman"/>
                        <a:cs typeface="Times New Roman"/>
                      </a:endParaRPr>
                    </a:p>
                  </a:txBody>
                  <a:tcPr marL="19050" marR="19050" marT="0" marB="0">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dirty="0">
                          <a:solidFill>
                            <a:srgbClr val="000000"/>
                          </a:solidFill>
                          <a:latin typeface="Arial"/>
                          <a:ea typeface="Times New Roman"/>
                          <a:cs typeface="Times New Roman"/>
                        </a:rPr>
                        <a:t>Very High</a:t>
                      </a:r>
                      <a:endParaRPr lang="en-US" sz="1200" dirty="0">
                        <a:latin typeface="Times New Roman"/>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dirty="0">
                          <a:solidFill>
                            <a:srgbClr val="000000"/>
                          </a:solidFill>
                          <a:latin typeface="Arial"/>
                          <a:ea typeface="Times New Roman"/>
                          <a:cs typeface="Times New Roman"/>
                        </a:rPr>
                        <a:t>High</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Medium</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Low</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285748">
                <a:tc rowSpan="4">
                  <a:txBody>
                    <a:bodyPr/>
                    <a:lstStyle/>
                    <a:p>
                      <a:pPr marL="71755" marR="71755">
                        <a:lnSpc>
                          <a:spcPts val="1400"/>
                        </a:lnSpc>
                        <a:spcBef>
                          <a:spcPts val="0"/>
                        </a:spcBef>
                        <a:spcAft>
                          <a:spcPts val="0"/>
                        </a:spcAft>
                      </a:pPr>
                      <a:endParaRPr lang="en-US" sz="1200">
                        <a:latin typeface="Times New Roman"/>
                        <a:ea typeface="Times New Roman"/>
                        <a:cs typeface="Times New Roman"/>
                      </a:endParaRPr>
                    </a:p>
                    <a:p>
                      <a:pPr marL="71755" marR="71755" algn="ctr">
                        <a:lnSpc>
                          <a:spcPts val="1400"/>
                        </a:lnSpc>
                        <a:spcBef>
                          <a:spcPts val="0"/>
                        </a:spcBef>
                        <a:spcAft>
                          <a:spcPts val="0"/>
                        </a:spcAft>
                      </a:pPr>
                      <a:r>
                        <a:rPr lang="en-GB" sz="1000" b="1">
                          <a:solidFill>
                            <a:srgbClr val="000000"/>
                          </a:solidFill>
                          <a:latin typeface="Arial"/>
                          <a:ea typeface="Times New Roman"/>
                          <a:cs typeface="Times New Roman"/>
                        </a:rPr>
                        <a:t>Severity</a:t>
                      </a:r>
                      <a:endParaRPr lang="en-US" sz="1200">
                        <a:latin typeface="Times New Roman"/>
                        <a:ea typeface="Times New Roman"/>
                        <a:cs typeface="Times New Roman"/>
                      </a:endParaRPr>
                    </a:p>
                  </a:txBody>
                  <a:tcPr marL="19050" marR="1905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dirty="0">
                          <a:solidFill>
                            <a:srgbClr val="000000"/>
                          </a:solidFill>
                          <a:latin typeface="Arial"/>
                          <a:ea typeface="Times New Roman"/>
                          <a:cs typeface="Times New Roman"/>
                        </a:rPr>
                        <a:t>Very High</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Very High</a:t>
                      </a:r>
                      <a:endParaRPr lang="en-US" sz="1200">
                        <a:latin typeface="Times New Roman"/>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ts val="1400"/>
                        </a:lnSpc>
                        <a:spcBef>
                          <a:spcPts val="0"/>
                        </a:spcBef>
                        <a:spcAft>
                          <a:spcPts val="0"/>
                        </a:spcAft>
                      </a:pPr>
                      <a:r>
                        <a:rPr lang="en-GB" sz="1000" dirty="0">
                          <a:solidFill>
                            <a:srgbClr val="000000"/>
                          </a:solidFill>
                          <a:latin typeface="Arial"/>
                          <a:ea typeface="Times New Roman"/>
                          <a:cs typeface="Times New Roman"/>
                        </a:rPr>
                        <a:t>High</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Medium</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ctr">
                        <a:lnSpc>
                          <a:spcPts val="1400"/>
                        </a:lnSpc>
                        <a:spcBef>
                          <a:spcPts val="0"/>
                        </a:spcBef>
                        <a:spcAft>
                          <a:spcPts val="0"/>
                        </a:spcAft>
                      </a:pPr>
                      <a:r>
                        <a:rPr lang="en-GB" sz="1000" dirty="0">
                          <a:solidFill>
                            <a:srgbClr val="000000"/>
                          </a:solidFill>
                          <a:latin typeface="Arial"/>
                          <a:ea typeface="Times New Roman"/>
                          <a:cs typeface="Times New Roman"/>
                        </a:rPr>
                        <a:t>Low</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r>
              <a:tr h="285748">
                <a:tc vMerge="1">
                  <a:txBody>
                    <a:bodyPr/>
                    <a:lstStyle/>
                    <a:p>
                      <a:endParaRPr lang="en-US"/>
                    </a:p>
                  </a:txBody>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High</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High</a:t>
                      </a:r>
                      <a:endParaRPr lang="en-US" sz="1200">
                        <a:latin typeface="Times New Roman"/>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High</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Medium</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Low</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r>
              <a:tr h="285748">
                <a:tc vMerge="1">
                  <a:txBody>
                    <a:bodyPr/>
                    <a:lstStyle/>
                    <a:p>
                      <a:endParaRPr lang="en-US"/>
                    </a:p>
                  </a:txBody>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Medium</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dirty="0">
                          <a:solidFill>
                            <a:srgbClr val="000000"/>
                          </a:solidFill>
                          <a:latin typeface="Arial"/>
                          <a:ea typeface="Times New Roman"/>
                          <a:cs typeface="Times New Roman"/>
                        </a:rPr>
                        <a:t>Medium</a:t>
                      </a:r>
                      <a:endParaRPr lang="en-US" sz="1200" dirty="0">
                        <a:latin typeface="Times New Roman"/>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Medium</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Medium</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Low</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r>
              <a:tr h="285748">
                <a:tc vMerge="1">
                  <a:txBody>
                    <a:bodyPr/>
                    <a:lstStyle/>
                    <a:p>
                      <a:endParaRPr lang="en-US"/>
                    </a:p>
                  </a:txBody>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Low</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dirty="0">
                          <a:solidFill>
                            <a:srgbClr val="000000"/>
                          </a:solidFill>
                          <a:latin typeface="Arial"/>
                          <a:ea typeface="Times New Roman"/>
                          <a:cs typeface="Times New Roman"/>
                        </a:rPr>
                        <a:t>Low</a:t>
                      </a:r>
                      <a:endParaRPr lang="en-US" sz="1200" dirty="0">
                        <a:latin typeface="Times New Roman"/>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Low</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Low</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marL="0" marR="0" algn="ctr">
                        <a:lnSpc>
                          <a:spcPts val="1400"/>
                        </a:lnSpc>
                        <a:spcBef>
                          <a:spcPts val="0"/>
                        </a:spcBef>
                        <a:spcAft>
                          <a:spcPts val="0"/>
                        </a:spcAft>
                      </a:pPr>
                      <a:r>
                        <a:rPr lang="en-GB" sz="1000" dirty="0">
                          <a:solidFill>
                            <a:srgbClr val="000000"/>
                          </a:solidFill>
                          <a:latin typeface="Arial"/>
                          <a:ea typeface="Times New Roman"/>
                          <a:cs typeface="Times New Roman"/>
                        </a:rPr>
                        <a:t>Low</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75538815"/>
              </p:ext>
            </p:extLst>
          </p:nvPr>
        </p:nvGraphicFramePr>
        <p:xfrm>
          <a:off x="2403564" y="4713528"/>
          <a:ext cx="5205552" cy="1992072"/>
        </p:xfrm>
        <a:graphic>
          <a:graphicData uri="http://schemas.openxmlformats.org/drawingml/2006/table">
            <a:tbl>
              <a:tblPr/>
              <a:tblGrid>
                <a:gridCol w="867592"/>
                <a:gridCol w="867592"/>
                <a:gridCol w="867592"/>
                <a:gridCol w="867592"/>
                <a:gridCol w="867592"/>
                <a:gridCol w="867592"/>
              </a:tblGrid>
              <a:tr h="332012">
                <a:tc>
                  <a:txBody>
                    <a:bodyPr/>
                    <a:lstStyle/>
                    <a:p>
                      <a:pPr marL="0" marR="0" algn="r">
                        <a:lnSpc>
                          <a:spcPts val="1400"/>
                        </a:lnSpc>
                        <a:spcBef>
                          <a:spcPts val="0"/>
                        </a:spcBef>
                        <a:spcAft>
                          <a:spcPts val="0"/>
                        </a:spcAft>
                      </a:pPr>
                      <a:endParaRPr lang="en-GB" sz="1000" dirty="0">
                        <a:solidFill>
                          <a:srgbClr val="000000"/>
                        </a:solidFill>
                        <a:latin typeface="Arial"/>
                        <a:ea typeface="Times New Roman"/>
                        <a:cs typeface="Times New Roman"/>
                      </a:endParaRPr>
                    </a:p>
                  </a:txBody>
                  <a:tcPr marL="19050" marR="19050" marT="0" marB="0">
                    <a:lnL>
                      <a:noFill/>
                    </a:lnL>
                    <a:lnR>
                      <a:noFill/>
                    </a:lnR>
                    <a:lnT>
                      <a:noFill/>
                    </a:lnT>
                    <a:lnB>
                      <a:noFill/>
                    </a:lnB>
                  </a:tcPr>
                </a:tc>
                <a:tc>
                  <a:txBody>
                    <a:bodyPr/>
                    <a:lstStyle/>
                    <a:p>
                      <a:pPr marL="0" marR="0" algn="ctr">
                        <a:lnSpc>
                          <a:spcPts val="1400"/>
                        </a:lnSpc>
                        <a:spcBef>
                          <a:spcPts val="0"/>
                        </a:spcBef>
                        <a:spcAft>
                          <a:spcPts val="0"/>
                        </a:spcAft>
                      </a:pPr>
                      <a:endParaRPr lang="en-GB" sz="1000">
                        <a:solidFill>
                          <a:srgbClr val="000000"/>
                        </a:solidFill>
                        <a:latin typeface="Arial"/>
                        <a:ea typeface="Times New Roman"/>
                        <a:cs typeface="Times New Roman"/>
                      </a:endParaRPr>
                    </a:p>
                  </a:txBody>
                  <a:tcPr marL="19050" marR="19050" marT="0" marB="0">
                    <a:lnL>
                      <a:noFill/>
                    </a:lnL>
                    <a:lnR w="28575" cap="flat" cmpd="sng" algn="ctr">
                      <a:solidFill>
                        <a:srgbClr val="000000"/>
                      </a:solidFill>
                      <a:prstDash val="solid"/>
                      <a:round/>
                      <a:headEnd type="none" w="med" len="med"/>
                      <a:tailEnd type="none" w="med" len="med"/>
                    </a:lnR>
                    <a:lnT>
                      <a:noFill/>
                    </a:lnT>
                    <a:lnB>
                      <a:noFill/>
                    </a:lnB>
                  </a:tcPr>
                </a:tc>
                <a:tc gridSpan="4">
                  <a:txBody>
                    <a:bodyPr/>
                    <a:lstStyle/>
                    <a:p>
                      <a:pPr marL="0" marR="0" algn="ctr">
                        <a:lnSpc>
                          <a:spcPts val="1400"/>
                        </a:lnSpc>
                        <a:spcBef>
                          <a:spcPts val="0"/>
                        </a:spcBef>
                        <a:spcAft>
                          <a:spcPts val="0"/>
                        </a:spcAft>
                      </a:pPr>
                      <a:r>
                        <a:rPr lang="en-GB" sz="1000" b="1" smtClean="0">
                          <a:solidFill>
                            <a:srgbClr val="000000"/>
                          </a:solidFill>
                          <a:latin typeface="Arial"/>
                          <a:ea typeface="Times New Roman"/>
                          <a:cs typeface="Times New Roman"/>
                        </a:rPr>
                        <a:t>Irreversibility</a:t>
                      </a:r>
                      <a:endParaRPr lang="en-US" sz="1200" dirty="0">
                        <a:latin typeface="Times New Roman"/>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32012">
                <a:tc>
                  <a:txBody>
                    <a:bodyPr/>
                    <a:lstStyle/>
                    <a:p>
                      <a:pPr marL="0" marR="0" algn="r">
                        <a:lnSpc>
                          <a:spcPts val="1400"/>
                        </a:lnSpc>
                        <a:spcBef>
                          <a:spcPts val="0"/>
                        </a:spcBef>
                        <a:spcAft>
                          <a:spcPts val="0"/>
                        </a:spcAft>
                      </a:pPr>
                      <a:endParaRPr lang="en-GB" sz="1000">
                        <a:solidFill>
                          <a:srgbClr val="000000"/>
                        </a:solidFill>
                        <a:latin typeface="Arial"/>
                        <a:ea typeface="Times New Roman"/>
                        <a:cs typeface="Times New Roman"/>
                      </a:endParaRPr>
                    </a:p>
                  </a:txBody>
                  <a:tcPr marL="19050" marR="19050"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endParaRPr lang="en-GB" sz="1000">
                        <a:solidFill>
                          <a:srgbClr val="000000"/>
                        </a:solidFill>
                        <a:latin typeface="Arial"/>
                        <a:ea typeface="Times New Roman"/>
                        <a:cs typeface="Times New Roman"/>
                      </a:endParaRPr>
                    </a:p>
                  </a:txBody>
                  <a:tcPr marL="19050" marR="19050" marT="0" marB="0">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Very High</a:t>
                      </a:r>
                      <a:endParaRPr lang="en-US" sz="1200">
                        <a:latin typeface="Times New Roman"/>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High</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Medium</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dirty="0">
                          <a:solidFill>
                            <a:srgbClr val="000000"/>
                          </a:solidFill>
                          <a:latin typeface="Arial"/>
                          <a:ea typeface="Times New Roman"/>
                          <a:cs typeface="Times New Roman"/>
                        </a:rPr>
                        <a:t>Low</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332012">
                <a:tc rowSpan="4">
                  <a:txBody>
                    <a:bodyPr/>
                    <a:lstStyle/>
                    <a:p>
                      <a:pPr marL="71755" marR="71755">
                        <a:lnSpc>
                          <a:spcPts val="1400"/>
                        </a:lnSpc>
                        <a:spcBef>
                          <a:spcPts val="0"/>
                        </a:spcBef>
                        <a:spcAft>
                          <a:spcPts val="0"/>
                        </a:spcAft>
                      </a:pPr>
                      <a:endParaRPr lang="en-US" sz="1200">
                        <a:latin typeface="Times New Roman"/>
                        <a:ea typeface="Times New Roman"/>
                        <a:cs typeface="Times New Roman"/>
                      </a:endParaRPr>
                    </a:p>
                    <a:p>
                      <a:pPr marL="71755" marR="71755" algn="ctr">
                        <a:lnSpc>
                          <a:spcPts val="1400"/>
                        </a:lnSpc>
                        <a:spcBef>
                          <a:spcPts val="0"/>
                        </a:spcBef>
                        <a:spcAft>
                          <a:spcPts val="0"/>
                        </a:spcAft>
                      </a:pPr>
                      <a:r>
                        <a:rPr lang="en-GB" sz="1000" b="1">
                          <a:solidFill>
                            <a:srgbClr val="000000"/>
                          </a:solidFill>
                          <a:latin typeface="Arial"/>
                          <a:ea typeface="Times New Roman"/>
                          <a:cs typeface="Times New Roman"/>
                        </a:rPr>
                        <a:t>Magnitude</a:t>
                      </a:r>
                      <a:endParaRPr lang="en-US" sz="1200">
                        <a:latin typeface="Times New Roman"/>
                        <a:ea typeface="Times New Roman"/>
                        <a:cs typeface="Times New Roman"/>
                      </a:endParaRPr>
                    </a:p>
                  </a:txBody>
                  <a:tcPr marL="19050" marR="1905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Very High</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Very High</a:t>
                      </a:r>
                      <a:endParaRPr lang="en-US" sz="1200">
                        <a:latin typeface="Times New Roman"/>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ts val="1400"/>
                        </a:lnSpc>
                        <a:spcBef>
                          <a:spcPts val="0"/>
                        </a:spcBef>
                        <a:spcAft>
                          <a:spcPts val="0"/>
                        </a:spcAft>
                      </a:pPr>
                      <a:r>
                        <a:rPr lang="en-GB" sz="1000" dirty="0">
                          <a:solidFill>
                            <a:srgbClr val="000000"/>
                          </a:solidFill>
                          <a:latin typeface="Arial"/>
                          <a:ea typeface="Times New Roman"/>
                          <a:cs typeface="Times New Roman"/>
                        </a:rPr>
                        <a:t>Very High</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Very High</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High</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32012">
                <a:tc vMerge="1">
                  <a:txBody>
                    <a:bodyPr/>
                    <a:lstStyle/>
                    <a:p>
                      <a:endParaRPr lang="en-US"/>
                    </a:p>
                  </a:txBody>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High</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Very High</a:t>
                      </a:r>
                      <a:endParaRPr lang="en-US" sz="1200">
                        <a:latin typeface="Times New Roman"/>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ts val="1400"/>
                        </a:lnSpc>
                        <a:spcBef>
                          <a:spcPts val="0"/>
                        </a:spcBef>
                        <a:spcAft>
                          <a:spcPts val="0"/>
                        </a:spcAft>
                      </a:pPr>
                      <a:r>
                        <a:rPr lang="en-GB" sz="1000" dirty="0">
                          <a:solidFill>
                            <a:srgbClr val="000000"/>
                          </a:solidFill>
                          <a:latin typeface="Arial"/>
                          <a:ea typeface="Times New Roman"/>
                          <a:cs typeface="Times New Roman"/>
                        </a:rPr>
                        <a:t>High</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ts val="1400"/>
                        </a:lnSpc>
                        <a:spcBef>
                          <a:spcPts val="0"/>
                        </a:spcBef>
                        <a:spcAft>
                          <a:spcPts val="0"/>
                        </a:spcAft>
                      </a:pPr>
                      <a:r>
                        <a:rPr lang="en-GB" sz="1000" dirty="0">
                          <a:solidFill>
                            <a:srgbClr val="000000"/>
                          </a:solidFill>
                          <a:latin typeface="Arial"/>
                          <a:ea typeface="Times New Roman"/>
                          <a:cs typeface="Times New Roman"/>
                        </a:rPr>
                        <a:t>High</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ts val="1400"/>
                        </a:lnSpc>
                        <a:spcBef>
                          <a:spcPts val="0"/>
                        </a:spcBef>
                        <a:spcAft>
                          <a:spcPts val="0"/>
                        </a:spcAft>
                      </a:pPr>
                      <a:r>
                        <a:rPr lang="en-GB" sz="1000" dirty="0">
                          <a:solidFill>
                            <a:srgbClr val="000000"/>
                          </a:solidFill>
                          <a:latin typeface="Arial"/>
                          <a:ea typeface="Times New Roman"/>
                          <a:cs typeface="Times New Roman"/>
                        </a:rPr>
                        <a:t>Medium</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332012">
                <a:tc vMerge="1">
                  <a:txBody>
                    <a:bodyPr/>
                    <a:lstStyle/>
                    <a:p>
                      <a:endParaRPr lang="en-US"/>
                    </a:p>
                  </a:txBody>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Medium</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High</a:t>
                      </a:r>
                      <a:endParaRPr lang="en-US" sz="1200">
                        <a:latin typeface="Times New Roman"/>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ts val="1400"/>
                        </a:lnSpc>
                        <a:spcBef>
                          <a:spcPts val="0"/>
                        </a:spcBef>
                        <a:spcAft>
                          <a:spcPts val="0"/>
                        </a:spcAft>
                      </a:pPr>
                      <a:r>
                        <a:rPr lang="en-GB" sz="1000" dirty="0">
                          <a:solidFill>
                            <a:srgbClr val="000000"/>
                          </a:solidFill>
                          <a:latin typeface="Arial"/>
                          <a:ea typeface="Times New Roman"/>
                          <a:cs typeface="Times New Roman"/>
                        </a:rPr>
                        <a:t>Medium</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Medium</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Low</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r>
              <a:tr h="332012">
                <a:tc vMerge="1">
                  <a:txBody>
                    <a:bodyPr/>
                    <a:lstStyle/>
                    <a:p>
                      <a:endParaRPr lang="en-US"/>
                    </a:p>
                  </a:txBody>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Low</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Medium</a:t>
                      </a:r>
                      <a:endParaRPr lang="en-US" sz="1200">
                        <a:latin typeface="Times New Roman"/>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ctr">
                        <a:lnSpc>
                          <a:spcPts val="1400"/>
                        </a:lnSpc>
                        <a:spcBef>
                          <a:spcPts val="0"/>
                        </a:spcBef>
                        <a:spcAft>
                          <a:spcPts val="0"/>
                        </a:spcAft>
                      </a:pPr>
                      <a:r>
                        <a:rPr lang="en-GB" sz="1000" dirty="0">
                          <a:solidFill>
                            <a:srgbClr val="000000"/>
                          </a:solidFill>
                          <a:latin typeface="Arial"/>
                          <a:ea typeface="Times New Roman"/>
                          <a:cs typeface="Times New Roman"/>
                        </a:rPr>
                        <a:t>Low</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Low</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marL="0" marR="0" algn="ctr">
                        <a:lnSpc>
                          <a:spcPts val="1400"/>
                        </a:lnSpc>
                        <a:spcBef>
                          <a:spcPts val="0"/>
                        </a:spcBef>
                        <a:spcAft>
                          <a:spcPts val="0"/>
                        </a:spcAft>
                      </a:pPr>
                      <a:r>
                        <a:rPr lang="en-GB" sz="1000" dirty="0">
                          <a:solidFill>
                            <a:srgbClr val="000000"/>
                          </a:solidFill>
                          <a:latin typeface="Arial"/>
                          <a:ea typeface="Times New Roman"/>
                          <a:cs typeface="Times New Roman"/>
                        </a:rPr>
                        <a:t>Low</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r>
            </a:tbl>
          </a:graphicData>
        </a:graphic>
      </p:graphicFrame>
      <p:sp>
        <p:nvSpPr>
          <p:cNvPr id="33797" name="TextBox 11"/>
          <p:cNvSpPr txBox="1">
            <a:spLocks noChangeArrowheads="1"/>
          </p:cNvSpPr>
          <p:nvPr/>
        </p:nvSpPr>
        <p:spPr bwMode="auto">
          <a:xfrm>
            <a:off x="457200" y="1562114"/>
            <a:ext cx="7691438" cy="461963"/>
          </a:xfrm>
          <a:prstGeom prst="rect">
            <a:avLst/>
          </a:prstGeom>
          <a:noFill/>
          <a:ln w="9525">
            <a:noFill/>
            <a:miter lim="800000"/>
            <a:headEnd/>
            <a:tailEnd/>
          </a:ln>
        </p:spPr>
        <p:txBody>
          <a:bodyPr>
            <a:spAutoFit/>
          </a:bodyPr>
          <a:lstStyle/>
          <a:p>
            <a:pPr algn="l"/>
            <a:r>
              <a:rPr lang="en-US" sz="2400">
                <a:effectLst/>
              </a:rPr>
              <a:t>Scope + Severity = Threat Magnitude</a:t>
            </a:r>
          </a:p>
        </p:txBody>
      </p:sp>
      <p:sp>
        <p:nvSpPr>
          <p:cNvPr id="33798" name="TextBox 12"/>
          <p:cNvSpPr txBox="1">
            <a:spLocks noChangeArrowheads="1"/>
          </p:cNvSpPr>
          <p:nvPr/>
        </p:nvSpPr>
        <p:spPr bwMode="auto">
          <a:xfrm>
            <a:off x="457200" y="4065602"/>
            <a:ext cx="7691438" cy="461962"/>
          </a:xfrm>
          <a:prstGeom prst="rect">
            <a:avLst/>
          </a:prstGeom>
          <a:noFill/>
          <a:ln w="9525">
            <a:noFill/>
            <a:miter lim="800000"/>
            <a:headEnd/>
            <a:tailEnd/>
          </a:ln>
        </p:spPr>
        <p:txBody>
          <a:bodyPr>
            <a:spAutoFit/>
          </a:bodyPr>
          <a:lstStyle/>
          <a:p>
            <a:pPr algn="l"/>
            <a:r>
              <a:rPr lang="en-US" sz="2400">
                <a:effectLst/>
              </a:rPr>
              <a:t>Threat Magnitude + Irreversibility = Threat Rating</a:t>
            </a:r>
          </a:p>
        </p:txBody>
      </p:sp>
      <p:sp>
        <p:nvSpPr>
          <p:cNvPr id="7" name="TextBox 7"/>
          <p:cNvSpPr txBox="1">
            <a:spLocks noChangeArrowheads="1"/>
          </p:cNvSpPr>
          <p:nvPr/>
        </p:nvSpPr>
        <p:spPr bwMode="auto">
          <a:xfrm>
            <a:off x="6248400" y="152400"/>
            <a:ext cx="28956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Threats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267013851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676400" y="0"/>
            <a:ext cx="4191000" cy="1371600"/>
          </a:xfrm>
        </p:spPr>
        <p:txBody>
          <a:bodyPr/>
          <a:lstStyle/>
          <a:p>
            <a:pPr eaLnBrk="1" hangingPunct="1"/>
            <a:r>
              <a:rPr lang="en-US" sz="3200" dirty="0" smtClean="0"/>
              <a:t>How Do You Assess Direct Threats? </a:t>
            </a:r>
          </a:p>
        </p:txBody>
      </p:sp>
      <p:sp>
        <p:nvSpPr>
          <p:cNvPr id="877571" name="Rectangle 3"/>
          <p:cNvSpPr>
            <a:spLocks noGrp="1" noChangeArrowheads="1"/>
          </p:cNvSpPr>
          <p:nvPr>
            <p:ph type="body" idx="1"/>
          </p:nvPr>
        </p:nvSpPr>
        <p:spPr/>
        <p:txBody>
          <a:bodyPr/>
          <a:lstStyle/>
          <a:p>
            <a:pPr marL="609600" indent="-609600" eaLnBrk="1" hangingPunct="1">
              <a:spcBef>
                <a:spcPts val="0"/>
              </a:spcBef>
              <a:spcAft>
                <a:spcPts val="1800"/>
              </a:spcAft>
              <a:buSzTx/>
              <a:buFont typeface="Arial" charset="0"/>
              <a:buAutoNum type="arabicPeriod"/>
            </a:pPr>
            <a:r>
              <a:rPr lang="en-US" dirty="0" smtClean="0">
                <a:solidFill>
                  <a:schemeClr val="bg1">
                    <a:lumMod val="65000"/>
                  </a:schemeClr>
                </a:solidFill>
              </a:rPr>
              <a:t>Identify your direct threats &amp; link them to your targets</a:t>
            </a:r>
          </a:p>
          <a:p>
            <a:pPr marL="609600" indent="-609600" eaLnBrk="1" hangingPunct="1">
              <a:spcBef>
                <a:spcPts val="0"/>
              </a:spcBef>
              <a:spcAft>
                <a:spcPts val="1800"/>
              </a:spcAft>
              <a:buSzTx/>
              <a:buFont typeface="Arial" charset="0"/>
              <a:buAutoNum type="arabicPeriod"/>
            </a:pPr>
            <a:r>
              <a:rPr lang="en-US" dirty="0" smtClean="0">
                <a:solidFill>
                  <a:schemeClr val="bg1">
                    <a:lumMod val="65000"/>
                  </a:schemeClr>
                </a:solidFill>
              </a:rPr>
              <a:t>If necessary, add stresses</a:t>
            </a:r>
          </a:p>
          <a:p>
            <a:pPr marL="609600" indent="-609600" eaLnBrk="1" hangingPunct="1">
              <a:spcBef>
                <a:spcPts val="0"/>
              </a:spcBef>
              <a:spcAft>
                <a:spcPts val="1800"/>
              </a:spcAft>
              <a:buSzTx/>
              <a:buFont typeface="Arial" charset="0"/>
              <a:buAutoNum type="arabicPeriod"/>
            </a:pPr>
            <a:r>
              <a:rPr lang="en-US" dirty="0" smtClean="0">
                <a:solidFill>
                  <a:schemeClr val="bg1">
                    <a:lumMod val="65000"/>
                  </a:schemeClr>
                </a:solidFill>
              </a:rPr>
              <a:t>Rate each threat-target combination for  3 criteria</a:t>
            </a:r>
          </a:p>
          <a:p>
            <a:pPr marL="609600" indent="-609600" eaLnBrk="1" hangingPunct="1">
              <a:spcBef>
                <a:spcPts val="0"/>
              </a:spcBef>
              <a:spcAft>
                <a:spcPts val="1800"/>
              </a:spcAft>
              <a:buSzTx/>
              <a:buFont typeface="Arial" charset="0"/>
              <a:buAutoNum type="arabicPeriod"/>
            </a:pPr>
            <a:r>
              <a:rPr lang="en-US" b="1" dirty="0" smtClean="0">
                <a:solidFill>
                  <a:srgbClr val="008000"/>
                </a:solidFill>
              </a:rPr>
              <a:t>Review and discuss the summary ratings</a:t>
            </a:r>
          </a:p>
        </p:txBody>
      </p:sp>
      <p:sp>
        <p:nvSpPr>
          <p:cNvPr id="4" name="TextBox 7"/>
          <p:cNvSpPr txBox="1">
            <a:spLocks noChangeArrowheads="1"/>
          </p:cNvSpPr>
          <p:nvPr/>
        </p:nvSpPr>
        <p:spPr bwMode="auto">
          <a:xfrm>
            <a:off x="6248400" y="152400"/>
            <a:ext cx="28956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Threats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10049311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1733135"/>
            <a:ext cx="8947150" cy="3319935"/>
            <a:chOff x="98425" y="1517650"/>
            <a:chExt cx="8947150" cy="3319935"/>
          </a:xfrm>
        </p:grpSpPr>
        <p:pic>
          <p:nvPicPr>
            <p:cNvPr id="31747" name="Picture 4" descr="Threats Table.png"/>
            <p:cNvPicPr>
              <a:picLocks noChangeAspect="1"/>
            </p:cNvPicPr>
            <p:nvPr/>
          </p:nvPicPr>
          <p:blipFill>
            <a:blip r:embed="rId3" cstate="screen"/>
            <a:srcRect r="3008" b="37096"/>
            <a:stretch>
              <a:fillRect/>
            </a:stretch>
          </p:blipFill>
          <p:spPr bwMode="auto">
            <a:xfrm>
              <a:off x="98425" y="1517650"/>
              <a:ext cx="8947150" cy="3066707"/>
            </a:xfrm>
            <a:prstGeom prst="rect">
              <a:avLst/>
            </a:prstGeom>
            <a:noFill/>
            <a:ln w="9525">
              <a:noFill/>
              <a:miter lim="800000"/>
              <a:headEnd/>
              <a:tailEnd/>
            </a:ln>
          </p:spPr>
        </p:pic>
        <p:pic>
          <p:nvPicPr>
            <p:cNvPr id="5" name="Picture 4" descr="Threats Table.png"/>
            <p:cNvPicPr>
              <a:picLocks noChangeAspect="1"/>
            </p:cNvPicPr>
            <p:nvPr/>
          </p:nvPicPr>
          <p:blipFill>
            <a:blip r:embed="rId4" cstate="screen"/>
            <a:srcRect/>
            <a:stretch>
              <a:fillRect/>
            </a:stretch>
          </p:blipFill>
          <p:spPr bwMode="auto">
            <a:xfrm>
              <a:off x="98425" y="4596714"/>
              <a:ext cx="8947150" cy="240871"/>
            </a:xfrm>
            <a:prstGeom prst="rect">
              <a:avLst/>
            </a:prstGeom>
            <a:noFill/>
            <a:ln w="9525">
              <a:noFill/>
              <a:miter lim="800000"/>
              <a:headEnd/>
              <a:tailEnd/>
            </a:ln>
          </p:spPr>
        </p:pic>
      </p:grpSp>
      <p:sp>
        <p:nvSpPr>
          <p:cNvPr id="14" name="Rectangle 13"/>
          <p:cNvSpPr/>
          <p:nvPr/>
        </p:nvSpPr>
        <p:spPr>
          <a:xfrm>
            <a:off x="4473146" y="5179874"/>
            <a:ext cx="4399005" cy="1754326"/>
          </a:xfrm>
          <a:prstGeom prst="rect">
            <a:avLst/>
          </a:prstGeom>
        </p:spPr>
        <p:txBody>
          <a:bodyPr wrap="square">
            <a:spAutoFit/>
          </a:bodyPr>
          <a:lstStyle/>
          <a:p>
            <a:pPr marL="514350" indent="-514350" algn="l">
              <a:buFont typeface="Arial" pitchFamily="34" charset="0"/>
              <a:buNone/>
              <a:defRPr/>
            </a:pPr>
            <a:r>
              <a:rPr lang="en-US" sz="3600" u="sng" dirty="0" smtClean="0">
                <a:effectLst/>
              </a:rPr>
              <a:t>3-5-7 Rule:</a:t>
            </a:r>
          </a:p>
          <a:p>
            <a:pPr marL="971550" lvl="1" indent="-514350" algn="l">
              <a:buFont typeface="Arial" pitchFamily="34" charset="0"/>
              <a:buNone/>
              <a:defRPr/>
            </a:pPr>
            <a:r>
              <a:rPr lang="en-US" sz="2400" dirty="0" smtClean="0">
                <a:solidFill>
                  <a:srgbClr val="C00000"/>
                </a:solidFill>
                <a:effectLst/>
              </a:rPr>
              <a:t>3 highs </a:t>
            </a:r>
            <a:r>
              <a:rPr lang="en-GB" sz="2400" dirty="0" smtClean="0">
                <a:solidFill>
                  <a:srgbClr val="C00000"/>
                </a:solidFill>
                <a:effectLst/>
              </a:rPr>
              <a:t>= 1 Very High</a:t>
            </a:r>
            <a:endParaRPr lang="en-US" sz="2400" dirty="0" smtClean="0">
              <a:solidFill>
                <a:srgbClr val="C00000"/>
              </a:solidFill>
              <a:effectLst/>
            </a:endParaRPr>
          </a:p>
          <a:p>
            <a:pPr lvl="1" algn="l">
              <a:buFont typeface="Times New Roman" pitchFamily="18" charset="0"/>
              <a:buNone/>
              <a:defRPr/>
            </a:pPr>
            <a:r>
              <a:rPr lang="en-GB" sz="2400" dirty="0" smtClean="0">
                <a:solidFill>
                  <a:srgbClr val="C00000"/>
                </a:solidFill>
                <a:effectLst/>
              </a:rPr>
              <a:t>5 Mediums = 1 High</a:t>
            </a:r>
            <a:endParaRPr lang="en-US" sz="2400" dirty="0" smtClean="0">
              <a:solidFill>
                <a:srgbClr val="C00000"/>
              </a:solidFill>
              <a:effectLst/>
            </a:endParaRPr>
          </a:p>
          <a:p>
            <a:pPr lvl="1" algn="l">
              <a:buFont typeface="Times New Roman" pitchFamily="18" charset="0"/>
              <a:buNone/>
              <a:defRPr/>
            </a:pPr>
            <a:r>
              <a:rPr lang="en-GB" sz="2400" dirty="0" smtClean="0">
                <a:solidFill>
                  <a:srgbClr val="C00000"/>
                </a:solidFill>
                <a:effectLst/>
              </a:rPr>
              <a:t>7 Lows = Medium </a:t>
            </a:r>
            <a:endParaRPr lang="en-US" sz="2400" dirty="0" smtClean="0">
              <a:solidFill>
                <a:srgbClr val="C00000"/>
              </a:solidFill>
              <a:effectLst/>
            </a:endParaRPr>
          </a:p>
        </p:txBody>
      </p:sp>
      <p:sp>
        <p:nvSpPr>
          <p:cNvPr id="15" name="Rectangle 14"/>
          <p:cNvSpPr/>
          <p:nvPr/>
        </p:nvSpPr>
        <p:spPr>
          <a:xfrm>
            <a:off x="275965" y="5178982"/>
            <a:ext cx="4258141" cy="1015663"/>
          </a:xfrm>
          <a:prstGeom prst="rect">
            <a:avLst/>
          </a:prstGeom>
        </p:spPr>
        <p:txBody>
          <a:bodyPr wrap="square">
            <a:spAutoFit/>
          </a:bodyPr>
          <a:lstStyle/>
          <a:p>
            <a:pPr marL="514350" indent="-514350" algn="l">
              <a:buFont typeface="Arial" pitchFamily="34" charset="0"/>
              <a:buNone/>
              <a:defRPr/>
            </a:pPr>
            <a:r>
              <a:rPr lang="en-US" sz="3600" u="sng" dirty="0" smtClean="0">
                <a:effectLst/>
              </a:rPr>
              <a:t>2 Prime Rule:</a:t>
            </a:r>
          </a:p>
          <a:p>
            <a:pPr marL="514350" indent="-514350" algn="l">
              <a:buFont typeface="Arial" pitchFamily="34" charset="0"/>
              <a:buNone/>
              <a:defRPr/>
            </a:pPr>
            <a:r>
              <a:rPr lang="en-US" sz="2400" dirty="0" smtClean="0">
                <a:solidFill>
                  <a:srgbClr val="C00000"/>
                </a:solidFill>
                <a:effectLst/>
              </a:rPr>
              <a:t>Need at least 2 of a level</a:t>
            </a:r>
          </a:p>
        </p:txBody>
      </p:sp>
      <p:sp>
        <p:nvSpPr>
          <p:cNvPr id="11" name="Rectangle 214"/>
          <p:cNvSpPr>
            <a:spLocks noGrp="1" noChangeArrowheads="1"/>
          </p:cNvSpPr>
          <p:nvPr>
            <p:ph type="title"/>
          </p:nvPr>
        </p:nvSpPr>
        <p:spPr/>
        <p:txBody>
          <a:bodyPr/>
          <a:lstStyle/>
          <a:p>
            <a:pPr eaLnBrk="1" hangingPunct="1"/>
            <a:r>
              <a:rPr lang="en-US" dirty="0" smtClean="0"/>
              <a:t>4.  Review &amp; discuss the summary ratings</a:t>
            </a:r>
          </a:p>
        </p:txBody>
      </p:sp>
      <p:sp>
        <p:nvSpPr>
          <p:cNvPr id="8" name="TextBox 7"/>
          <p:cNvSpPr txBox="1">
            <a:spLocks noChangeArrowheads="1"/>
          </p:cNvSpPr>
          <p:nvPr/>
        </p:nvSpPr>
        <p:spPr bwMode="auto">
          <a:xfrm>
            <a:off x="6248400" y="152400"/>
            <a:ext cx="28956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Threats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32409818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descr="Threat rating.png"/>
          <p:cNvPicPr>
            <a:picLocks noChangeAspect="1"/>
          </p:cNvPicPr>
          <p:nvPr/>
        </p:nvPicPr>
        <p:blipFill>
          <a:blip r:embed="rId3" cstate="print"/>
          <a:srcRect/>
          <a:stretch>
            <a:fillRect/>
          </a:stretch>
        </p:blipFill>
        <p:spPr bwMode="auto">
          <a:xfrm>
            <a:off x="119063" y="1554162"/>
            <a:ext cx="8905875" cy="5075238"/>
          </a:xfrm>
          <a:prstGeom prst="rect">
            <a:avLst/>
          </a:prstGeom>
          <a:noFill/>
          <a:ln w="9525">
            <a:solidFill>
              <a:schemeClr val="tx2"/>
            </a:solidFill>
            <a:miter lim="800000"/>
            <a:headEnd/>
            <a:tailEnd/>
          </a:ln>
        </p:spPr>
      </p:pic>
      <p:sp>
        <p:nvSpPr>
          <p:cNvPr id="5" name="Rectangle 214"/>
          <p:cNvSpPr>
            <a:spLocks noGrp="1" noChangeArrowheads="1"/>
          </p:cNvSpPr>
          <p:nvPr>
            <p:ph type="title"/>
          </p:nvPr>
        </p:nvSpPr>
        <p:spPr/>
        <p:txBody>
          <a:bodyPr/>
          <a:lstStyle/>
          <a:p>
            <a:pPr eaLnBrk="1" hangingPunct="1"/>
            <a:r>
              <a:rPr lang="en-US" dirty="0" smtClean="0"/>
              <a:t>4.  Review &amp; discuss the summary ratings</a:t>
            </a:r>
          </a:p>
        </p:txBody>
      </p:sp>
      <p:sp>
        <p:nvSpPr>
          <p:cNvPr id="4" name="TextBox 7"/>
          <p:cNvSpPr txBox="1">
            <a:spLocks noChangeArrowheads="1"/>
          </p:cNvSpPr>
          <p:nvPr/>
        </p:nvSpPr>
        <p:spPr bwMode="auto">
          <a:xfrm>
            <a:off x="6248400" y="152400"/>
            <a:ext cx="28956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Threats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11627069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610" name="Rectangle 2"/>
          <p:cNvSpPr>
            <a:spLocks noGrp="1" noChangeArrowheads="1"/>
          </p:cNvSpPr>
          <p:nvPr>
            <p:ph type="body" idx="1"/>
          </p:nvPr>
        </p:nvSpPr>
        <p:spPr>
          <a:xfrm>
            <a:off x="152400" y="2819400"/>
            <a:ext cx="9067800" cy="1371599"/>
          </a:xfrm>
          <a:noFill/>
          <a:ln/>
        </p:spPr>
        <p:txBody>
          <a:bodyPr lIns="90488" tIns="44450" rIns="90488" bIns="44450"/>
          <a:lstStyle/>
          <a:p>
            <a:pPr marL="682625" indent="-625475"/>
            <a:r>
              <a:rPr lang="en-US" sz="2800" dirty="0" smtClean="0">
                <a:solidFill>
                  <a:schemeClr val="accent2"/>
                </a:solidFill>
              </a:rPr>
              <a:t>Rates the </a:t>
            </a:r>
            <a:r>
              <a:rPr lang="en-US" sz="2800" dirty="0">
                <a:solidFill>
                  <a:schemeClr val="accent2"/>
                </a:solidFill>
              </a:rPr>
              <a:t>scope </a:t>
            </a:r>
            <a:r>
              <a:rPr lang="en-US" sz="2800" dirty="0" smtClean="0">
                <a:solidFill>
                  <a:schemeClr val="accent2"/>
                </a:solidFill>
              </a:rPr>
              <a:t>and </a:t>
            </a:r>
            <a:r>
              <a:rPr lang="en-US" sz="2800" dirty="0">
                <a:solidFill>
                  <a:schemeClr val="accent2"/>
                </a:solidFill>
              </a:rPr>
              <a:t>severity </a:t>
            </a:r>
            <a:r>
              <a:rPr lang="en-US" sz="2800" dirty="0" smtClean="0">
                <a:solidFill>
                  <a:schemeClr val="accent2"/>
                </a:solidFill>
              </a:rPr>
              <a:t>of </a:t>
            </a:r>
            <a:r>
              <a:rPr lang="en-US" sz="2800" b="1" dirty="0">
                <a:solidFill>
                  <a:schemeClr val="accent2"/>
                </a:solidFill>
              </a:rPr>
              <a:t>stress to </a:t>
            </a:r>
            <a:r>
              <a:rPr lang="en-US" sz="2800" b="1" dirty="0" smtClean="0">
                <a:solidFill>
                  <a:schemeClr val="accent2"/>
                </a:solidFill>
              </a:rPr>
              <a:t>target </a:t>
            </a:r>
            <a:r>
              <a:rPr lang="en-US" sz="2800" dirty="0" smtClean="0">
                <a:solidFill>
                  <a:schemeClr val="accent2"/>
                </a:solidFill>
              </a:rPr>
              <a:t>and the contribution and irreversibility of each direct </a:t>
            </a:r>
            <a:r>
              <a:rPr lang="en-US" sz="2800" b="1" dirty="0" smtClean="0">
                <a:solidFill>
                  <a:schemeClr val="accent2"/>
                </a:solidFill>
              </a:rPr>
              <a:t>threat to stress</a:t>
            </a:r>
            <a:endParaRPr lang="en-US" sz="2800" b="1" dirty="0">
              <a:solidFill>
                <a:schemeClr val="accent2"/>
              </a:solidFill>
            </a:endParaRPr>
          </a:p>
        </p:txBody>
      </p:sp>
      <p:sp>
        <p:nvSpPr>
          <p:cNvPr id="1092611" name="Rectangle 3"/>
          <p:cNvSpPr>
            <a:spLocks noGrp="1" noChangeArrowheads="1"/>
          </p:cNvSpPr>
          <p:nvPr>
            <p:ph type="title"/>
          </p:nvPr>
        </p:nvSpPr>
        <p:spPr>
          <a:xfrm>
            <a:off x="6172200" y="152400"/>
            <a:ext cx="2819400" cy="1143000"/>
          </a:xfrm>
        </p:spPr>
        <p:txBody>
          <a:bodyPr/>
          <a:lstStyle/>
          <a:p>
            <a:pPr algn="r"/>
            <a:r>
              <a:rPr lang="en-US" sz="2800" dirty="0" smtClean="0">
                <a:solidFill>
                  <a:schemeClr val="bg1"/>
                </a:solidFill>
                <a:latin typeface="Calibri" pitchFamily="34" charset="0"/>
              </a:rPr>
              <a:t>Threats</a:t>
            </a:r>
            <a:endParaRPr lang="en-US" sz="2800" dirty="0">
              <a:solidFill>
                <a:schemeClr val="bg1"/>
              </a:solidFill>
              <a:latin typeface="Calibri" pitchFamily="34" charset="0"/>
            </a:endParaRPr>
          </a:p>
        </p:txBody>
      </p:sp>
      <p:sp>
        <p:nvSpPr>
          <p:cNvPr id="4" name="TextBox 3"/>
          <p:cNvSpPr txBox="1"/>
          <p:nvPr/>
        </p:nvSpPr>
        <p:spPr>
          <a:xfrm>
            <a:off x="152400" y="2286000"/>
            <a:ext cx="5397631" cy="584775"/>
          </a:xfrm>
          <a:prstGeom prst="rect">
            <a:avLst/>
          </a:prstGeom>
          <a:noFill/>
        </p:spPr>
        <p:txBody>
          <a:bodyPr wrap="none" rtlCol="0">
            <a:spAutoFit/>
          </a:bodyPr>
          <a:lstStyle/>
          <a:p>
            <a:r>
              <a:rPr lang="en-US" sz="3200" b="1" dirty="0" smtClean="0">
                <a:solidFill>
                  <a:srgbClr val="008000"/>
                </a:solidFill>
                <a:latin typeface="+mn-lt"/>
              </a:rPr>
              <a:t>Stress-based threat rating:</a:t>
            </a:r>
            <a:endParaRPr lang="en-US" sz="3200" b="1" dirty="0">
              <a:solidFill>
                <a:srgbClr val="008000"/>
              </a:solidFill>
              <a:latin typeface="+mn-lt"/>
            </a:endParaRPr>
          </a:p>
        </p:txBody>
      </p:sp>
      <p:sp>
        <p:nvSpPr>
          <p:cNvPr id="5" name="Rectangle 2"/>
          <p:cNvSpPr txBox="1">
            <a:spLocks noChangeArrowheads="1"/>
          </p:cNvSpPr>
          <p:nvPr/>
        </p:nvSpPr>
        <p:spPr bwMode="auto">
          <a:xfrm>
            <a:off x="1752600" y="152400"/>
            <a:ext cx="4648200" cy="1295400"/>
          </a:xfrm>
          <a:prstGeom prst="rect">
            <a:avLst/>
          </a:prstGeom>
          <a:noFill/>
          <a:ln w="9525">
            <a:noFill/>
            <a:miter lim="800000"/>
            <a:headEnd/>
            <a:tailEnd/>
          </a:ln>
        </p:spPr>
        <p:txBody>
          <a:bodyPr anchor="ctr"/>
          <a:lstStyle/>
          <a:p>
            <a:pPr>
              <a:defRPr/>
            </a:pPr>
            <a:r>
              <a:rPr lang="en-US" sz="3600" b="1" kern="0" dirty="0">
                <a:solidFill>
                  <a:schemeClr val="bg1"/>
                </a:solidFill>
                <a:latin typeface="+mn-lt"/>
                <a:ea typeface="+mj-ea"/>
                <a:cs typeface="+mj-cs"/>
              </a:rPr>
              <a:t>Key Points to Introduce this Step</a:t>
            </a:r>
          </a:p>
        </p:txBody>
      </p:sp>
      <p:sp>
        <p:nvSpPr>
          <p:cNvPr id="9" name="Rectangle 2"/>
          <p:cNvSpPr txBox="1">
            <a:spLocks noChangeArrowheads="1"/>
          </p:cNvSpPr>
          <p:nvPr/>
        </p:nvSpPr>
        <p:spPr bwMode="auto">
          <a:xfrm>
            <a:off x="0" y="5257800"/>
            <a:ext cx="9220200" cy="11430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marL="682625" lvl="0" indent="-625475" eaLnBrk="0" hangingPunct="0">
              <a:spcBef>
                <a:spcPct val="20000"/>
              </a:spcBef>
              <a:buFontTx/>
              <a:buChar char="•"/>
            </a:pPr>
            <a:r>
              <a:rPr lang="en-US" sz="2800" kern="0" dirty="0" smtClean="0">
                <a:solidFill>
                  <a:schemeClr val="accent2"/>
                </a:solidFill>
                <a:latin typeface="+mn-lt"/>
              </a:rPr>
              <a:t>Rates the scope, severity, irreversibility of </a:t>
            </a:r>
            <a:r>
              <a:rPr lang="en-US" sz="2800" b="1" kern="0" dirty="0" smtClean="0">
                <a:solidFill>
                  <a:schemeClr val="accent2"/>
                </a:solidFill>
                <a:latin typeface="+mn-lt"/>
              </a:rPr>
              <a:t>direct threat only</a:t>
            </a:r>
            <a:endParaRPr kumimoji="0" lang="en-US" sz="2800" b="1" i="0" u="none" strike="noStrike" kern="0" cap="none" spc="0" normalizeH="0" baseline="0" noProof="0" dirty="0">
              <a:ln>
                <a:noFill/>
              </a:ln>
              <a:solidFill>
                <a:schemeClr val="accent2"/>
              </a:solidFill>
              <a:effectLst/>
              <a:uLnTx/>
              <a:uFillTx/>
              <a:latin typeface="+mn-lt"/>
            </a:endParaRPr>
          </a:p>
        </p:txBody>
      </p:sp>
      <p:sp>
        <p:nvSpPr>
          <p:cNvPr id="10" name="TextBox 9"/>
          <p:cNvSpPr txBox="1"/>
          <p:nvPr/>
        </p:nvSpPr>
        <p:spPr>
          <a:xfrm>
            <a:off x="152400" y="4724399"/>
            <a:ext cx="4169731" cy="584775"/>
          </a:xfrm>
          <a:prstGeom prst="rect">
            <a:avLst/>
          </a:prstGeom>
          <a:noFill/>
        </p:spPr>
        <p:txBody>
          <a:bodyPr wrap="none" rtlCol="0">
            <a:spAutoFit/>
          </a:bodyPr>
          <a:lstStyle/>
          <a:p>
            <a:r>
              <a:rPr lang="en-US" sz="3200" b="1" dirty="0" smtClean="0">
                <a:solidFill>
                  <a:srgbClr val="008000"/>
                </a:solidFill>
                <a:latin typeface="+mn-lt"/>
              </a:rPr>
              <a:t>Simple threat rating:</a:t>
            </a:r>
            <a:endParaRPr lang="en-US" sz="3200" b="1" dirty="0">
              <a:solidFill>
                <a:srgbClr val="008000"/>
              </a:solidFill>
              <a:latin typeface="+mn-lt"/>
            </a:endParaRPr>
          </a:p>
        </p:txBody>
      </p:sp>
      <p:sp>
        <p:nvSpPr>
          <p:cNvPr id="11" name="Rectangle 10"/>
          <p:cNvSpPr/>
          <p:nvPr/>
        </p:nvSpPr>
        <p:spPr>
          <a:xfrm>
            <a:off x="0" y="1600200"/>
            <a:ext cx="8763000" cy="523220"/>
          </a:xfrm>
          <a:prstGeom prst="rect">
            <a:avLst/>
          </a:prstGeom>
        </p:spPr>
        <p:txBody>
          <a:bodyPr wrap="square">
            <a:spAutoFit/>
          </a:bodyPr>
          <a:lstStyle/>
          <a:p>
            <a:pPr eaLnBrk="1" hangingPunct="1">
              <a:buClr>
                <a:schemeClr val="tx1"/>
              </a:buClr>
              <a:buFontTx/>
              <a:buNone/>
            </a:pPr>
            <a:r>
              <a:rPr lang="en-US" sz="2800" b="1" dirty="0" smtClean="0">
                <a:solidFill>
                  <a:srgbClr val="000099"/>
                </a:solidFill>
              </a:rPr>
              <a:t>There are two common types of threat ratings:</a:t>
            </a:r>
          </a:p>
        </p:txBody>
      </p:sp>
    </p:spTree>
    <p:extLst>
      <p:ext uri="{BB962C8B-B14F-4D97-AF65-F5344CB8AC3E}">
        <p14:creationId xmlns:p14="http://schemas.microsoft.com/office/powerpoint/2010/main" val="17390037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611" name="Rectangle 3"/>
          <p:cNvSpPr>
            <a:spLocks noGrp="1" noChangeArrowheads="1"/>
          </p:cNvSpPr>
          <p:nvPr>
            <p:ph type="title"/>
          </p:nvPr>
        </p:nvSpPr>
        <p:spPr>
          <a:xfrm>
            <a:off x="6172200" y="152400"/>
            <a:ext cx="2819400" cy="1143000"/>
          </a:xfrm>
        </p:spPr>
        <p:txBody>
          <a:bodyPr/>
          <a:lstStyle/>
          <a:p>
            <a:pPr algn="r"/>
            <a:r>
              <a:rPr lang="en-US" sz="2800" dirty="0" smtClean="0">
                <a:solidFill>
                  <a:schemeClr val="bg1"/>
                </a:solidFill>
                <a:latin typeface="Calibri" pitchFamily="34" charset="0"/>
              </a:rPr>
              <a:t>Threats</a:t>
            </a:r>
            <a:endParaRPr lang="en-US" sz="2800" dirty="0">
              <a:solidFill>
                <a:schemeClr val="bg1"/>
              </a:solidFill>
              <a:latin typeface="Calibri" pitchFamily="34" charset="0"/>
            </a:endParaRPr>
          </a:p>
        </p:txBody>
      </p:sp>
      <p:sp>
        <p:nvSpPr>
          <p:cNvPr id="5" name="Rectangle 2"/>
          <p:cNvSpPr txBox="1">
            <a:spLocks noChangeArrowheads="1"/>
          </p:cNvSpPr>
          <p:nvPr/>
        </p:nvSpPr>
        <p:spPr bwMode="auto">
          <a:xfrm>
            <a:off x="1752600" y="152400"/>
            <a:ext cx="4648200" cy="1295400"/>
          </a:xfrm>
          <a:prstGeom prst="rect">
            <a:avLst/>
          </a:prstGeom>
          <a:noFill/>
          <a:ln w="9525">
            <a:noFill/>
            <a:miter lim="800000"/>
            <a:headEnd/>
            <a:tailEnd/>
          </a:ln>
        </p:spPr>
        <p:txBody>
          <a:bodyPr anchor="ctr"/>
          <a:lstStyle/>
          <a:p>
            <a:pPr>
              <a:defRPr/>
            </a:pPr>
            <a:r>
              <a:rPr lang="en-US" sz="3600" b="1" kern="0" dirty="0">
                <a:solidFill>
                  <a:schemeClr val="bg1"/>
                </a:solidFill>
                <a:latin typeface="+mn-lt"/>
                <a:ea typeface="+mj-ea"/>
                <a:cs typeface="+mj-cs"/>
              </a:rPr>
              <a:t>Key Points to Introduce this Step</a:t>
            </a:r>
          </a:p>
        </p:txBody>
      </p:sp>
      <p:sp>
        <p:nvSpPr>
          <p:cNvPr id="2" name="Content Placeholder 1"/>
          <p:cNvSpPr>
            <a:spLocks noGrp="1"/>
          </p:cNvSpPr>
          <p:nvPr>
            <p:ph idx="1"/>
          </p:nvPr>
        </p:nvSpPr>
        <p:spPr/>
        <p:txBody>
          <a:bodyPr/>
          <a:lstStyle/>
          <a:p>
            <a:r>
              <a:rPr lang="en-US" dirty="0" smtClean="0">
                <a:solidFill>
                  <a:schemeClr val="accent2">
                    <a:lumMod val="75000"/>
                  </a:schemeClr>
                </a:solidFill>
              </a:rPr>
              <a:t>A common threat taxonomy exists, and helps to bring clarity to the discussion</a:t>
            </a:r>
          </a:p>
          <a:p>
            <a:r>
              <a:rPr lang="en-US" dirty="0" smtClean="0">
                <a:solidFill>
                  <a:schemeClr val="accent2">
                    <a:lumMod val="75000"/>
                  </a:schemeClr>
                </a:solidFill>
              </a:rPr>
              <a:t>Miradi uses a rule-based system to develop ratings</a:t>
            </a:r>
            <a:endParaRPr lang="en-US" dirty="0">
              <a:solidFill>
                <a:schemeClr val="accent2">
                  <a:lumMod val="75000"/>
                </a:schemeClr>
              </a:solidFill>
            </a:endParaRPr>
          </a:p>
        </p:txBody>
      </p:sp>
    </p:spTree>
    <p:extLst>
      <p:ext uri="{BB962C8B-B14F-4D97-AF65-F5344CB8AC3E}">
        <p14:creationId xmlns:p14="http://schemas.microsoft.com/office/powerpoint/2010/main" val="8885407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dirty="0" smtClean="0"/>
              <a:t>Breakout Instructions</a:t>
            </a:r>
          </a:p>
        </p:txBody>
      </p:sp>
      <p:sp>
        <p:nvSpPr>
          <p:cNvPr id="39939" name="Rectangle 3"/>
          <p:cNvSpPr>
            <a:spLocks noGrp="1" noChangeArrowheads="1"/>
          </p:cNvSpPr>
          <p:nvPr>
            <p:ph idx="1"/>
          </p:nvPr>
        </p:nvSpPr>
        <p:spPr>
          <a:xfrm>
            <a:off x="457200" y="1524000"/>
            <a:ext cx="8229600" cy="4724400"/>
          </a:xfrm>
        </p:spPr>
        <p:txBody>
          <a:bodyPr/>
          <a:lstStyle/>
          <a:p>
            <a:pPr>
              <a:buFont typeface="Arial" charset="0"/>
              <a:buNone/>
            </a:pPr>
            <a:r>
              <a:rPr lang="en-GB" sz="2400" b="1" dirty="0" smtClean="0">
                <a:solidFill>
                  <a:schemeClr val="accent2"/>
                </a:solidFill>
              </a:rPr>
              <a:t>Identify and Rate Your Critical Threats</a:t>
            </a:r>
            <a:endParaRPr lang="en-US" sz="2400" b="1" dirty="0" smtClean="0">
              <a:solidFill>
                <a:schemeClr val="accent2"/>
              </a:solidFill>
            </a:endParaRPr>
          </a:p>
          <a:p>
            <a:r>
              <a:rPr lang="en-GB" sz="2400" b="1" dirty="0" smtClean="0">
                <a:solidFill>
                  <a:srgbClr val="008000"/>
                </a:solidFill>
              </a:rPr>
              <a:t>Identify</a:t>
            </a:r>
            <a:r>
              <a:rPr lang="en-GB" sz="2400" dirty="0" smtClean="0">
                <a:solidFill>
                  <a:srgbClr val="008000"/>
                </a:solidFill>
              </a:rPr>
              <a:t> the direct threats predicted to affect each of your conservation targets over the next 10 years </a:t>
            </a:r>
            <a:r>
              <a:rPr lang="en-GB" sz="2400" b="1" dirty="0" smtClean="0">
                <a:solidFill>
                  <a:srgbClr val="008000"/>
                </a:solidFill>
              </a:rPr>
              <a:t>and link </a:t>
            </a:r>
            <a:r>
              <a:rPr lang="en-GB" sz="2400" dirty="0" smtClean="0">
                <a:solidFill>
                  <a:srgbClr val="008000"/>
                </a:solidFill>
              </a:rPr>
              <a:t>them to the targets in the </a:t>
            </a:r>
            <a:r>
              <a:rPr lang="en-GB" sz="2400" i="1" dirty="0" smtClean="0">
                <a:solidFill>
                  <a:srgbClr val="008000"/>
                </a:solidFill>
              </a:rPr>
              <a:t>Diagram</a:t>
            </a:r>
            <a:r>
              <a:rPr lang="en-GB" sz="2400" dirty="0" smtClean="0">
                <a:solidFill>
                  <a:srgbClr val="008000"/>
                </a:solidFill>
              </a:rPr>
              <a:t> view of </a:t>
            </a:r>
            <a:r>
              <a:rPr lang="en-GB" sz="2400" dirty="0" err="1" smtClean="0">
                <a:solidFill>
                  <a:srgbClr val="008000"/>
                </a:solidFill>
              </a:rPr>
              <a:t>Miradi</a:t>
            </a:r>
            <a:r>
              <a:rPr lang="en-GB" sz="2400" dirty="0" smtClean="0">
                <a:solidFill>
                  <a:srgbClr val="008000"/>
                </a:solidFill>
              </a:rPr>
              <a:t>.</a:t>
            </a:r>
            <a:endParaRPr lang="en-US" sz="2400" dirty="0" smtClean="0">
              <a:solidFill>
                <a:srgbClr val="008000"/>
              </a:solidFill>
            </a:endParaRPr>
          </a:p>
          <a:p>
            <a:endParaRPr lang="en-GB" sz="2400" dirty="0" smtClean="0"/>
          </a:p>
          <a:p>
            <a:r>
              <a:rPr lang="en-GB" sz="2400" dirty="0" smtClean="0">
                <a:solidFill>
                  <a:schemeClr val="accent2"/>
                </a:solidFill>
              </a:rPr>
              <a:t>Use the </a:t>
            </a:r>
            <a:r>
              <a:rPr lang="en-GB" sz="2400" i="1" dirty="0" smtClean="0">
                <a:solidFill>
                  <a:schemeClr val="accent2"/>
                </a:solidFill>
              </a:rPr>
              <a:t>Threat Rating</a:t>
            </a:r>
            <a:r>
              <a:rPr lang="en-GB" sz="2400" dirty="0" smtClean="0">
                <a:solidFill>
                  <a:schemeClr val="accent2"/>
                </a:solidFill>
              </a:rPr>
              <a:t> view of </a:t>
            </a:r>
            <a:r>
              <a:rPr lang="en-GB" sz="2400" dirty="0" err="1" smtClean="0">
                <a:solidFill>
                  <a:schemeClr val="accent2"/>
                </a:solidFill>
              </a:rPr>
              <a:t>Miradi</a:t>
            </a:r>
            <a:r>
              <a:rPr lang="en-GB" sz="2400" dirty="0" smtClean="0">
                <a:solidFill>
                  <a:schemeClr val="accent2"/>
                </a:solidFill>
              </a:rPr>
              <a:t> to do your rating. </a:t>
            </a:r>
            <a:endParaRPr lang="en-US" sz="2400" dirty="0" smtClean="0">
              <a:solidFill>
                <a:schemeClr val="accent2"/>
              </a:solidFill>
            </a:endParaRPr>
          </a:p>
          <a:p>
            <a:pPr lvl="1"/>
            <a:r>
              <a:rPr lang="en-GB" sz="2000" dirty="0" smtClean="0">
                <a:solidFill>
                  <a:schemeClr val="accent2"/>
                </a:solidFill>
              </a:rPr>
              <a:t>Rank each threat by target for scope, severity, and irreversibility.  Where you lack information, make your best guess at the rating, but be sure to note any questions or concerns you have.</a:t>
            </a:r>
            <a:endParaRPr lang="en-US" sz="2000" dirty="0" smtClean="0">
              <a:solidFill>
                <a:schemeClr val="accent2"/>
              </a:solidFill>
            </a:endParaRPr>
          </a:p>
          <a:p>
            <a:pPr lvl="1"/>
            <a:r>
              <a:rPr lang="en-GB" sz="2000" dirty="0" smtClean="0">
                <a:solidFill>
                  <a:schemeClr val="accent2"/>
                </a:solidFill>
              </a:rPr>
              <a:t>Review </a:t>
            </a:r>
            <a:r>
              <a:rPr lang="en-GB" sz="2000" dirty="0" err="1" smtClean="0">
                <a:solidFill>
                  <a:schemeClr val="accent2"/>
                </a:solidFill>
              </a:rPr>
              <a:t>Miradi</a:t>
            </a:r>
            <a:r>
              <a:rPr lang="en-GB" altLang="en-US" sz="2000" dirty="0" err="1" smtClean="0">
                <a:solidFill>
                  <a:schemeClr val="accent2"/>
                </a:solidFill>
              </a:rPr>
              <a:t>’</a:t>
            </a:r>
            <a:r>
              <a:rPr lang="en-GB" sz="2000" dirty="0" err="1" smtClean="0">
                <a:solidFill>
                  <a:schemeClr val="accent2"/>
                </a:solidFill>
              </a:rPr>
              <a:t>s</a:t>
            </a:r>
            <a:r>
              <a:rPr lang="en-GB" sz="2000" dirty="0" smtClean="0">
                <a:solidFill>
                  <a:schemeClr val="accent2"/>
                </a:solidFill>
              </a:rPr>
              <a:t> summary ratings for each threat, for each target and for the overall site.  </a:t>
            </a:r>
            <a:endParaRPr lang="en-US" sz="2000" dirty="0" smtClean="0">
              <a:solidFill>
                <a:schemeClr val="accent2"/>
              </a:solidFill>
            </a:endParaRPr>
          </a:p>
          <a:p>
            <a:endParaRPr lang="en-GB" sz="2400" dirty="0" smtClean="0"/>
          </a:p>
          <a:p>
            <a:r>
              <a:rPr lang="en-GB" sz="2400" dirty="0" smtClean="0">
                <a:solidFill>
                  <a:srgbClr val="008000"/>
                </a:solidFill>
              </a:rPr>
              <a:t>Prepare </a:t>
            </a:r>
            <a:r>
              <a:rPr lang="en-GB" sz="2400" smtClean="0">
                <a:solidFill>
                  <a:srgbClr val="008000"/>
                </a:solidFill>
              </a:rPr>
              <a:t>to present </a:t>
            </a:r>
            <a:r>
              <a:rPr lang="en-GB" sz="2400" dirty="0" smtClean="0">
                <a:solidFill>
                  <a:srgbClr val="008000"/>
                </a:solidFill>
              </a:rPr>
              <a:t>your results (briefly).</a:t>
            </a:r>
            <a:endParaRPr lang="en-US" sz="2400" dirty="0" smtClean="0">
              <a:solidFill>
                <a:srgbClr val="008000"/>
              </a:solidFill>
            </a:endParaRPr>
          </a:p>
        </p:txBody>
      </p:sp>
      <p:sp>
        <p:nvSpPr>
          <p:cNvPr id="4" name="TextBox 7"/>
          <p:cNvSpPr txBox="1">
            <a:spLocks noChangeArrowheads="1"/>
          </p:cNvSpPr>
          <p:nvPr/>
        </p:nvSpPr>
        <p:spPr bwMode="auto">
          <a:xfrm>
            <a:off x="6248400" y="152400"/>
            <a:ext cx="28956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Threats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27155748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Content Placeholder 6" descr="Screen shot 2013-05-07 at 3.06.19 PM.png"/>
          <p:cNvPicPr>
            <a:picLocks noGrp="1" noChangeAspect="1"/>
          </p:cNvPicPr>
          <p:nvPr>
            <p:ph/>
          </p:nvPr>
        </p:nvPicPr>
        <p:blipFill>
          <a:blip r:embed="rId4" cstate="print">
            <a:extLst>
              <a:ext uri="{28A0092B-C50C-407E-A947-70E740481C1C}">
                <a14:useLocalDpi xmlns:a14="http://schemas.microsoft.com/office/drawing/2010/main" val="0"/>
              </a:ext>
            </a:extLst>
          </a:blip>
          <a:srcRect l="513" t="-1003" b="-261"/>
          <a:stretch>
            <a:fillRect/>
          </a:stretch>
        </p:blipFill>
        <p:spPr>
          <a:xfrm>
            <a:off x="1006475" y="1912938"/>
            <a:ext cx="6907213" cy="3708400"/>
          </a:xfrm>
        </p:spPr>
      </p:pic>
      <p:sp>
        <p:nvSpPr>
          <p:cNvPr id="3" name="Title 2"/>
          <p:cNvSpPr>
            <a:spLocks noGrp="1"/>
          </p:cNvSpPr>
          <p:nvPr>
            <p:ph type="title"/>
          </p:nvPr>
        </p:nvSpPr>
        <p:spPr>
          <a:xfrm>
            <a:off x="1676400" y="0"/>
            <a:ext cx="3810000" cy="1371600"/>
          </a:xfrm>
        </p:spPr>
        <p:txBody>
          <a:bodyPr/>
          <a:lstStyle/>
          <a:p>
            <a:pPr>
              <a:defRPr/>
            </a:pPr>
            <a:r>
              <a:rPr lang="en-US" dirty="0" smtClean="0"/>
              <a:t>Conceptualize</a:t>
            </a:r>
            <a:endParaRPr lang="en-US" dirty="0"/>
          </a:p>
        </p:txBody>
      </p:sp>
      <p:sp>
        <p:nvSpPr>
          <p:cNvPr id="12291" name="Rectangle 9"/>
          <p:cNvSpPr>
            <a:spLocks noChangeArrowheads="1"/>
          </p:cNvSpPr>
          <p:nvPr/>
        </p:nvSpPr>
        <p:spPr bwMode="auto">
          <a:xfrm>
            <a:off x="5486400" y="1219200"/>
            <a:ext cx="1944688"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spAutoFit/>
          </a:bodyPr>
          <a:lstStyle/>
          <a:p>
            <a:endParaRPr lang="en-US"/>
          </a:p>
        </p:txBody>
      </p:sp>
      <p:sp>
        <p:nvSpPr>
          <p:cNvPr id="12292" name="Rectangle 11"/>
          <p:cNvSpPr>
            <a:spLocks noChangeArrowheads="1"/>
          </p:cNvSpPr>
          <p:nvPr/>
        </p:nvSpPr>
        <p:spPr bwMode="auto">
          <a:xfrm>
            <a:off x="1752600" y="4267200"/>
            <a:ext cx="4343400" cy="533400"/>
          </a:xfrm>
          <a:prstGeom prst="rect">
            <a:avLst/>
          </a:prstGeom>
          <a:noFill/>
          <a:ln w="38100">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endParaRPr lang="en-US"/>
          </a:p>
        </p:txBody>
      </p:sp>
      <p:sp>
        <p:nvSpPr>
          <p:cNvPr id="6" name="TextBox 7"/>
          <p:cNvSpPr txBox="1">
            <a:spLocks noChangeArrowheads="1"/>
          </p:cNvSpPr>
          <p:nvPr/>
        </p:nvSpPr>
        <p:spPr bwMode="auto">
          <a:xfrm>
            <a:off x="6248400" y="152400"/>
            <a:ext cx="28956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Threats</a:t>
            </a:r>
            <a:endParaRPr lang="en-US" sz="2800" b="1" kern="0" dirty="0">
              <a:solidFill>
                <a:schemeClr val="bg1"/>
              </a:solidFill>
              <a:latin typeface="+mn-lt"/>
              <a:ea typeface="+mj-ea"/>
              <a:cs typeface="+mj-cs"/>
            </a:endParaRPr>
          </a:p>
        </p:txBody>
      </p:sp>
    </p:spTree>
    <p:custDataLst>
      <p:tags r:id="rId1"/>
    </p:custDataLst>
    <p:extLst>
      <p:ext uri="{BB962C8B-B14F-4D97-AF65-F5344CB8AC3E}">
        <p14:creationId xmlns:p14="http://schemas.microsoft.com/office/powerpoint/2010/main" val="35952242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This Presentation</a:t>
            </a:r>
          </a:p>
        </p:txBody>
      </p:sp>
      <p:sp>
        <p:nvSpPr>
          <p:cNvPr id="4" name="Content Placeholder 2"/>
          <p:cNvSpPr txBox="1">
            <a:spLocks/>
          </p:cNvSpPr>
          <p:nvPr/>
        </p:nvSpPr>
        <p:spPr bwMode="auto">
          <a:xfrm>
            <a:off x="457200" y="17526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eaLnBrk="1" hangingPunct="1">
              <a:buSzTx/>
              <a:buFont typeface="Arial" pitchFamily="34" charset="0"/>
              <a:buChar char="•"/>
            </a:pPr>
            <a:r>
              <a:rPr lang="en-US" b="1" dirty="0" smtClean="0">
                <a:solidFill>
                  <a:schemeClr val="accent2"/>
                </a:solidFill>
              </a:rPr>
              <a:t>What is a Direct Threat</a:t>
            </a:r>
          </a:p>
          <a:p>
            <a:pPr eaLnBrk="1" hangingPunct="1">
              <a:buSzTx/>
              <a:buFont typeface="Arial" pitchFamily="34" charset="0"/>
              <a:buChar char="•"/>
            </a:pPr>
            <a:r>
              <a:rPr lang="en-US" dirty="0" smtClean="0">
                <a:solidFill>
                  <a:srgbClr val="008000"/>
                </a:solidFill>
              </a:rPr>
              <a:t>How to Identify and Rank Direct Threats</a:t>
            </a:r>
          </a:p>
          <a:p>
            <a:pPr marL="0" indent="0" eaLnBrk="1" hangingPunct="1">
              <a:buSzTx/>
              <a:buNone/>
            </a:pPr>
            <a:endParaRPr lang="en-US" dirty="0" smtClean="0"/>
          </a:p>
          <a:p>
            <a:pPr marL="609600" indent="-609600" eaLnBrk="1" hangingPunct="1">
              <a:buFont typeface="Arial" charset="0"/>
              <a:buNone/>
            </a:pPr>
            <a:endParaRPr lang="en-US" dirty="0" smtClean="0"/>
          </a:p>
          <a:p>
            <a:pPr marL="609600" indent="-609600" eaLnBrk="1" hangingPunct="1">
              <a:buFont typeface="Arial" charset="0"/>
              <a:buNone/>
            </a:pPr>
            <a:endParaRPr lang="en-US" dirty="0" smtClean="0"/>
          </a:p>
          <a:p>
            <a:pPr>
              <a:buFontTx/>
              <a:buNone/>
            </a:pPr>
            <a:endParaRPr lang="en-US" dirty="0" smtClean="0">
              <a:ea typeface="MS PGothic" pitchFamily="34" charset="-128"/>
            </a:endParaRPr>
          </a:p>
        </p:txBody>
      </p:sp>
      <p:sp>
        <p:nvSpPr>
          <p:cNvPr id="5" name="TextBox 7"/>
          <p:cNvSpPr txBox="1">
            <a:spLocks noChangeArrowheads="1"/>
          </p:cNvSpPr>
          <p:nvPr/>
        </p:nvSpPr>
        <p:spPr bwMode="auto">
          <a:xfrm>
            <a:off x="6248400" y="152400"/>
            <a:ext cx="28956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Threats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9259102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7" name="Rectangle 7"/>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wrap="none" anchor="ctr">
            <a:spAutoFit/>
          </a:bodyPr>
          <a:lstStyle/>
          <a:p>
            <a:pPr>
              <a:defRPr/>
            </a:pPr>
            <a:endParaRPr lang="en-US">
              <a:ea typeface="+mn-ea"/>
            </a:endParaRPr>
          </a:p>
        </p:txBody>
      </p:sp>
      <p:sp>
        <p:nvSpPr>
          <p:cNvPr id="11" name="Rectangle 7"/>
          <p:cNvSpPr txBox="1">
            <a:spLocks noChangeArrowheads="1"/>
          </p:cNvSpPr>
          <p:nvPr/>
        </p:nvSpPr>
        <p:spPr>
          <a:xfrm>
            <a:off x="427038" y="1447800"/>
            <a:ext cx="8181975" cy="4722813"/>
          </a:xfrm>
          <a:prstGeom prst="rect">
            <a:avLst/>
          </a:prstGeom>
        </p:spPr>
        <p:txBody>
          <a:bodyPr/>
          <a:lstStyle/>
          <a:p>
            <a:pPr marL="342900" indent="-342900" algn="l">
              <a:spcBef>
                <a:spcPct val="20000"/>
              </a:spcBef>
              <a:buSzPct val="130000"/>
              <a:buFont typeface="Arial" charset="0"/>
              <a:buNone/>
              <a:defRPr/>
            </a:pPr>
            <a:r>
              <a:rPr lang="en-US" sz="2800" b="1" kern="0" dirty="0">
                <a:solidFill>
                  <a:schemeClr val="accent2"/>
                </a:solidFill>
                <a:effectLst/>
                <a:latin typeface="+mn-lt"/>
                <a:ea typeface="+mn-ea"/>
              </a:rPr>
              <a:t>Direct Threats:</a:t>
            </a:r>
            <a:r>
              <a:rPr lang="en-US" sz="2800" kern="0" dirty="0">
                <a:solidFill>
                  <a:schemeClr val="accent2"/>
                </a:solidFill>
                <a:effectLst/>
                <a:latin typeface="+mn-lt"/>
                <a:ea typeface="+mn-ea"/>
              </a:rPr>
              <a:t> Human-induced </a:t>
            </a:r>
            <a:br>
              <a:rPr lang="en-US" sz="2800" kern="0" dirty="0">
                <a:solidFill>
                  <a:schemeClr val="accent2"/>
                </a:solidFill>
                <a:effectLst/>
                <a:latin typeface="+mn-lt"/>
                <a:ea typeface="+mn-ea"/>
              </a:rPr>
            </a:br>
            <a:r>
              <a:rPr lang="en-US" sz="2800" kern="0" dirty="0">
                <a:solidFill>
                  <a:schemeClr val="accent2"/>
                </a:solidFill>
                <a:effectLst/>
                <a:latin typeface="+mn-lt"/>
                <a:ea typeface="+mn-ea"/>
              </a:rPr>
              <a:t>actions or events that </a:t>
            </a:r>
            <a:r>
              <a:rPr lang="en-US" sz="2800" kern="0" dirty="0" smtClean="0">
                <a:solidFill>
                  <a:schemeClr val="accent2"/>
                </a:solidFill>
                <a:effectLst/>
                <a:latin typeface="+mn-lt"/>
                <a:ea typeface="+mn-ea"/>
              </a:rPr>
              <a:t>will </a:t>
            </a:r>
          </a:p>
          <a:p>
            <a:pPr marL="342900" indent="-342900" algn="l">
              <a:spcBef>
                <a:spcPct val="20000"/>
              </a:spcBef>
              <a:buSzPct val="130000"/>
              <a:buFont typeface="Arial" charset="0"/>
              <a:buNone/>
              <a:defRPr/>
            </a:pPr>
            <a:r>
              <a:rPr lang="en-US" sz="2800" kern="0" dirty="0">
                <a:solidFill>
                  <a:schemeClr val="accent2"/>
                </a:solidFill>
              </a:rPr>
              <a:t>	</a:t>
            </a:r>
            <a:r>
              <a:rPr lang="en-US" sz="2800" kern="0" dirty="0" smtClean="0">
                <a:solidFill>
                  <a:schemeClr val="accent2"/>
                </a:solidFill>
                <a:effectLst/>
                <a:latin typeface="+mn-lt"/>
                <a:ea typeface="+mn-ea"/>
              </a:rPr>
              <a:t>directly degrade </a:t>
            </a:r>
            <a:r>
              <a:rPr lang="en-US" sz="2800" kern="0" dirty="0">
                <a:solidFill>
                  <a:schemeClr val="accent2"/>
                </a:solidFill>
                <a:effectLst/>
                <a:latin typeface="+mn-lt"/>
                <a:ea typeface="+mn-ea"/>
              </a:rPr>
              <a:t>one </a:t>
            </a:r>
            <a:endParaRPr lang="en-US" sz="2800" kern="0" dirty="0" smtClean="0">
              <a:solidFill>
                <a:schemeClr val="accent2"/>
              </a:solidFill>
              <a:effectLst/>
              <a:latin typeface="+mn-lt"/>
              <a:ea typeface="+mn-ea"/>
            </a:endParaRPr>
          </a:p>
          <a:p>
            <a:pPr marL="342900" indent="-342900" algn="l">
              <a:spcBef>
                <a:spcPct val="20000"/>
              </a:spcBef>
              <a:buSzPct val="130000"/>
              <a:buFont typeface="Arial" charset="0"/>
              <a:buNone/>
              <a:defRPr/>
            </a:pPr>
            <a:r>
              <a:rPr lang="en-US" sz="2800" kern="0" dirty="0">
                <a:solidFill>
                  <a:schemeClr val="accent2"/>
                </a:solidFill>
              </a:rPr>
              <a:t>	</a:t>
            </a:r>
            <a:r>
              <a:rPr lang="en-US" sz="2800" kern="0" dirty="0" smtClean="0">
                <a:solidFill>
                  <a:schemeClr val="accent2"/>
                </a:solidFill>
                <a:effectLst/>
                <a:latin typeface="+mn-lt"/>
                <a:ea typeface="+mn-ea"/>
              </a:rPr>
              <a:t>or </a:t>
            </a:r>
            <a:r>
              <a:rPr lang="en-US" sz="2800" kern="0" dirty="0">
                <a:solidFill>
                  <a:schemeClr val="accent2"/>
                </a:solidFill>
                <a:effectLst/>
                <a:latin typeface="+mn-lt"/>
                <a:ea typeface="+mn-ea"/>
              </a:rPr>
              <a:t>more </a:t>
            </a:r>
            <a:r>
              <a:rPr lang="en-US" sz="2800" kern="0" dirty="0" smtClean="0">
                <a:solidFill>
                  <a:schemeClr val="accent2"/>
                </a:solidFill>
                <a:effectLst/>
                <a:latin typeface="+mn-lt"/>
                <a:ea typeface="+mn-ea"/>
              </a:rPr>
              <a:t>conservation </a:t>
            </a:r>
          </a:p>
          <a:p>
            <a:pPr marL="342900" indent="-342900" algn="l">
              <a:spcBef>
                <a:spcPct val="20000"/>
              </a:spcBef>
              <a:buSzPct val="130000"/>
              <a:buFont typeface="Arial" charset="0"/>
              <a:buNone/>
              <a:defRPr/>
            </a:pPr>
            <a:r>
              <a:rPr lang="en-US" sz="2800" kern="0" dirty="0">
                <a:solidFill>
                  <a:schemeClr val="accent2"/>
                </a:solidFill>
              </a:rPr>
              <a:t>	</a:t>
            </a:r>
            <a:r>
              <a:rPr lang="en-US" sz="2800" kern="0" dirty="0" smtClean="0">
                <a:solidFill>
                  <a:schemeClr val="accent2"/>
                </a:solidFill>
                <a:effectLst/>
                <a:latin typeface="+mn-lt"/>
                <a:ea typeface="+mn-ea"/>
              </a:rPr>
              <a:t>targets </a:t>
            </a:r>
            <a:endParaRPr lang="en-US" sz="2800" kern="0" dirty="0">
              <a:solidFill>
                <a:schemeClr val="accent2"/>
              </a:solidFill>
              <a:effectLst/>
              <a:latin typeface="+mn-lt"/>
              <a:ea typeface="+mn-ea"/>
            </a:endParaRPr>
          </a:p>
          <a:p>
            <a:pPr marL="742950" lvl="1" indent="-285750" algn="l">
              <a:spcBef>
                <a:spcPct val="20000"/>
              </a:spcBef>
              <a:buFont typeface="Times New Roman" pitchFamily="18" charset="0"/>
              <a:buNone/>
              <a:defRPr/>
            </a:pPr>
            <a:endParaRPr lang="en-US" sz="2400" kern="0" dirty="0">
              <a:effectLst/>
              <a:latin typeface="+mn-lt"/>
              <a:ea typeface="+mn-ea"/>
            </a:endParaRPr>
          </a:p>
          <a:p>
            <a:pPr marL="342900" indent="-342900" algn="l">
              <a:spcBef>
                <a:spcPct val="20000"/>
              </a:spcBef>
              <a:buSzPct val="130000"/>
              <a:buFont typeface="Arial" charset="0"/>
              <a:buNone/>
              <a:defRPr/>
            </a:pPr>
            <a:r>
              <a:rPr lang="en-US" sz="2800" kern="0" dirty="0">
                <a:solidFill>
                  <a:srgbClr val="008000"/>
                </a:solidFill>
                <a:effectLst/>
                <a:latin typeface="+mn-lt"/>
                <a:ea typeface="+mn-ea"/>
              </a:rPr>
              <a:t>Direct threats are: </a:t>
            </a:r>
          </a:p>
          <a:p>
            <a:pPr marL="742950" lvl="1" indent="-285750" algn="l">
              <a:spcBef>
                <a:spcPct val="20000"/>
              </a:spcBef>
              <a:buFont typeface="Times New Roman" pitchFamily="18" charset="0"/>
              <a:buChar char="–"/>
              <a:defRPr/>
            </a:pPr>
            <a:r>
              <a:rPr lang="en-US" sz="2400" kern="0" dirty="0">
                <a:solidFill>
                  <a:srgbClr val="008000"/>
                </a:solidFill>
                <a:effectLst/>
                <a:latin typeface="+mn-lt"/>
                <a:ea typeface="+mn-ea"/>
              </a:rPr>
              <a:t>usually </a:t>
            </a:r>
            <a:r>
              <a:rPr lang="en-US" sz="2400" b="1" kern="0" dirty="0">
                <a:solidFill>
                  <a:srgbClr val="008000"/>
                </a:solidFill>
                <a:effectLst/>
                <a:latin typeface="+mn-lt"/>
                <a:ea typeface="+mn-ea"/>
              </a:rPr>
              <a:t>human activities</a:t>
            </a:r>
            <a:r>
              <a:rPr lang="en-US" sz="2400" kern="0" dirty="0">
                <a:solidFill>
                  <a:srgbClr val="008000"/>
                </a:solidFill>
                <a:effectLst/>
                <a:latin typeface="+mn-lt"/>
                <a:ea typeface="+mn-ea"/>
              </a:rPr>
              <a:t>, but they can be</a:t>
            </a:r>
          </a:p>
          <a:p>
            <a:pPr marL="742950" lvl="1" indent="-285750" algn="l">
              <a:spcBef>
                <a:spcPct val="20000"/>
              </a:spcBef>
              <a:buFont typeface="Times New Roman" pitchFamily="18" charset="0"/>
              <a:buChar char="–"/>
              <a:defRPr/>
            </a:pPr>
            <a:r>
              <a:rPr lang="en-US" sz="2400" b="1" kern="0" dirty="0">
                <a:solidFill>
                  <a:srgbClr val="008000"/>
                </a:solidFill>
                <a:effectLst/>
                <a:latin typeface="+mn-lt"/>
                <a:ea typeface="+mn-ea"/>
              </a:rPr>
              <a:t>natural phenomena</a:t>
            </a:r>
            <a:r>
              <a:rPr lang="en-US" sz="2400" kern="0" dirty="0">
                <a:solidFill>
                  <a:srgbClr val="008000"/>
                </a:solidFill>
                <a:effectLst/>
                <a:latin typeface="+mn-lt"/>
                <a:ea typeface="+mn-ea"/>
              </a:rPr>
              <a:t> altered by human activities or whose impact is increased by human activities </a:t>
            </a:r>
            <a:endParaRPr lang="en-US" sz="2400" kern="0" dirty="0" smtClean="0">
              <a:solidFill>
                <a:srgbClr val="008000"/>
              </a:solidFill>
              <a:effectLst/>
              <a:latin typeface="+mn-lt"/>
              <a:ea typeface="+mn-ea"/>
            </a:endParaRPr>
          </a:p>
          <a:p>
            <a:pPr marL="742950" lvl="1" indent="-285750" algn="l">
              <a:spcBef>
                <a:spcPct val="20000"/>
              </a:spcBef>
              <a:defRPr/>
            </a:pPr>
            <a:r>
              <a:rPr lang="en-US" sz="2400" kern="0" dirty="0" smtClean="0">
                <a:solidFill>
                  <a:srgbClr val="008000"/>
                </a:solidFill>
                <a:effectLst/>
                <a:latin typeface="+mn-lt"/>
                <a:ea typeface="+mn-ea"/>
              </a:rPr>
              <a:t>	</a:t>
            </a:r>
            <a:r>
              <a:rPr lang="en-US" sz="1800" kern="0" dirty="0" smtClean="0">
                <a:solidFill>
                  <a:srgbClr val="008000"/>
                </a:solidFill>
                <a:effectLst/>
                <a:latin typeface="+mn-lt"/>
                <a:ea typeface="+mn-ea"/>
              </a:rPr>
              <a:t>(</a:t>
            </a:r>
            <a:r>
              <a:rPr lang="en-US" sz="1800" kern="0" dirty="0">
                <a:solidFill>
                  <a:srgbClr val="008000"/>
                </a:solidFill>
                <a:effectLst/>
                <a:latin typeface="+mn-lt"/>
                <a:ea typeface="+mn-ea"/>
              </a:rPr>
              <a:t>e.g., global </a:t>
            </a:r>
            <a:r>
              <a:rPr lang="en-US" sz="1800" kern="0" dirty="0" smtClean="0">
                <a:solidFill>
                  <a:srgbClr val="008000"/>
                </a:solidFill>
                <a:effectLst/>
                <a:latin typeface="+mn-lt"/>
                <a:ea typeface="+mn-ea"/>
              </a:rPr>
              <a:t>climate change causing increased frequency of drought threatening wetlands)</a:t>
            </a:r>
            <a:endParaRPr lang="en-US" sz="2400" kern="0" dirty="0">
              <a:solidFill>
                <a:srgbClr val="008000"/>
              </a:solidFill>
              <a:effectLst/>
              <a:latin typeface="+mn-lt"/>
              <a:ea typeface="+mn-ea"/>
            </a:endParaRPr>
          </a:p>
        </p:txBody>
      </p:sp>
      <p:pic>
        <p:nvPicPr>
          <p:cNvPr id="12" name="Picture 25" descr="Fishing"/>
          <p:cNvPicPr>
            <a:picLocks noChangeAspect="1" noChangeArrowheads="1"/>
          </p:cNvPicPr>
          <p:nvPr/>
        </p:nvPicPr>
        <p:blipFill>
          <a:blip r:embed="rId4" cstate="print"/>
          <a:srcRect/>
          <a:stretch>
            <a:fillRect/>
          </a:stretch>
        </p:blipFill>
        <p:spPr bwMode="auto">
          <a:xfrm>
            <a:off x="5897563" y="1814512"/>
            <a:ext cx="3017837" cy="2011363"/>
          </a:xfrm>
          <a:prstGeom prst="rect">
            <a:avLst/>
          </a:prstGeom>
          <a:noFill/>
          <a:ln w="9525">
            <a:noFill/>
            <a:miter lim="800000"/>
            <a:headEnd/>
            <a:tailEnd/>
          </a:ln>
        </p:spPr>
      </p:pic>
      <p:graphicFrame>
        <p:nvGraphicFramePr>
          <p:cNvPr id="13" name="Object 26"/>
          <p:cNvGraphicFramePr>
            <a:graphicFrameLocks noChangeAspect="1"/>
          </p:cNvGraphicFramePr>
          <p:nvPr>
            <p:extLst>
              <p:ext uri="{D42A27DB-BD31-4B8C-83A1-F6EECF244321}">
                <p14:modId xmlns:p14="http://schemas.microsoft.com/office/powerpoint/2010/main" val="2809197052"/>
              </p:ext>
            </p:extLst>
          </p:nvPr>
        </p:nvGraphicFramePr>
        <p:xfrm>
          <a:off x="6508750" y="4037012"/>
          <a:ext cx="1019175" cy="687388"/>
        </p:xfrm>
        <a:graphic>
          <a:graphicData uri="http://schemas.openxmlformats.org/presentationml/2006/ole">
            <mc:AlternateContent xmlns:mc="http://schemas.openxmlformats.org/markup-compatibility/2006">
              <mc:Choice xmlns:v="urn:schemas-microsoft-com:vml" Requires="v">
                <p:oleObj spid="_x0000_s82035" name="Visio" r:id="rId5" imgW="1460297" imgH="984199" progId="">
                  <p:embed/>
                </p:oleObj>
              </mc:Choice>
              <mc:Fallback>
                <p:oleObj name="Visio" r:id="rId5" imgW="1460297" imgH="984199" progId="">
                  <p:embed/>
                  <p:pic>
                    <p:nvPicPr>
                      <p:cNvPr id="0"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8750" y="4037012"/>
                        <a:ext cx="1019175"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4" name="Line 27"/>
          <p:cNvSpPr>
            <a:spLocks noChangeShapeType="1"/>
          </p:cNvSpPr>
          <p:nvPr/>
        </p:nvSpPr>
        <p:spPr bwMode="auto">
          <a:xfrm flipH="1">
            <a:off x="7458075" y="3957637"/>
            <a:ext cx="552450" cy="266700"/>
          </a:xfrm>
          <a:prstGeom prst="line">
            <a:avLst/>
          </a:prstGeom>
          <a:noFill/>
          <a:ln w="9525">
            <a:solidFill>
              <a:schemeClr val="tx1"/>
            </a:solidFill>
            <a:round/>
            <a:headEnd/>
            <a:tailEnd type="triangle" w="med" len="med"/>
          </a:ln>
        </p:spPr>
        <p:txBody>
          <a:bodyPr>
            <a:spAutoFit/>
          </a:bodyPr>
          <a:lstStyle/>
          <a:p>
            <a:pPr>
              <a:defRPr/>
            </a:pPr>
            <a:endParaRPr lang="en-US">
              <a:ea typeface="+mn-ea"/>
            </a:endParaRPr>
          </a:p>
        </p:txBody>
      </p:sp>
      <p:sp>
        <p:nvSpPr>
          <p:cNvPr id="15" name="Line 28"/>
          <p:cNvSpPr>
            <a:spLocks noChangeShapeType="1"/>
          </p:cNvSpPr>
          <p:nvPr/>
        </p:nvSpPr>
        <p:spPr bwMode="auto">
          <a:xfrm>
            <a:off x="5286375" y="3567112"/>
            <a:ext cx="1247775" cy="781050"/>
          </a:xfrm>
          <a:prstGeom prst="line">
            <a:avLst/>
          </a:prstGeom>
          <a:noFill/>
          <a:ln w="9525">
            <a:solidFill>
              <a:schemeClr val="tx1"/>
            </a:solidFill>
            <a:round/>
            <a:headEnd/>
            <a:tailEnd type="triangle" w="med" len="med"/>
          </a:ln>
        </p:spPr>
        <p:txBody>
          <a:bodyPr>
            <a:spAutoFit/>
          </a:bodyPr>
          <a:lstStyle/>
          <a:p>
            <a:pPr>
              <a:defRPr/>
            </a:pPr>
            <a:endParaRPr lang="en-US">
              <a:ea typeface="+mn-ea"/>
            </a:endParaRPr>
          </a:p>
        </p:txBody>
      </p:sp>
      <p:graphicFrame>
        <p:nvGraphicFramePr>
          <p:cNvPr id="16" name="Object 14"/>
          <p:cNvGraphicFramePr>
            <a:graphicFrameLocks noChangeAspect="1"/>
          </p:cNvGraphicFramePr>
          <p:nvPr>
            <p:extLst>
              <p:ext uri="{D42A27DB-BD31-4B8C-83A1-F6EECF244321}">
                <p14:modId xmlns:p14="http://schemas.microsoft.com/office/powerpoint/2010/main" val="3445223348"/>
              </p:ext>
            </p:extLst>
          </p:nvPr>
        </p:nvGraphicFramePr>
        <p:xfrm>
          <a:off x="4803775" y="3017837"/>
          <a:ext cx="1174750" cy="603250"/>
        </p:xfrm>
        <a:graphic>
          <a:graphicData uri="http://schemas.openxmlformats.org/presentationml/2006/ole">
            <mc:AlternateContent xmlns:mc="http://schemas.openxmlformats.org/markup-compatibility/2006">
              <mc:Choice xmlns:v="urn:schemas-microsoft-com:vml" Requires="v">
                <p:oleObj spid="_x0000_s82036" name="Visio" r:id="rId7" imgW="1174623" imgH="603123" progId="">
                  <p:embed/>
                </p:oleObj>
              </mc:Choice>
              <mc:Fallback>
                <p:oleObj name="Visio" r:id="rId7" imgW="1174623" imgH="603123" progId="">
                  <p:embed/>
                  <p:pic>
                    <p:nvPicPr>
                      <p:cNvPr id="0" name="Picture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3775" y="3017837"/>
                        <a:ext cx="117475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7" name="Object 17"/>
          <p:cNvGraphicFramePr>
            <a:graphicFrameLocks noChangeAspect="1"/>
          </p:cNvGraphicFramePr>
          <p:nvPr>
            <p:extLst>
              <p:ext uri="{D42A27DB-BD31-4B8C-83A1-F6EECF244321}">
                <p14:modId xmlns:p14="http://schemas.microsoft.com/office/powerpoint/2010/main" val="3783999955"/>
              </p:ext>
            </p:extLst>
          </p:nvPr>
        </p:nvGraphicFramePr>
        <p:xfrm>
          <a:off x="7969250" y="3500437"/>
          <a:ext cx="1174750" cy="723900"/>
        </p:xfrm>
        <a:graphic>
          <a:graphicData uri="http://schemas.openxmlformats.org/presentationml/2006/ole">
            <mc:AlternateContent xmlns:mc="http://schemas.openxmlformats.org/markup-compatibility/2006">
              <mc:Choice xmlns:v="urn:schemas-microsoft-com:vml" Requires="v">
                <p:oleObj spid="_x0000_s82037" name="Visio" r:id="rId9" imgW="1174623" imgH="723519" progId="">
                  <p:embed/>
                </p:oleObj>
              </mc:Choice>
              <mc:Fallback>
                <p:oleObj name="Visio" r:id="rId9" imgW="1174623" imgH="723519" progId="">
                  <p:embed/>
                  <p:pic>
                    <p:nvPicPr>
                      <p:cNvPr id="0" name="Picture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69250" y="3500437"/>
                        <a:ext cx="117475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 name="Title 1"/>
          <p:cNvSpPr>
            <a:spLocks noGrp="1"/>
          </p:cNvSpPr>
          <p:nvPr>
            <p:ph type="title"/>
          </p:nvPr>
        </p:nvSpPr>
        <p:spPr>
          <a:xfrm>
            <a:off x="1676400" y="0"/>
            <a:ext cx="3962400" cy="1371600"/>
          </a:xfrm>
        </p:spPr>
        <p:txBody>
          <a:bodyPr/>
          <a:lstStyle/>
          <a:p>
            <a:r>
              <a:rPr lang="en-US" dirty="0" smtClean="0"/>
              <a:t>What is a Direct Threat?</a:t>
            </a:r>
            <a:endParaRPr lang="en-US" dirty="0"/>
          </a:p>
        </p:txBody>
      </p:sp>
      <p:sp>
        <p:nvSpPr>
          <p:cNvPr id="18" name="TextBox 7"/>
          <p:cNvSpPr txBox="1">
            <a:spLocks noChangeArrowheads="1"/>
          </p:cNvSpPr>
          <p:nvPr/>
        </p:nvSpPr>
        <p:spPr bwMode="auto">
          <a:xfrm>
            <a:off x="6248400" y="152400"/>
            <a:ext cx="28956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Threats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10635170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1676400" y="0"/>
            <a:ext cx="4038600" cy="1371600"/>
          </a:xfrm>
        </p:spPr>
        <p:txBody>
          <a:bodyPr/>
          <a:lstStyle/>
          <a:p>
            <a:r>
              <a:rPr lang="en-US" smtClean="0"/>
              <a:t>Examples of Direct Threats</a:t>
            </a:r>
          </a:p>
        </p:txBody>
      </p:sp>
      <p:pic>
        <p:nvPicPr>
          <p:cNvPr id="10243" name="Picture 9" descr="Hoover_dam"/>
          <p:cNvPicPr>
            <a:picLocks noChangeAspect="1" noChangeArrowheads="1"/>
          </p:cNvPicPr>
          <p:nvPr/>
        </p:nvPicPr>
        <p:blipFill>
          <a:blip r:embed="rId3" cstate="print"/>
          <a:srcRect t="14320"/>
          <a:stretch>
            <a:fillRect/>
          </a:stretch>
        </p:blipFill>
        <p:spPr bwMode="auto">
          <a:xfrm>
            <a:off x="0" y="1512888"/>
            <a:ext cx="2185988" cy="2806700"/>
          </a:xfrm>
          <a:prstGeom prst="rect">
            <a:avLst/>
          </a:prstGeom>
          <a:noFill/>
          <a:ln w="9525">
            <a:noFill/>
            <a:miter lim="800000"/>
            <a:headEnd/>
            <a:tailEnd/>
          </a:ln>
        </p:spPr>
      </p:pic>
      <p:pic>
        <p:nvPicPr>
          <p:cNvPr id="10244" name="Picture 4" descr="rincon road1.jpg"/>
          <p:cNvPicPr>
            <a:picLocks noChangeAspect="1"/>
          </p:cNvPicPr>
          <p:nvPr/>
        </p:nvPicPr>
        <p:blipFill>
          <a:blip r:embed="rId4" cstate="print"/>
          <a:srcRect/>
          <a:stretch>
            <a:fillRect/>
          </a:stretch>
        </p:blipFill>
        <p:spPr bwMode="auto">
          <a:xfrm>
            <a:off x="5909771" y="1512888"/>
            <a:ext cx="3234229" cy="2123312"/>
          </a:xfrm>
          <a:prstGeom prst="rect">
            <a:avLst/>
          </a:prstGeom>
          <a:noFill/>
          <a:ln w="9525">
            <a:noFill/>
            <a:miter lim="800000"/>
            <a:headEnd/>
            <a:tailEnd/>
          </a:ln>
        </p:spPr>
      </p:pic>
      <p:pic>
        <p:nvPicPr>
          <p:cNvPr id="10246" name="Picture 11" descr="African palm.jpg"/>
          <p:cNvPicPr>
            <a:picLocks noChangeAspect="1"/>
          </p:cNvPicPr>
          <p:nvPr/>
        </p:nvPicPr>
        <p:blipFill>
          <a:blip r:embed="rId5" cstate="print"/>
          <a:srcRect r="14862"/>
          <a:stretch>
            <a:fillRect/>
          </a:stretch>
        </p:blipFill>
        <p:spPr bwMode="auto">
          <a:xfrm>
            <a:off x="0" y="4376738"/>
            <a:ext cx="2695575" cy="2405062"/>
          </a:xfrm>
          <a:prstGeom prst="rect">
            <a:avLst/>
          </a:prstGeom>
          <a:noFill/>
          <a:ln w="9525">
            <a:noFill/>
            <a:miter lim="800000"/>
            <a:headEnd/>
            <a:tailEnd/>
          </a:ln>
        </p:spPr>
      </p:pic>
      <p:pic>
        <p:nvPicPr>
          <p:cNvPr id="10247" name="Picture 18" descr="iil-ian-aj-0062.jpg"/>
          <p:cNvPicPr>
            <a:picLocks noChangeAspect="1"/>
          </p:cNvPicPr>
          <p:nvPr/>
        </p:nvPicPr>
        <p:blipFill>
          <a:blip r:embed="rId6" cstate="print"/>
          <a:srcRect l="4616"/>
          <a:stretch>
            <a:fillRect/>
          </a:stretch>
        </p:blipFill>
        <p:spPr bwMode="auto">
          <a:xfrm>
            <a:off x="6002338" y="4564063"/>
            <a:ext cx="3141662" cy="2195512"/>
          </a:xfrm>
          <a:prstGeom prst="rect">
            <a:avLst/>
          </a:prstGeom>
          <a:noFill/>
          <a:ln w="9525">
            <a:noFill/>
            <a:miter lim="800000"/>
            <a:headEnd/>
            <a:tailEnd/>
          </a:ln>
        </p:spPr>
      </p:pic>
      <p:pic>
        <p:nvPicPr>
          <p:cNvPr id="10248" name="Picture 7" descr="ill-ian-jw-368.jpg"/>
          <p:cNvPicPr>
            <a:picLocks noChangeAspect="1"/>
          </p:cNvPicPr>
          <p:nvPr/>
        </p:nvPicPr>
        <p:blipFill>
          <a:blip r:embed="rId7" cstate="print"/>
          <a:srcRect/>
          <a:stretch>
            <a:fillRect/>
          </a:stretch>
        </p:blipFill>
        <p:spPr bwMode="auto">
          <a:xfrm>
            <a:off x="2806700" y="4038600"/>
            <a:ext cx="3136900" cy="1952625"/>
          </a:xfrm>
          <a:prstGeom prst="rect">
            <a:avLst/>
          </a:prstGeom>
          <a:noFill/>
          <a:ln w="9525">
            <a:noFill/>
            <a:miter lim="800000"/>
            <a:headEnd/>
            <a:tailEnd/>
          </a:ln>
        </p:spPr>
      </p:pic>
      <p:sp>
        <p:nvSpPr>
          <p:cNvPr id="15" name="TextBox 16"/>
          <p:cNvSpPr txBox="1">
            <a:spLocks noChangeArrowheads="1"/>
          </p:cNvSpPr>
          <p:nvPr/>
        </p:nvSpPr>
        <p:spPr bwMode="auto">
          <a:xfrm>
            <a:off x="6010275" y="6396038"/>
            <a:ext cx="1247775" cy="338137"/>
          </a:xfrm>
          <a:prstGeom prst="rect">
            <a:avLst/>
          </a:prstGeom>
          <a:noFill/>
          <a:ln w="9525">
            <a:noFill/>
            <a:miter lim="800000"/>
            <a:headEnd/>
            <a:tailEnd/>
          </a:ln>
        </p:spPr>
        <p:txBody>
          <a:bodyPr wrap="none">
            <a:spAutoFit/>
          </a:bodyPr>
          <a:lstStyle>
            <a:lvl1pPr eaLnBrk="0" hangingPunct="0">
              <a:defRPr sz="4400">
                <a:solidFill>
                  <a:schemeClr val="tx1"/>
                </a:solidFill>
                <a:latin typeface="Tahoma" pitchFamily="34" charset="0"/>
                <a:ea typeface="MS PGothic" pitchFamily="34" charset="-128"/>
              </a:defRPr>
            </a:lvl1pPr>
            <a:lvl2pPr marL="742950" indent="-285750" eaLnBrk="0" hangingPunct="0">
              <a:defRPr sz="4400">
                <a:solidFill>
                  <a:schemeClr val="tx1"/>
                </a:solidFill>
                <a:latin typeface="Tahoma" pitchFamily="34" charset="0"/>
                <a:ea typeface="MS PGothic" pitchFamily="34" charset="-128"/>
              </a:defRPr>
            </a:lvl2pPr>
            <a:lvl3pPr marL="1143000" indent="-228600" eaLnBrk="0" hangingPunct="0">
              <a:defRPr sz="4400">
                <a:solidFill>
                  <a:schemeClr val="tx1"/>
                </a:solidFill>
                <a:latin typeface="Tahoma" pitchFamily="34" charset="0"/>
                <a:ea typeface="MS PGothic" pitchFamily="34" charset="-128"/>
              </a:defRPr>
            </a:lvl3pPr>
            <a:lvl4pPr marL="1600200" indent="-228600" eaLnBrk="0" hangingPunct="0">
              <a:defRPr sz="4400">
                <a:solidFill>
                  <a:schemeClr val="tx1"/>
                </a:solidFill>
                <a:latin typeface="Tahoma" pitchFamily="34" charset="0"/>
                <a:ea typeface="MS PGothic" pitchFamily="34" charset="-128"/>
              </a:defRPr>
            </a:lvl4pPr>
            <a:lvl5pPr marL="2057400" indent="-228600" eaLnBrk="0" hangingPunct="0">
              <a:defRPr sz="4400">
                <a:solidFill>
                  <a:schemeClr val="tx1"/>
                </a:solidFill>
                <a:latin typeface="Tahoma" pitchFamily="34" charset="0"/>
                <a:ea typeface="MS PGothic"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MS PGothic"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MS PGothic"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MS PGothic"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MS PGothic" pitchFamily="34" charset="-128"/>
              </a:defRPr>
            </a:lvl9pPr>
          </a:lstStyle>
          <a:p>
            <a:pPr algn="ctr" eaLnBrk="1" hangingPunct="1">
              <a:defRPr/>
            </a:pPr>
            <a:r>
              <a:rPr lang="en-US" sz="800" smtClean="0">
                <a:solidFill>
                  <a:schemeClr val="bg1"/>
                </a:solidFill>
                <a:effectLst>
                  <a:outerShdw blurRad="38100" dist="38100" dir="2700000" algn="tl">
                    <a:srgbClr val="C0C0C0"/>
                  </a:outerShdw>
                </a:effectLst>
              </a:rPr>
              <a:t>Photo: Adrian Jones, </a:t>
            </a:r>
          </a:p>
          <a:p>
            <a:pPr algn="ctr" eaLnBrk="1" hangingPunct="1">
              <a:defRPr/>
            </a:pPr>
            <a:r>
              <a:rPr lang="en-US" sz="800" smtClean="0">
                <a:solidFill>
                  <a:schemeClr val="bg1"/>
                </a:solidFill>
                <a:effectLst>
                  <a:outerShdw blurRad="38100" dist="38100" dir="2700000" algn="tl">
                    <a:srgbClr val="C0C0C0"/>
                  </a:outerShdw>
                </a:effectLst>
              </a:rPr>
              <a:t>IAN Image Library</a:t>
            </a:r>
          </a:p>
        </p:txBody>
      </p:sp>
      <p:pic>
        <p:nvPicPr>
          <p:cNvPr id="13" name="Picture 17" descr="unsustainable hunting_WCS Congo"/>
          <p:cNvPicPr>
            <a:picLocks noChangeAspect="1" noChangeArrowheads="1"/>
          </p:cNvPicPr>
          <p:nvPr/>
        </p:nvPicPr>
        <p:blipFill>
          <a:blip r:embed="rId8" cstate="print"/>
          <a:srcRect/>
          <a:stretch>
            <a:fillRect/>
          </a:stretch>
        </p:blipFill>
        <p:spPr bwMode="auto">
          <a:xfrm>
            <a:off x="2945920" y="1529844"/>
            <a:ext cx="2690606" cy="2101889"/>
          </a:xfrm>
          <a:prstGeom prst="rect">
            <a:avLst/>
          </a:prstGeom>
          <a:noFill/>
          <a:ln w="9525">
            <a:solidFill>
              <a:schemeClr val="tx1"/>
            </a:solidFill>
            <a:miter lim="800000"/>
            <a:headEnd/>
            <a:tailEnd/>
          </a:ln>
        </p:spPr>
      </p:pic>
      <p:sp>
        <p:nvSpPr>
          <p:cNvPr id="16" name="Text Box 12"/>
          <p:cNvSpPr txBox="1">
            <a:spLocks noChangeArrowheads="1"/>
          </p:cNvSpPr>
          <p:nvPr/>
        </p:nvSpPr>
        <p:spPr bwMode="auto">
          <a:xfrm>
            <a:off x="95536" y="3899635"/>
            <a:ext cx="2266663" cy="369332"/>
          </a:xfrm>
          <a:prstGeom prst="rect">
            <a:avLst/>
          </a:prstGeom>
          <a:solidFill>
            <a:srgbClr val="FF7979"/>
          </a:solidFill>
          <a:ln w="9525" algn="ctr">
            <a:solidFill>
              <a:schemeClr val="tx1"/>
            </a:solidFill>
            <a:miter lim="800000"/>
            <a:headEnd/>
            <a:tailEnd/>
          </a:ln>
        </p:spPr>
        <p:txBody>
          <a:bodyPr wrap="square">
            <a:spAutoFit/>
          </a:bodyPr>
          <a:lstStyle/>
          <a:p>
            <a:r>
              <a:rPr lang="en-US" sz="1800" dirty="0" smtClean="0">
                <a:effectLst/>
              </a:rPr>
              <a:t>Operation of Dams</a:t>
            </a:r>
            <a:endParaRPr lang="en-US" sz="1800" dirty="0">
              <a:effectLst/>
            </a:endParaRPr>
          </a:p>
        </p:txBody>
      </p:sp>
      <p:sp>
        <p:nvSpPr>
          <p:cNvPr id="17" name="Text Box 12"/>
          <p:cNvSpPr txBox="1">
            <a:spLocks noChangeArrowheads="1"/>
          </p:cNvSpPr>
          <p:nvPr/>
        </p:nvSpPr>
        <p:spPr bwMode="auto">
          <a:xfrm>
            <a:off x="3098041" y="3451534"/>
            <a:ext cx="2456597" cy="369332"/>
          </a:xfrm>
          <a:prstGeom prst="rect">
            <a:avLst/>
          </a:prstGeom>
          <a:solidFill>
            <a:srgbClr val="FF7979"/>
          </a:solidFill>
          <a:ln w="9525" algn="ctr">
            <a:solidFill>
              <a:schemeClr val="tx1"/>
            </a:solidFill>
            <a:miter lim="800000"/>
            <a:headEnd/>
            <a:tailEnd/>
          </a:ln>
        </p:spPr>
        <p:txBody>
          <a:bodyPr wrap="square">
            <a:spAutoFit/>
          </a:bodyPr>
          <a:lstStyle/>
          <a:p>
            <a:pPr algn="l"/>
            <a:r>
              <a:rPr lang="en-US" sz="1800" dirty="0" smtClean="0">
                <a:effectLst/>
              </a:rPr>
              <a:t>Unsustainable harvest</a:t>
            </a:r>
            <a:endParaRPr lang="en-US" sz="1800" dirty="0">
              <a:effectLst/>
            </a:endParaRPr>
          </a:p>
        </p:txBody>
      </p:sp>
      <p:sp>
        <p:nvSpPr>
          <p:cNvPr id="18" name="Text Box 12"/>
          <p:cNvSpPr txBox="1">
            <a:spLocks noChangeArrowheads="1"/>
          </p:cNvSpPr>
          <p:nvPr/>
        </p:nvSpPr>
        <p:spPr bwMode="auto">
          <a:xfrm>
            <a:off x="7391400" y="3239869"/>
            <a:ext cx="1657064" cy="646331"/>
          </a:xfrm>
          <a:prstGeom prst="rect">
            <a:avLst/>
          </a:prstGeom>
          <a:solidFill>
            <a:srgbClr val="FF7979"/>
          </a:solidFill>
          <a:ln w="9525" algn="ctr">
            <a:solidFill>
              <a:schemeClr val="tx1"/>
            </a:solidFill>
            <a:miter lim="800000"/>
            <a:headEnd/>
            <a:tailEnd/>
          </a:ln>
        </p:spPr>
        <p:txBody>
          <a:bodyPr wrap="square">
            <a:spAutoFit/>
          </a:bodyPr>
          <a:lstStyle/>
          <a:p>
            <a:pPr algn="l"/>
            <a:r>
              <a:rPr lang="en-US" sz="1800" dirty="0" smtClean="0">
                <a:effectLst/>
              </a:rPr>
              <a:t>Unsustainable Logging</a:t>
            </a:r>
            <a:endParaRPr lang="en-US" sz="1800" dirty="0">
              <a:effectLst/>
            </a:endParaRPr>
          </a:p>
        </p:txBody>
      </p:sp>
      <p:sp>
        <p:nvSpPr>
          <p:cNvPr id="19" name="Text Box 12"/>
          <p:cNvSpPr txBox="1">
            <a:spLocks noChangeArrowheads="1"/>
          </p:cNvSpPr>
          <p:nvPr/>
        </p:nvSpPr>
        <p:spPr bwMode="auto">
          <a:xfrm flipH="1">
            <a:off x="736139" y="6064155"/>
            <a:ext cx="2007061" cy="646331"/>
          </a:xfrm>
          <a:prstGeom prst="rect">
            <a:avLst/>
          </a:prstGeom>
          <a:solidFill>
            <a:srgbClr val="FF7979"/>
          </a:solidFill>
          <a:ln w="9525" algn="ctr">
            <a:solidFill>
              <a:schemeClr val="tx1"/>
            </a:solidFill>
            <a:miter lim="800000"/>
            <a:headEnd/>
            <a:tailEnd/>
          </a:ln>
        </p:spPr>
        <p:txBody>
          <a:bodyPr wrap="square">
            <a:spAutoFit/>
          </a:bodyPr>
          <a:lstStyle/>
          <a:p>
            <a:pPr algn="l"/>
            <a:r>
              <a:rPr lang="en-US" sz="1800" dirty="0" smtClean="0">
                <a:effectLst/>
              </a:rPr>
              <a:t>Incompatible Livestock Grazing</a:t>
            </a:r>
            <a:endParaRPr lang="en-US" sz="1800" dirty="0">
              <a:effectLst/>
            </a:endParaRPr>
          </a:p>
        </p:txBody>
      </p:sp>
      <p:sp>
        <p:nvSpPr>
          <p:cNvPr id="20" name="Text Box 12"/>
          <p:cNvSpPr txBox="1">
            <a:spLocks noChangeArrowheads="1"/>
          </p:cNvSpPr>
          <p:nvPr/>
        </p:nvSpPr>
        <p:spPr bwMode="auto">
          <a:xfrm flipH="1">
            <a:off x="2947915" y="5901308"/>
            <a:ext cx="2729553" cy="369332"/>
          </a:xfrm>
          <a:prstGeom prst="rect">
            <a:avLst/>
          </a:prstGeom>
          <a:solidFill>
            <a:srgbClr val="FF7979"/>
          </a:solidFill>
          <a:ln w="9525" algn="ctr">
            <a:solidFill>
              <a:schemeClr val="tx1"/>
            </a:solidFill>
            <a:miter lim="800000"/>
            <a:headEnd/>
            <a:tailEnd/>
          </a:ln>
        </p:spPr>
        <p:txBody>
          <a:bodyPr wrap="square">
            <a:spAutoFit/>
          </a:bodyPr>
          <a:lstStyle/>
          <a:p>
            <a:pPr algn="l"/>
            <a:r>
              <a:rPr lang="en-US" sz="1800" dirty="0" smtClean="0">
                <a:effectLst/>
              </a:rPr>
              <a:t>Residential Development</a:t>
            </a:r>
            <a:endParaRPr lang="en-US" sz="1800" dirty="0">
              <a:effectLst/>
            </a:endParaRPr>
          </a:p>
        </p:txBody>
      </p:sp>
      <p:sp>
        <p:nvSpPr>
          <p:cNvPr id="21" name="Text Box 12"/>
          <p:cNvSpPr txBox="1">
            <a:spLocks noChangeArrowheads="1"/>
          </p:cNvSpPr>
          <p:nvPr/>
        </p:nvSpPr>
        <p:spPr bwMode="auto">
          <a:xfrm flipH="1">
            <a:off x="6307538" y="4375034"/>
            <a:ext cx="2590802" cy="369332"/>
          </a:xfrm>
          <a:prstGeom prst="rect">
            <a:avLst/>
          </a:prstGeom>
          <a:solidFill>
            <a:srgbClr val="FF7979"/>
          </a:solidFill>
          <a:ln w="9525" algn="ctr">
            <a:solidFill>
              <a:schemeClr val="tx1"/>
            </a:solidFill>
            <a:miter lim="800000"/>
            <a:headEnd/>
            <a:tailEnd/>
          </a:ln>
        </p:spPr>
        <p:txBody>
          <a:bodyPr wrap="square">
            <a:spAutoFit/>
          </a:bodyPr>
          <a:lstStyle/>
          <a:p>
            <a:pPr algn="l"/>
            <a:r>
              <a:rPr lang="en-US" sz="1800" dirty="0" smtClean="0"/>
              <a:t>Exotic/Invasive Species</a:t>
            </a:r>
            <a:endParaRPr lang="en-US" sz="1800" dirty="0"/>
          </a:p>
        </p:txBody>
      </p:sp>
      <p:sp>
        <p:nvSpPr>
          <p:cNvPr id="22" name="TextBox 7"/>
          <p:cNvSpPr txBox="1">
            <a:spLocks noChangeArrowheads="1"/>
          </p:cNvSpPr>
          <p:nvPr/>
        </p:nvSpPr>
        <p:spPr bwMode="auto">
          <a:xfrm>
            <a:off x="6248400" y="152400"/>
            <a:ext cx="28956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Threats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365762332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1676400" y="0"/>
            <a:ext cx="5105400" cy="1371600"/>
          </a:xfrm>
        </p:spPr>
        <p:txBody>
          <a:bodyPr/>
          <a:lstStyle/>
          <a:p>
            <a:r>
              <a:rPr lang="en-US" sz="3200" dirty="0" smtClean="0"/>
              <a:t>IUCN-CMP Classification of Direct Threats</a:t>
            </a:r>
          </a:p>
        </p:txBody>
      </p:sp>
      <p:sp>
        <p:nvSpPr>
          <p:cNvPr id="11267" name="TextBox 10"/>
          <p:cNvSpPr txBox="1">
            <a:spLocks noChangeArrowheads="1"/>
          </p:cNvSpPr>
          <p:nvPr/>
        </p:nvSpPr>
        <p:spPr bwMode="auto">
          <a:xfrm>
            <a:off x="6019800" y="1371600"/>
            <a:ext cx="3124200" cy="584775"/>
          </a:xfrm>
          <a:prstGeom prst="rect">
            <a:avLst/>
          </a:prstGeom>
          <a:noFill/>
          <a:ln w="9525">
            <a:noFill/>
            <a:miter lim="800000"/>
            <a:headEnd/>
            <a:tailEnd/>
          </a:ln>
        </p:spPr>
        <p:txBody>
          <a:bodyPr wrap="square">
            <a:spAutoFit/>
          </a:bodyPr>
          <a:lstStyle/>
          <a:p>
            <a:r>
              <a:rPr lang="en-US" sz="1600" i="1" dirty="0">
                <a:effectLst/>
              </a:rPr>
              <a:t>Available at </a:t>
            </a:r>
            <a:endParaRPr lang="en-US" sz="1600" i="1" dirty="0" smtClean="0">
              <a:effectLst/>
            </a:endParaRPr>
          </a:p>
          <a:p>
            <a:r>
              <a:rPr lang="en-US" sz="1600" i="1" dirty="0" err="1" smtClean="0">
                <a:effectLst/>
              </a:rPr>
              <a:t>www.conservationmeasures.org</a:t>
            </a:r>
            <a:endParaRPr lang="en-US" sz="1600" i="1" dirty="0">
              <a:effectLst/>
            </a:endParaRPr>
          </a:p>
        </p:txBody>
      </p:sp>
      <p:pic>
        <p:nvPicPr>
          <p:cNvPr id="11268" name="Picture 1"/>
          <p:cNvPicPr>
            <a:picLocks noChangeAspect="1" noChangeArrowheads="1"/>
          </p:cNvPicPr>
          <p:nvPr/>
        </p:nvPicPr>
        <p:blipFill>
          <a:blip r:embed="rId3" cstate="print"/>
          <a:srcRect/>
          <a:stretch>
            <a:fillRect/>
          </a:stretch>
        </p:blipFill>
        <p:spPr bwMode="auto">
          <a:xfrm>
            <a:off x="365907" y="1427162"/>
            <a:ext cx="5600700" cy="5430838"/>
          </a:xfrm>
          <a:prstGeom prst="rect">
            <a:avLst/>
          </a:prstGeom>
          <a:noFill/>
          <a:ln w="9525">
            <a:noFill/>
            <a:miter lim="800000"/>
            <a:headEnd/>
            <a:tailEnd/>
          </a:ln>
        </p:spPr>
      </p:pic>
      <p:sp>
        <p:nvSpPr>
          <p:cNvPr id="5" name="TextBox 4"/>
          <p:cNvSpPr txBox="1"/>
          <p:nvPr/>
        </p:nvSpPr>
        <p:spPr>
          <a:xfrm>
            <a:off x="368490" y="1583140"/>
            <a:ext cx="184731" cy="769441"/>
          </a:xfrm>
          <a:prstGeom prst="rect">
            <a:avLst/>
          </a:prstGeom>
          <a:noFill/>
        </p:spPr>
        <p:txBody>
          <a:bodyPr wrap="none" rtlCol="0">
            <a:spAutoFit/>
          </a:bodyPr>
          <a:lstStyle/>
          <a:p>
            <a:endParaRPr lang="en-US" dirty="0"/>
          </a:p>
        </p:txBody>
      </p:sp>
      <p:pic>
        <p:nvPicPr>
          <p:cNvPr id="6" name="Picture 1"/>
          <p:cNvPicPr>
            <a:picLocks noChangeAspect="1" noChangeArrowheads="1"/>
          </p:cNvPicPr>
          <p:nvPr/>
        </p:nvPicPr>
        <p:blipFill>
          <a:blip r:embed="rId4" cstate="screen"/>
          <a:srcRect/>
          <a:stretch>
            <a:fillRect/>
          </a:stretch>
        </p:blipFill>
        <p:spPr bwMode="auto">
          <a:xfrm>
            <a:off x="6174504" y="2849792"/>
            <a:ext cx="2718486" cy="3727366"/>
          </a:xfrm>
          <a:prstGeom prst="rect">
            <a:avLst/>
          </a:prstGeom>
          <a:noFill/>
          <a:ln w="9525">
            <a:solidFill>
              <a:schemeClr val="tx1"/>
            </a:solidFill>
            <a:miter lim="800000"/>
            <a:headEnd/>
            <a:tailEnd/>
          </a:ln>
        </p:spPr>
      </p:pic>
      <p:sp>
        <p:nvSpPr>
          <p:cNvPr id="7" name="TextBox 6"/>
          <p:cNvSpPr txBox="1"/>
          <p:nvPr/>
        </p:nvSpPr>
        <p:spPr>
          <a:xfrm>
            <a:off x="6019800" y="2184243"/>
            <a:ext cx="3124200" cy="646331"/>
          </a:xfrm>
          <a:prstGeom prst="rect">
            <a:avLst/>
          </a:prstGeom>
          <a:noFill/>
        </p:spPr>
        <p:txBody>
          <a:bodyPr wrap="square" rtlCol="0">
            <a:spAutoFit/>
          </a:bodyPr>
          <a:lstStyle/>
          <a:p>
            <a:pPr algn="ctr"/>
            <a:r>
              <a:rPr lang="en-US" dirty="0" smtClean="0">
                <a:effectLst/>
              </a:rPr>
              <a:t>Salafsky et al. (2008). </a:t>
            </a:r>
            <a:r>
              <a:rPr lang="en-US" i="1" dirty="0" smtClean="0">
                <a:effectLst/>
              </a:rPr>
              <a:t>Conservation Biology</a:t>
            </a:r>
            <a:endParaRPr lang="en-US" i="1" dirty="0">
              <a:effectLst/>
            </a:endParaRPr>
          </a:p>
        </p:txBody>
      </p:sp>
      <p:sp>
        <p:nvSpPr>
          <p:cNvPr id="8" name="TextBox 7"/>
          <p:cNvSpPr txBox="1">
            <a:spLocks noChangeArrowheads="1"/>
          </p:cNvSpPr>
          <p:nvPr/>
        </p:nvSpPr>
        <p:spPr bwMode="auto">
          <a:xfrm>
            <a:off x="6248400" y="152400"/>
            <a:ext cx="28956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Threats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9453822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1676400" y="0"/>
            <a:ext cx="4876800" cy="1371600"/>
          </a:xfrm>
        </p:spPr>
        <p:txBody>
          <a:bodyPr/>
          <a:lstStyle/>
          <a:p>
            <a:pPr eaLnBrk="1" hangingPunct="1"/>
            <a:r>
              <a:rPr lang="en-US" sz="3200" dirty="0" smtClean="0"/>
              <a:t>Difference Between Direct Threat &amp; Stress? </a:t>
            </a:r>
          </a:p>
        </p:txBody>
      </p:sp>
      <p:sp>
        <p:nvSpPr>
          <p:cNvPr id="4" name="Rectangle 5"/>
          <p:cNvSpPr txBox="1">
            <a:spLocks noChangeArrowheads="1"/>
          </p:cNvSpPr>
          <p:nvPr/>
        </p:nvSpPr>
        <p:spPr bwMode="auto">
          <a:xfrm>
            <a:off x="427038" y="1371600"/>
            <a:ext cx="8452802" cy="5178425"/>
          </a:xfrm>
          <a:prstGeom prst="rect">
            <a:avLst/>
          </a:prstGeom>
          <a:noFill/>
          <a:ln w="9525">
            <a:noFill/>
            <a:miter lim="800000"/>
            <a:headEnd/>
            <a:tailEnd/>
          </a:ln>
        </p:spPr>
        <p:txBody>
          <a:bodyPr/>
          <a:lstStyle/>
          <a:p>
            <a:pPr marL="342900" indent="-342900" algn="l">
              <a:spcBef>
                <a:spcPct val="20000"/>
              </a:spcBef>
              <a:buSzPct val="130000"/>
              <a:buFont typeface="Arial" charset="0"/>
              <a:buChar char="•"/>
            </a:pPr>
            <a:r>
              <a:rPr lang="en-US" sz="2800" b="1" dirty="0">
                <a:solidFill>
                  <a:schemeClr val="accent2"/>
                </a:solidFill>
                <a:effectLst/>
                <a:latin typeface="Arial" charset="0"/>
              </a:rPr>
              <a:t>Direct </a:t>
            </a:r>
            <a:r>
              <a:rPr lang="en-US" sz="2800" b="1" dirty="0" smtClean="0">
                <a:solidFill>
                  <a:schemeClr val="accent2"/>
                </a:solidFill>
                <a:effectLst/>
                <a:latin typeface="Arial" charset="0"/>
              </a:rPr>
              <a:t>Threat</a:t>
            </a:r>
            <a:r>
              <a:rPr lang="en-US" sz="2800" b="1" dirty="0">
                <a:solidFill>
                  <a:schemeClr val="accent2"/>
                </a:solidFill>
                <a:effectLst/>
                <a:latin typeface="Arial" charset="0"/>
              </a:rPr>
              <a:t>: </a:t>
            </a:r>
            <a:r>
              <a:rPr lang="en-US" sz="2400" kern="0" dirty="0" smtClean="0">
                <a:solidFill>
                  <a:schemeClr val="accent2"/>
                </a:solidFill>
                <a:effectLst/>
              </a:rPr>
              <a:t>Human-induced actions or events that will directly degrade one or more conservation targets. </a:t>
            </a:r>
            <a:r>
              <a:rPr lang="en-US" sz="2400" dirty="0" smtClean="0">
                <a:solidFill>
                  <a:schemeClr val="accent2"/>
                </a:solidFill>
                <a:effectLst/>
                <a:latin typeface="Arial" charset="0"/>
              </a:rPr>
              <a:t>A </a:t>
            </a:r>
            <a:r>
              <a:rPr lang="en-US" sz="2400" dirty="0">
                <a:solidFill>
                  <a:schemeClr val="accent2"/>
                </a:solidFill>
                <a:effectLst/>
                <a:latin typeface="Arial" charset="0"/>
              </a:rPr>
              <a:t>direct threat has at least one actor associated with it. </a:t>
            </a:r>
            <a:endParaRPr lang="en-US" sz="2400" dirty="0" smtClean="0">
              <a:solidFill>
                <a:schemeClr val="accent2"/>
              </a:solidFill>
              <a:effectLst/>
              <a:latin typeface="Arial" charset="0"/>
            </a:endParaRPr>
          </a:p>
          <a:p>
            <a:pPr marL="571500" indent="-571500" algn="l">
              <a:spcBef>
                <a:spcPts val="0"/>
              </a:spcBef>
              <a:spcAft>
                <a:spcPts val="1800"/>
              </a:spcAft>
              <a:buSzPct val="130000"/>
            </a:pPr>
            <a:r>
              <a:rPr lang="en-US" sz="2400" i="1" dirty="0" smtClean="0">
                <a:effectLst/>
                <a:latin typeface="Arial" charset="0"/>
              </a:rPr>
              <a:t>	</a:t>
            </a:r>
            <a:r>
              <a:rPr lang="en-US" sz="2000" i="1" dirty="0" smtClean="0">
                <a:solidFill>
                  <a:srgbClr val="FF0000"/>
                </a:solidFill>
                <a:effectLst/>
                <a:latin typeface="Arial" charset="0"/>
              </a:rPr>
              <a:t>Example</a:t>
            </a:r>
            <a:r>
              <a:rPr lang="en-US" sz="2000" i="1" dirty="0">
                <a:solidFill>
                  <a:srgbClr val="FF0000"/>
                </a:solidFill>
                <a:effectLst/>
                <a:latin typeface="Arial" charset="0"/>
              </a:rPr>
              <a:t>: residential </a:t>
            </a:r>
            <a:r>
              <a:rPr lang="en-US" sz="2000" i="1" dirty="0" smtClean="0">
                <a:solidFill>
                  <a:srgbClr val="FF0000"/>
                </a:solidFill>
                <a:effectLst/>
                <a:latin typeface="Arial" charset="0"/>
              </a:rPr>
              <a:t>development</a:t>
            </a:r>
            <a:endParaRPr lang="en-US" sz="3600" dirty="0">
              <a:effectLst/>
              <a:latin typeface="Arial" charset="0"/>
            </a:endParaRPr>
          </a:p>
          <a:p>
            <a:pPr marL="342900" indent="-342900" algn="l">
              <a:spcBef>
                <a:spcPct val="20000"/>
              </a:spcBef>
              <a:buSzPct val="130000"/>
              <a:buFont typeface="Arial" charset="0"/>
              <a:buChar char="•"/>
            </a:pPr>
            <a:r>
              <a:rPr lang="en-US" sz="3200" b="1" dirty="0">
                <a:solidFill>
                  <a:srgbClr val="008000"/>
                </a:solidFill>
                <a:effectLst/>
              </a:rPr>
              <a:t>Stress: </a:t>
            </a:r>
            <a:r>
              <a:rPr lang="en-US" sz="2800" dirty="0">
                <a:solidFill>
                  <a:srgbClr val="008000"/>
                </a:solidFill>
                <a:effectLst/>
                <a:latin typeface="Arial" charset="0"/>
              </a:rPr>
              <a:t>biophysical impact of that action on the </a:t>
            </a:r>
            <a:r>
              <a:rPr lang="en-US" sz="2800" dirty="0" smtClean="0">
                <a:solidFill>
                  <a:srgbClr val="008000"/>
                </a:solidFill>
                <a:effectLst/>
                <a:latin typeface="Arial" charset="0"/>
              </a:rPr>
              <a:t>target – an impaired </a:t>
            </a:r>
            <a:r>
              <a:rPr lang="en-US" sz="2800" dirty="0" smtClean="0">
                <a:solidFill>
                  <a:srgbClr val="008000"/>
                </a:solidFill>
                <a:latin typeface="Arial" charset="0"/>
              </a:rPr>
              <a:t>key ecological attribute</a:t>
            </a:r>
            <a:r>
              <a:rPr lang="en-US" sz="2800" dirty="0" smtClean="0">
                <a:solidFill>
                  <a:srgbClr val="008000"/>
                </a:solidFill>
                <a:effectLst/>
                <a:latin typeface="Arial" charset="0"/>
              </a:rPr>
              <a:t> of a target.  A </a:t>
            </a:r>
            <a:r>
              <a:rPr lang="en-US" sz="2800" dirty="0">
                <a:solidFill>
                  <a:srgbClr val="008000"/>
                </a:solidFill>
                <a:effectLst/>
                <a:latin typeface="Arial" charset="0"/>
              </a:rPr>
              <a:t>single stress can be caused by multiple direct threats.</a:t>
            </a:r>
            <a:endParaRPr lang="en-US" sz="3200" dirty="0">
              <a:solidFill>
                <a:srgbClr val="008000"/>
              </a:solidFill>
              <a:effectLst/>
              <a:latin typeface="Arial" charset="0"/>
            </a:endParaRPr>
          </a:p>
          <a:p>
            <a:pPr marL="917575" lvl="1" indent="-342900" algn="l">
              <a:spcBef>
                <a:spcPct val="20000"/>
              </a:spcBef>
              <a:buSzPct val="130000"/>
            </a:pPr>
            <a:r>
              <a:rPr lang="en-US" sz="1800" i="1" dirty="0" smtClean="0">
                <a:solidFill>
                  <a:srgbClr val="FF0000"/>
                </a:solidFill>
                <a:effectLst/>
                <a:latin typeface="Arial" charset="0"/>
              </a:rPr>
              <a:t>Examples: </a:t>
            </a:r>
            <a:r>
              <a:rPr lang="en-US" sz="1800" i="1" dirty="0">
                <a:solidFill>
                  <a:srgbClr val="FF0000"/>
                </a:solidFill>
                <a:effectLst/>
                <a:latin typeface="Arial" charset="0"/>
              </a:rPr>
              <a:t>habitat </a:t>
            </a:r>
            <a:r>
              <a:rPr lang="en-US" sz="1800" i="1" dirty="0" smtClean="0">
                <a:solidFill>
                  <a:srgbClr val="FF0000"/>
                </a:solidFill>
                <a:effectLst/>
                <a:latin typeface="Arial" charset="0"/>
              </a:rPr>
              <a:t>fragmentation, high mortality</a:t>
            </a:r>
            <a:endParaRPr lang="en-US" sz="1800" i="1" dirty="0">
              <a:solidFill>
                <a:srgbClr val="FF0000"/>
              </a:solidFill>
              <a:effectLst/>
              <a:latin typeface="Arial" charset="0"/>
            </a:endParaRPr>
          </a:p>
        </p:txBody>
      </p:sp>
      <p:pic>
        <p:nvPicPr>
          <p:cNvPr id="61442" name="Picture 2"/>
          <p:cNvPicPr>
            <a:picLocks noChangeAspect="1" noChangeArrowheads="1"/>
          </p:cNvPicPr>
          <p:nvPr/>
        </p:nvPicPr>
        <p:blipFill>
          <a:blip r:embed="rId3" cstate="print"/>
          <a:srcRect l="30626"/>
          <a:stretch>
            <a:fillRect/>
          </a:stretch>
        </p:blipFill>
        <p:spPr bwMode="auto">
          <a:xfrm>
            <a:off x="1819275" y="5420377"/>
            <a:ext cx="5953125" cy="1361423"/>
          </a:xfrm>
          <a:prstGeom prst="rect">
            <a:avLst/>
          </a:prstGeom>
          <a:noFill/>
          <a:ln w="9525">
            <a:noFill/>
            <a:miter lim="800000"/>
            <a:headEnd/>
            <a:tailEnd/>
          </a:ln>
        </p:spPr>
      </p:pic>
      <p:sp>
        <p:nvSpPr>
          <p:cNvPr id="5" name="TextBox 7"/>
          <p:cNvSpPr txBox="1">
            <a:spLocks noChangeArrowheads="1"/>
          </p:cNvSpPr>
          <p:nvPr/>
        </p:nvSpPr>
        <p:spPr bwMode="auto">
          <a:xfrm>
            <a:off x="6248400" y="152400"/>
            <a:ext cx="28956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Threats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2789038491"/>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2"/>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2783</TotalTime>
  <Words>3495</Words>
  <Application>Microsoft Macintosh PowerPoint</Application>
  <PresentationFormat>On-screen Show (4:3)</PresentationFormat>
  <Paragraphs>441</Paragraphs>
  <Slides>38</Slides>
  <Notes>37</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1_Default Design</vt:lpstr>
      <vt:lpstr>Visio</vt:lpstr>
      <vt:lpstr>PowerPoint Presentation</vt:lpstr>
      <vt:lpstr>Attribution</vt:lpstr>
      <vt:lpstr>Adaptive Management Workshop Presentations</vt:lpstr>
      <vt:lpstr>Conceptualize</vt:lpstr>
      <vt:lpstr>This Presentation</vt:lpstr>
      <vt:lpstr>What is a Direct Threat?</vt:lpstr>
      <vt:lpstr>Examples of Direct Threats</vt:lpstr>
      <vt:lpstr>IUCN-CMP Classification of Direct Threats</vt:lpstr>
      <vt:lpstr>Difference Between Direct Threat &amp; Stress? </vt:lpstr>
      <vt:lpstr>Difference Between Direct Threat &amp; Stress? </vt:lpstr>
      <vt:lpstr>Difference Between Direct &amp; Indirect Threats </vt:lpstr>
      <vt:lpstr>This Presentation</vt:lpstr>
      <vt:lpstr>How Do You Assess Direct Threats? </vt:lpstr>
      <vt:lpstr>Our Example: Swan Coastal Plain Wetlands</vt:lpstr>
      <vt:lpstr>1. Identify Direct Threats &amp; Link Them</vt:lpstr>
      <vt:lpstr>1. Identify Direct Threats &amp; Link Them</vt:lpstr>
      <vt:lpstr>1. Identify Direct Threats &amp; Link Them</vt:lpstr>
      <vt:lpstr>1. Identify Direct Threats &amp; Link Them</vt:lpstr>
      <vt:lpstr>When to Lump or Split Direct Threats</vt:lpstr>
      <vt:lpstr>How Do You Assess Direct Threats? </vt:lpstr>
      <vt:lpstr>2. If Necessary, Add Stresses</vt:lpstr>
      <vt:lpstr>How Do You Assess Direct Threats? </vt:lpstr>
      <vt:lpstr>Comparison of Different  Threat Rating Criteria</vt:lpstr>
      <vt:lpstr>3. Rate Each Threat-Target Combination</vt:lpstr>
      <vt:lpstr>Scope or Extent</vt:lpstr>
      <vt:lpstr>Scope</vt:lpstr>
      <vt:lpstr>Severity</vt:lpstr>
      <vt:lpstr>Severity</vt:lpstr>
      <vt:lpstr>Irreversibility</vt:lpstr>
      <vt:lpstr>Irreversibility</vt:lpstr>
      <vt:lpstr>Threat Ratings in Miradi</vt:lpstr>
      <vt:lpstr>Threat Rating in Miradi</vt:lpstr>
      <vt:lpstr>How Do You Assess Direct Threats? </vt:lpstr>
      <vt:lpstr>4.  Review &amp; discuss the summary ratings</vt:lpstr>
      <vt:lpstr>4.  Review &amp; discuss the summary ratings</vt:lpstr>
      <vt:lpstr>Threats</vt:lpstr>
      <vt:lpstr>Threats</vt:lpstr>
      <vt:lpstr>Breakout Instructions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Vinaya Swaminathan</dc:creator>
  <cp:lastModifiedBy>Marcia B.  Brown</cp:lastModifiedBy>
  <cp:revision>70</cp:revision>
  <cp:lastPrinted>2013-09-17T19:57:49Z</cp:lastPrinted>
  <dcterms:created xsi:type="dcterms:W3CDTF">2012-12-11T12:03:56Z</dcterms:created>
  <dcterms:modified xsi:type="dcterms:W3CDTF">2013-10-04T18:07:53Z</dcterms:modified>
</cp:coreProperties>
</file>