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notesSlides/notesSlide9.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9.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0.bin" ContentType="application/vnd.openxmlformats-officedocument.oleObject"/>
  <Override PartName="/ppt/notesSlides/notesSlide16.xml" ContentType="application/vnd.openxmlformats-officedocument.presentationml.notesSlide+xml"/>
  <Override PartName="/ppt/embeddings/oleObject1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embeddings/oleObject12.bin" ContentType="application/vnd.openxmlformats-officedocument.oleObject"/>
  <Override PartName="/ppt/comments/comment2.xml" ContentType="application/vnd.openxmlformats-officedocument.presentationml.comments+xml"/>
  <Override PartName="/ppt/notesSlides/notesSlide35.xml" ContentType="application/vnd.openxmlformats-officedocument.presentationml.notesSlide+xml"/>
  <Override PartName="/ppt/embeddings/oleObject13.bin" ContentType="application/vnd.openxmlformats-officedocument.oleObject"/>
  <Override PartName="/ppt/notesSlides/notesSlide36.xml" ContentType="application/vnd.openxmlformats-officedocument.presentationml.notesSlide+xml"/>
  <Override PartName="/ppt/embeddings/oleObject14.bin" ContentType="application/vnd.openxmlformats-officedocument.oleObject"/>
  <Override PartName="/ppt/notesSlides/notesSlide37.xml" ContentType="application/vnd.openxmlformats-officedocument.presentationml.notesSlide+xml"/>
  <Override PartName="/ppt/embeddings/oleObject15.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6.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17.bin" ContentType="application/vnd.openxmlformats-officedocument.oleObject"/>
  <Override PartName="/ppt/notesSlides/notesSlide43.xml" ContentType="application/vnd.openxmlformats-officedocument.presentationml.notesSlide+xml"/>
  <Override PartName="/ppt/embeddings/oleObject18.bin" ContentType="application/vnd.openxmlformats-officedocument.oleObject"/>
  <Override PartName="/ppt/notesSlides/notesSlide44.xml" ContentType="application/vnd.openxmlformats-officedocument.presentationml.notesSlide+xml"/>
  <Override PartName="/ppt/embeddings/oleObject19.bin" ContentType="application/vnd.openxmlformats-officedocument.oleObject"/>
  <Override PartName="/ppt/notesSlides/notesSlide45.xml" ContentType="application/vnd.openxmlformats-officedocument.presentationml.notesSlide+xml"/>
  <Override PartName="/ppt/embeddings/oleObject20.bin" ContentType="application/vnd.openxmlformats-officedocument.oleObject"/>
  <Override PartName="/ppt/notesSlides/notesSlide46.xml" ContentType="application/vnd.openxmlformats-officedocument.presentationml.notesSlide+xml"/>
  <Override PartName="/ppt/embeddings/oleObject21.bin" ContentType="application/vnd.openxmlformats-officedocument.oleObject"/>
  <Override PartName="/ppt/notesSlides/notesSlide47.xml" ContentType="application/vnd.openxmlformats-officedocument.presentationml.notesSlide+xml"/>
  <Override PartName="/ppt/embeddings/oleObject22.bin" ContentType="application/vnd.openxmlformats-officedocument.oleObject"/>
  <Override PartName="/ppt/notesSlides/notesSlide48.xml" ContentType="application/vnd.openxmlformats-officedocument.presentationml.notesSlide+xml"/>
  <Override PartName="/ppt/embeddings/oleObject23.bin" ContentType="application/vnd.openxmlformats-officedocument.oleObject"/>
  <Override PartName="/ppt/notesSlides/notesSlide49.xml" ContentType="application/vnd.openxmlformats-officedocument.presentationml.notesSlide+xml"/>
  <Override PartName="/ppt/embeddings/oleObject24.bin" ContentType="application/vnd.openxmlformats-officedocument.oleObject"/>
  <Override PartName="/ppt/notesSlides/notesSlide50.xml" ContentType="application/vnd.openxmlformats-officedocument.presentationml.notesSlide+xml"/>
  <Override PartName="/ppt/embeddings/oleObject25.bin" ContentType="application/vnd.openxmlformats-officedocument.oleObject"/>
  <Override PartName="/ppt/notesSlides/notesSlide51.xml" ContentType="application/vnd.openxmlformats-officedocument.presentationml.notesSlide+xml"/>
  <Override PartName="/ppt/embeddings/oleObject26.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27.bin" ContentType="application/vnd.openxmlformats-officedocument.oleObject"/>
  <Override PartName="/ppt/notesSlides/notesSlide54.xml" ContentType="application/vnd.openxmlformats-officedocument.presentationml.notesSlide+xml"/>
  <Override PartName="/ppt/embeddings/oleObject28.bin" ContentType="application/vnd.openxmlformats-officedocument.oleObject"/>
  <Override PartName="/ppt/notesSlides/notesSlide55.xml" ContentType="application/vnd.openxmlformats-officedocument.presentationml.notesSlide+xml"/>
  <Override PartName="/ppt/embeddings/oleObject29.bin" ContentType="application/vnd.openxmlformats-officedocument.oleObject"/>
  <Override PartName="/ppt/notesSlides/notesSlide56.xml" ContentType="application/vnd.openxmlformats-officedocument.presentationml.notesSlide+xml"/>
  <Override PartName="/ppt/embeddings/oleObject30.bin" ContentType="application/vnd.openxmlformats-officedocument.oleObject"/>
  <Override PartName="/ppt/notesSlides/notesSlide57.xml" ContentType="application/vnd.openxmlformats-officedocument.presentationml.notesSlide+xml"/>
  <Override PartName="/ppt/embeddings/oleObject31.bin" ContentType="application/vnd.openxmlformats-officedocument.oleObject"/>
  <Override PartName="/ppt/notesSlides/notesSlide58.xml" ContentType="application/vnd.openxmlformats-officedocument.presentationml.notesSlide+xml"/>
  <Override PartName="/ppt/embeddings/oleObject32.bin" ContentType="application/vnd.openxmlformats-officedocument.oleObject"/>
  <Override PartName="/ppt/notesSlides/notesSlide59.xml" ContentType="application/vnd.openxmlformats-officedocument.presentationml.notesSlide+xml"/>
  <Override PartName="/ppt/embeddings/oleObject33.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332" r:id="rId3"/>
    <p:sldId id="366" r:id="rId4"/>
    <p:sldId id="354" r:id="rId5"/>
    <p:sldId id="269" r:id="rId6"/>
    <p:sldId id="355" r:id="rId7"/>
    <p:sldId id="271" r:id="rId8"/>
    <p:sldId id="272" r:id="rId9"/>
    <p:sldId id="273" r:id="rId10"/>
    <p:sldId id="274" r:id="rId11"/>
    <p:sldId id="275" r:id="rId12"/>
    <p:sldId id="340" r:id="rId13"/>
    <p:sldId id="341" r:id="rId14"/>
    <p:sldId id="276" r:id="rId15"/>
    <p:sldId id="277" r:id="rId16"/>
    <p:sldId id="278" r:id="rId17"/>
    <p:sldId id="279" r:id="rId18"/>
    <p:sldId id="334" r:id="rId19"/>
    <p:sldId id="281" r:id="rId20"/>
    <p:sldId id="371" r:id="rId21"/>
    <p:sldId id="282" r:id="rId22"/>
    <p:sldId id="373" r:id="rId23"/>
    <p:sldId id="284" r:id="rId24"/>
    <p:sldId id="285" r:id="rId25"/>
    <p:sldId id="377" r:id="rId26"/>
    <p:sldId id="376" r:id="rId27"/>
    <p:sldId id="375" r:id="rId28"/>
    <p:sldId id="289" r:id="rId29"/>
    <p:sldId id="335" r:id="rId30"/>
    <p:sldId id="336" r:id="rId31"/>
    <p:sldId id="367" r:id="rId32"/>
    <p:sldId id="368" r:id="rId33"/>
    <p:sldId id="369" r:id="rId34"/>
    <p:sldId id="370" r:id="rId35"/>
    <p:sldId id="356" r:id="rId36"/>
    <p:sldId id="357" r:id="rId37"/>
    <p:sldId id="358" r:id="rId38"/>
    <p:sldId id="359" r:id="rId39"/>
    <p:sldId id="293" r:id="rId40"/>
    <p:sldId id="294" r:id="rId41"/>
    <p:sldId id="295" r:id="rId42"/>
    <p:sldId id="337" r:id="rId43"/>
    <p:sldId id="305" r:id="rId44"/>
    <p:sldId id="307" r:id="rId45"/>
    <p:sldId id="308" r:id="rId46"/>
    <p:sldId id="301" r:id="rId47"/>
    <p:sldId id="338" r:id="rId48"/>
    <p:sldId id="361" r:id="rId49"/>
    <p:sldId id="362" r:id="rId50"/>
    <p:sldId id="363" r:id="rId51"/>
    <p:sldId id="364" r:id="rId52"/>
    <p:sldId id="365" r:id="rId53"/>
    <p:sldId id="339" r:id="rId54"/>
    <p:sldId id="360" r:id="rId55"/>
    <p:sldId id="311" r:id="rId56"/>
    <p:sldId id="312" r:id="rId57"/>
    <p:sldId id="313" r:id="rId58"/>
    <p:sldId id="314" r:id="rId59"/>
    <p:sldId id="315" r:id="rId60"/>
    <p:sldId id="350" r:id="rId61"/>
    <p:sldId id="316" r:id="rId62"/>
    <p:sldId id="372" r:id="rId63"/>
    <p:sldId id="331" r:id="rId64"/>
    <p:sldId id="35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chulz" initials="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p:cViewPr>
        <p:scale>
          <a:sx n="94" d="100"/>
          <a:sy n="94" d="100"/>
        </p:scale>
        <p:origin x="-1416" y="-80"/>
      </p:cViewPr>
      <p:guideLst>
        <p:guide orient="horz" pos="2160"/>
        <p:guide pos="2880"/>
      </p:guideLst>
    </p:cSldViewPr>
  </p:slideViewPr>
  <p:notesTextViewPr>
    <p:cViewPr>
      <p:scale>
        <a:sx n="1" d="1"/>
        <a:sy n="1" d="1"/>
      </p:scale>
      <p:origin x="0" y="0"/>
    </p:cViewPr>
  </p:notesTextViewPr>
  <p:sorterViewPr>
    <p:cViewPr>
      <p:scale>
        <a:sx n="102" d="100"/>
        <a:sy n="102" d="100"/>
      </p:scale>
      <p:origin x="0" y="5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04T20:58:08.505" idx="9">
    <p:pos x="10" y="10"/>
    <p:text>I would like to see objectives and indicators tied to results chains either here or in a later powerpoint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9-04T20:59:07.705" idx="10">
    <p:pos x="5081" y="1794"/>
    <p:text>those are activities not results
not sure the alternative way is needed; could be hidden.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5F5A-1802-4B64-BFF4-89AB34826561}" type="datetimeFigureOut">
              <a:rPr lang="en-US" smtClean="0"/>
              <a:pPr/>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2BD96-D319-4908-8D01-FC3C041B04EE}" type="slidenum">
              <a:rPr lang="en-US" smtClean="0"/>
              <a:pPr/>
              <a:t>‹#›</a:t>
            </a:fld>
            <a:endParaRPr lang="en-US"/>
          </a:p>
        </p:txBody>
      </p:sp>
    </p:spTree>
    <p:extLst>
      <p:ext uri="{BB962C8B-B14F-4D97-AF65-F5344CB8AC3E}">
        <p14:creationId xmlns:p14="http://schemas.microsoft.com/office/powerpoint/2010/main" val="301096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BBB2093-2E36-409A-9C2D-F2971F604D9A}" type="slidenum">
              <a:rPr lang="en-US" sz="1200" smtClean="0">
                <a:solidFill>
                  <a:prstClr val="black"/>
                </a:solidFill>
                <a:latin typeface="Times New Roman" pitchFamily="18" charset="0"/>
              </a:rPr>
              <a:pPr eaLnBrk="1" hangingPunct="1"/>
              <a:t>1</a:t>
            </a:fld>
            <a:endParaRPr lang="en-US" sz="1200" smtClean="0">
              <a:solidFill>
                <a:prstClr val="black"/>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6268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C8DD6AE7-0DEB-440F-8DE8-DE1C9EF9B0B8}" type="slidenum">
              <a:rPr lang="en-US" sz="1200" smtClean="0">
                <a:solidFill>
                  <a:prstClr val="black"/>
                </a:solidFill>
                <a:latin typeface="Times New Roman" pitchFamily="18" charset="0"/>
              </a:rPr>
              <a:pPr eaLnBrk="1" hangingPunct="1"/>
              <a:t>11</a:t>
            </a:fld>
            <a:endParaRPr lang="en-US" sz="1200" smtClean="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0798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3B93ED-8946-4704-BD2B-185383CF03AE}" type="slidenum">
              <a:rPr lang="en-US"/>
              <a:pPr eaLnBrk="1" hangingPunct="1"/>
              <a:t>12</a:t>
            </a:fld>
            <a:endParaRPr lang="en-US"/>
          </a:p>
        </p:txBody>
      </p:sp>
      <p:sp>
        <p:nvSpPr>
          <p:cNvPr id="43011" name="Rectangle 2"/>
          <p:cNvSpPr>
            <a:spLocks noGrp="1" noRot="1" noChangeAspect="1" noChangeArrowheads="1" noTextEdit="1"/>
          </p:cNvSpPr>
          <p:nvPr>
            <p:ph type="sldImg"/>
          </p:nvPr>
        </p:nvSpPr>
        <p:spPr>
          <a:xfrm>
            <a:off x="1144588" y="685800"/>
            <a:ext cx="4572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Lets us “peek inside” our </a:t>
            </a:r>
            <a:r>
              <a:rPr lang="en-US" i="1" dirty="0" smtClean="0">
                <a:latin typeface="Arial" pitchFamily="34" charset="0"/>
              </a:rPr>
              <a:t>thinking</a:t>
            </a:r>
            <a:r>
              <a:rPr lang="en-US" dirty="0" smtClean="0">
                <a:latin typeface="Arial" pitchFamily="34" charset="0"/>
              </a:rPr>
              <a:t> about how a project strategy or activity is going to actually work to contribute to reducing a threat and conserving a target</a:t>
            </a:r>
          </a:p>
          <a:p>
            <a:pPr eaLnBrk="1" hangingPunct="1"/>
            <a:endParaRPr lang="en-US" dirty="0" smtClean="0">
              <a:latin typeface="Arial" pitchFamily="34" charset="0"/>
            </a:endParaRPr>
          </a:p>
          <a:p>
            <a:pPr eaLnBrk="1" hangingPunct="1"/>
            <a:r>
              <a:rPr lang="en-US" dirty="0" smtClean="0">
                <a:latin typeface="Arial" pitchFamily="34" charset="0"/>
              </a:rPr>
              <a:t>Provides a series of hypotheses that can be tested</a:t>
            </a:r>
          </a:p>
          <a:p>
            <a:pPr eaLnBrk="1" hangingPunct="1"/>
            <a:endParaRPr lang="en-US" dirty="0" smtClean="0">
              <a:latin typeface="Arial" pitchFamily="34" charset="0"/>
            </a:endParaRPr>
          </a:p>
          <a:p>
            <a:pPr eaLnBrk="1" hangingPunct="1"/>
            <a:r>
              <a:rPr lang="en-US" dirty="0" smtClean="0">
                <a:latin typeface="Arial" pitchFamily="34" charset="0"/>
              </a:rPr>
              <a:t>Creates a foundation for establishing strategy effectiveness measures to determine if the strategy is working or not.</a:t>
            </a:r>
          </a:p>
          <a:p>
            <a:pPr eaLnBrk="1" hangingPunct="1"/>
            <a:r>
              <a:rPr lang="en-US" dirty="0" smtClean="0">
                <a:latin typeface="Arial" pitchFamily="34" charset="0"/>
              </a:rPr>
              <a:t>There are several important aspects of results chains that have been developed over the years to </a:t>
            </a:r>
          </a:p>
          <a:p>
            <a:pPr eaLnBrk="1" hangingPunct="1"/>
            <a:r>
              <a:rPr lang="en-US" dirty="0" smtClean="0">
                <a:latin typeface="Arial" pitchFamily="34" charset="0"/>
              </a:rPr>
              <a:t>	-	help construct them in a way that establish sound strategy effectiveness measures</a:t>
            </a:r>
          </a:p>
          <a:p>
            <a:pPr eaLnBrk="1" hangingPunct="1"/>
            <a:r>
              <a:rPr lang="en-US" dirty="0" smtClean="0">
                <a:latin typeface="Arial" pitchFamily="34" charset="0"/>
              </a:rPr>
              <a:t>	 – 	also help to improve probability that the strategy will be successful.</a:t>
            </a:r>
          </a:p>
          <a:p>
            <a:pPr eaLnBrk="1" hangingPunct="1"/>
            <a:endParaRPr lang="en-US" dirty="0" smtClean="0">
              <a:latin typeface="Arial" pitchFamily="34" charset="0"/>
            </a:endParaRPr>
          </a:p>
          <a:p>
            <a:pPr eaLnBrk="1" hangingPunct="1"/>
            <a:r>
              <a:rPr lang="en-US" dirty="0" smtClean="0">
                <a:latin typeface="Arial" pitchFamily="34" charset="0"/>
              </a:rPr>
              <a:t>FIRST – results chains diagrams are best constructed as a series of “if-then” statements.  These infer causality…</a:t>
            </a:r>
          </a:p>
          <a:p>
            <a:pPr eaLnBrk="1" hangingPunct="1"/>
            <a:r>
              <a:rPr lang="en-US" dirty="0" smtClean="0">
                <a:latin typeface="Arial" pitchFamily="34" charset="0"/>
              </a:rPr>
              <a:t>SECOND – They define how we think a strategy or activity will reduce a threat and conserve a target.</a:t>
            </a:r>
          </a:p>
          <a:p>
            <a:pPr eaLnBrk="1" hangingPunct="1"/>
            <a:r>
              <a:rPr lang="en-US" dirty="0" smtClean="0">
                <a:latin typeface="Arial" pitchFamily="34" charset="0"/>
              </a:rPr>
              <a:t>THIRD – They focus on achieving results…not just a listing of activities.</a:t>
            </a:r>
          </a:p>
          <a:p>
            <a:pPr eaLnBrk="1" hangingPunct="1"/>
            <a:r>
              <a:rPr lang="en-US" dirty="0" smtClean="0">
                <a:latin typeface="Arial" pitchFamily="34" charset="0"/>
              </a:rPr>
              <a:t>And FOURTH – They are composed of hypotheses that can be tested… </a:t>
            </a:r>
          </a:p>
        </p:txBody>
      </p:sp>
    </p:spTree>
    <p:extLst>
      <p:ext uri="{BB962C8B-B14F-4D97-AF65-F5344CB8AC3E}">
        <p14:creationId xmlns:p14="http://schemas.microsoft.com/office/powerpoint/2010/main" val="211085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7979F5-4FE4-417D-9075-195826BA3213}" type="slidenum">
              <a:rPr lang="en-US"/>
              <a:pPr eaLnBrk="1" hangingPunct="1"/>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There has been some confusion about the difference between our conceptual models – or situation diagrams – and Results Chains. </a:t>
            </a:r>
          </a:p>
          <a:p>
            <a:pPr eaLnBrk="1" hangingPunct="1"/>
            <a:endParaRPr lang="en-US" dirty="0" smtClean="0">
              <a:latin typeface="Arial" pitchFamily="34" charset="0"/>
            </a:endParaRPr>
          </a:p>
          <a:p>
            <a:pPr eaLnBrk="1" hangingPunct="1"/>
            <a:r>
              <a:rPr lang="en-US" dirty="0" smtClean="0">
                <a:latin typeface="Arial" pitchFamily="34" charset="0"/>
              </a:rPr>
              <a:t>In short, situations diagrams show the situation today, and why the strategy is important and relevant.</a:t>
            </a:r>
          </a:p>
          <a:p>
            <a:pPr eaLnBrk="1" hangingPunct="1"/>
            <a:endParaRPr lang="en-US" dirty="0" smtClean="0">
              <a:latin typeface="Arial" pitchFamily="34" charset="0"/>
            </a:endParaRPr>
          </a:p>
          <a:p>
            <a:pPr eaLnBrk="1" hangingPunct="1"/>
            <a:r>
              <a:rPr lang="en-US" dirty="0" smtClean="0">
                <a:latin typeface="Arial" pitchFamily="34" charset="0"/>
              </a:rPr>
              <a:t>Results Chains add in measurable objectives and indicators…and these show the desired future conditions that result from the strategy.</a:t>
            </a:r>
          </a:p>
        </p:txBody>
      </p:sp>
    </p:spTree>
    <p:extLst>
      <p:ext uri="{BB962C8B-B14F-4D97-AF65-F5344CB8AC3E}">
        <p14:creationId xmlns:p14="http://schemas.microsoft.com/office/powerpoint/2010/main" val="356454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425E3052-4C7A-4B2F-8BFF-F1AFDE5AF7C2}" type="slidenum">
              <a:rPr lang="en-US" sz="1200" smtClean="0">
                <a:solidFill>
                  <a:prstClr val="black"/>
                </a:solidFill>
                <a:latin typeface="Times New Roman" pitchFamily="18" charset="0"/>
              </a:rPr>
              <a:pPr eaLnBrk="1" hangingPunct="1"/>
              <a:t>14</a:t>
            </a:fld>
            <a:endParaRPr lang="en-US" sz="1200" smtClean="0">
              <a:solidFill>
                <a:prstClr val="black"/>
              </a:solidFill>
              <a:latin typeface="Times New Roman" pitchFamily="18" charset="0"/>
            </a:endParaRPr>
          </a:p>
        </p:txBody>
      </p:sp>
      <p:sp>
        <p:nvSpPr>
          <p:cNvPr id="83971" name="Rectangle 2"/>
          <p:cNvSpPr>
            <a:spLocks noGrp="1" noRot="1" noChangeAspect="1" noChangeArrowheads="1" noTextEdit="1"/>
          </p:cNvSpPr>
          <p:nvPr>
            <p:ph type="sldImg"/>
          </p:nvPr>
        </p:nvSpPr>
        <p:spPr>
          <a:xfrm>
            <a:off x="1144588" y="685800"/>
            <a:ext cx="4572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Para lograr el </a:t>
            </a:r>
            <a:r>
              <a:rPr lang="es-GT" smtClean="0"/>
              <a:t>éxito, necesitamos:  (1) una cadena precisa, y (2) buena ejecución del proyecto.</a:t>
            </a:r>
          </a:p>
          <a:p>
            <a:pPr eaLnBrk="1" hangingPunct="1"/>
            <a:endParaRPr lang="es-GT" smtClean="0"/>
          </a:p>
          <a:p>
            <a:pPr eaLnBrk="1" hangingPunct="1"/>
            <a:r>
              <a:rPr lang="es-GT" smtClean="0"/>
              <a:t>Si la cadena tiene supuestos falsos, entonces el proyecto no va a ser exitosa, aunque esté bien ejecutado.</a:t>
            </a:r>
          </a:p>
          <a:p>
            <a:pPr eaLnBrk="1" hangingPunct="1"/>
            <a:r>
              <a:rPr lang="es-GT" smtClean="0"/>
              <a:t>Si la cadena es precisa pero la ejecución es pobre, entonces tampoco tendríamos éxito.</a:t>
            </a:r>
          </a:p>
          <a:p>
            <a:pPr eaLnBrk="1" hangingPunct="1"/>
            <a:r>
              <a:rPr lang="es-GT" smtClean="0"/>
              <a:t>Y finalmente existe el caso del FRACASO TOTAL, en lo cual hay supuestos falsos y mala ejecución.</a:t>
            </a:r>
            <a:endParaRPr lang="en-US" smtClean="0"/>
          </a:p>
        </p:txBody>
      </p:sp>
    </p:spTree>
    <p:extLst>
      <p:ext uri="{BB962C8B-B14F-4D97-AF65-F5344CB8AC3E}">
        <p14:creationId xmlns:p14="http://schemas.microsoft.com/office/powerpoint/2010/main" val="373702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201C16A-8C4F-4D6C-BC7B-976060340D30}" type="slidenum">
              <a:rPr lang="en-US" sz="1200" smtClean="0">
                <a:solidFill>
                  <a:prstClr val="black"/>
                </a:solidFill>
                <a:latin typeface="Times New Roman" pitchFamily="18" charset="0"/>
              </a:rPr>
              <a:pPr eaLnBrk="1" hangingPunct="1"/>
              <a:t>15</a:t>
            </a:fld>
            <a:endParaRPr lang="en-US" sz="1200" smtClean="0">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Years ago, the PROARCA/Costas</a:t>
            </a:r>
            <a:r>
              <a:rPr lang="en-US" baseline="0" dirty="0" smtClean="0"/>
              <a:t> project in Central America helped to create a new marine park in southern Belize called the Port Honduras Marine Reserve.  The use of gillnets was prohibited in the new marine reserve and, to provide an economic alternative for the fishermen, TNC and its local partner, TIDE, trained fishermen to be </a:t>
            </a:r>
            <a:r>
              <a:rPr lang="en-US" baseline="0" dirty="0" err="1" smtClean="0"/>
              <a:t>flyfishing</a:t>
            </a:r>
            <a:r>
              <a:rPr lang="en-US" baseline="0" dirty="0" smtClean="0"/>
              <a:t> guides.  This initiative was a huge success, because the fishermen could earn about $150 per day as </a:t>
            </a:r>
            <a:r>
              <a:rPr lang="en-US" baseline="0" dirty="0" err="1" smtClean="0"/>
              <a:t>flyfishing</a:t>
            </a:r>
            <a:r>
              <a:rPr lang="en-US" baseline="0" dirty="0" smtClean="0"/>
              <a:t> guides – using their gillnets it would take them at least 2-3 weeks to earn this much.  Because </a:t>
            </a:r>
            <a:r>
              <a:rPr lang="en-US" baseline="0" dirty="0" err="1" smtClean="0"/>
              <a:t>flyfishing</a:t>
            </a:r>
            <a:r>
              <a:rPr lang="en-US" baseline="0" dirty="0" smtClean="0"/>
              <a:t> in southern Belize is catch-and-release, this initiative provided great environmental and ecological benefits.  It was one of those rare “win/win” situations.</a:t>
            </a:r>
          </a:p>
          <a:p>
            <a:pPr eaLnBrk="1" hangingPunct="1"/>
            <a:endParaRPr lang="en-US" baseline="0" dirty="0" smtClean="0"/>
          </a:p>
          <a:p>
            <a:pPr eaLnBrk="1" hangingPunct="1"/>
            <a:r>
              <a:rPr lang="en-US" baseline="0" dirty="0" smtClean="0"/>
              <a:t>Because it was so successful, program staff wanted to replicate the initiative in Panama.  They got gear donated by Orvis and organized a training workshop for about 10 fishermen.  Their assumptions about the impact of the training are defined in the results chain on the next page.  </a:t>
            </a:r>
          </a:p>
          <a:p>
            <a:pPr eaLnBrk="1" hangingPunct="1"/>
            <a:endParaRPr lang="en-US" dirty="0" smtClean="0"/>
          </a:p>
        </p:txBody>
      </p:sp>
    </p:spTree>
    <p:extLst>
      <p:ext uri="{BB962C8B-B14F-4D97-AF65-F5344CB8AC3E}">
        <p14:creationId xmlns:p14="http://schemas.microsoft.com/office/powerpoint/2010/main" val="123557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9A9714F-9B33-43B8-A80B-D5318AC9F8E3}" type="slidenum">
              <a:rPr lang="en-US" sz="1200" smtClean="0">
                <a:solidFill>
                  <a:prstClr val="black"/>
                </a:solidFill>
                <a:latin typeface="Times New Roman" pitchFamily="18" charset="0"/>
              </a:rPr>
              <a:pPr eaLnBrk="1" hangingPunct="1"/>
              <a:t>16</a:t>
            </a:fld>
            <a:endParaRPr lang="en-US" sz="1200" smtClean="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xfrm>
            <a:off x="1144588" y="685800"/>
            <a:ext cx="4572000" cy="34290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A few months after the workshop, the Director of the PROARCA/Costas project was in Bocas del Toro, Panama and decided to check to see what impact the course had had.  He found that none of the fishermen were working as </a:t>
            </a:r>
            <a:r>
              <a:rPr lang="en-US" baseline="0" dirty="0" err="1" smtClean="0"/>
              <a:t>flyfishing</a:t>
            </a:r>
            <a:r>
              <a:rPr lang="en-US" baseline="0" dirty="0" smtClean="0"/>
              <a:t> guides, but the man who drove the boat during the training workshop was working as a </a:t>
            </a:r>
            <a:r>
              <a:rPr lang="en-US" baseline="0" dirty="0" err="1" smtClean="0"/>
              <a:t>flyfishing</a:t>
            </a:r>
            <a:r>
              <a:rPr lang="en-US" baseline="0" dirty="0" smtClean="0"/>
              <a:t> guide.  What happened?  Why didn’t this effort work as it had worked in Belize?</a:t>
            </a:r>
            <a:endParaRPr lang="en-US" dirty="0" smtClean="0"/>
          </a:p>
        </p:txBody>
      </p:sp>
    </p:spTree>
    <p:extLst>
      <p:ext uri="{BB962C8B-B14F-4D97-AF65-F5344CB8AC3E}">
        <p14:creationId xmlns:p14="http://schemas.microsoft.com/office/powerpoint/2010/main" val="3260428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8F3EC200-CC35-41D9-99A1-E5225EBE9948}" type="slidenum">
              <a:rPr lang="en-US" sz="1200" smtClean="0">
                <a:solidFill>
                  <a:prstClr val="black"/>
                </a:solidFill>
                <a:latin typeface="Times New Roman" pitchFamily="18" charset="0"/>
              </a:rPr>
              <a:pPr eaLnBrk="1" hangingPunct="1"/>
              <a:t>17</a:t>
            </a:fld>
            <a:endParaRPr lang="en-US" sz="1200" smtClean="0">
              <a:solidFill>
                <a:prstClr val="black"/>
              </a:solidFill>
              <a:latin typeface="Times New Roman" pitchFamily="18" charset="0"/>
            </a:endParaRPr>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Why didn’t this effort work as it had worked in Belize?  There was no marketing aspect to the strategy – so the fishermen didn’t get clients.  Also, most of them didn’t speak English, an essential skill for a </a:t>
            </a:r>
            <a:r>
              <a:rPr lang="en-US" baseline="0" dirty="0" err="1" smtClean="0"/>
              <a:t>flyfishing</a:t>
            </a:r>
            <a:r>
              <a:rPr lang="en-US" baseline="0" dirty="0" smtClean="0"/>
              <a:t> guide hoping to work for North American clients.</a:t>
            </a:r>
            <a:endParaRPr lang="en-US" dirty="0" smtClean="0"/>
          </a:p>
        </p:txBody>
      </p:sp>
    </p:spTree>
    <p:extLst>
      <p:ext uri="{BB962C8B-B14F-4D97-AF65-F5344CB8AC3E}">
        <p14:creationId xmlns:p14="http://schemas.microsoft.com/office/powerpoint/2010/main" val="311896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18</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0074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10FF7229-79B0-4BA1-8ACF-260D416ECC26}" type="slidenum">
              <a:rPr lang="en-US" sz="1200" smtClean="0">
                <a:solidFill>
                  <a:prstClr val="black"/>
                </a:solidFill>
                <a:latin typeface="Times New Roman" pitchFamily="18" charset="0"/>
              </a:rPr>
              <a:pPr eaLnBrk="1" hangingPunct="1"/>
              <a:t>19</a:t>
            </a:fld>
            <a:endParaRPr lang="en-US" sz="1200" smtClean="0">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INCLUDE STEPS 4 AND 5 – ADDING OBJECTIVES AND INDICATORS?</a:t>
            </a:r>
          </a:p>
        </p:txBody>
      </p:sp>
    </p:spTree>
    <p:extLst>
      <p:ext uri="{BB962C8B-B14F-4D97-AF65-F5344CB8AC3E}">
        <p14:creationId xmlns:p14="http://schemas.microsoft.com/office/powerpoint/2010/main" val="193350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1DDFA6D-DA12-D143-9825-6AE5B00555FE}" type="slidenum">
              <a:rPr lang="en-US" sz="1200">
                <a:latin typeface="Times New Roman" charset="0"/>
                <a:ea typeface="ＭＳ Ｐゴシック" charset="0"/>
                <a:cs typeface="ＭＳ Ｐゴシック" charset="0"/>
              </a:rPr>
              <a:pPr eaLnBrk="1" hangingPunct="1"/>
              <a:t>20</a:t>
            </a:fld>
            <a:endParaRPr lang="en-US" sz="1200">
              <a:latin typeface="Times New Roman" charset="0"/>
              <a:ea typeface="ＭＳ Ｐゴシック" charset="0"/>
              <a:cs typeface="ＭＳ Ｐゴシック"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Throughout our presentations, we use </a:t>
            </a:r>
            <a:r>
              <a:rPr lang="en-GB">
                <a:latin typeface="Times New Roman" charset="0"/>
              </a:rPr>
              <a:t>example outputs from the Wetland Watch project from WWF Australia that we have modified slightly to reflect the structure and products of the CMP </a:t>
            </a:r>
            <a:r>
              <a:rPr lang="en-GB" i="1">
                <a:latin typeface="Times New Roman" charset="0"/>
              </a:rPr>
              <a:t>Open Standards</a:t>
            </a:r>
            <a:r>
              <a:rPr lang="en-GB">
                <a:latin typeface="Times New Roman" charset="0"/>
              </a:rPr>
              <a:t>.  The intent is to give a real-world example of how the </a:t>
            </a:r>
            <a:r>
              <a:rPr lang="en-GB" i="1">
                <a:latin typeface="Times New Roman" charset="0"/>
              </a:rPr>
              <a:t>Standards</a:t>
            </a:r>
            <a:r>
              <a:rPr lang="en-GB">
                <a:latin typeface="Times New Roman" charset="0"/>
              </a:rPr>
              <a:t> have been applied</a:t>
            </a:r>
            <a:r>
              <a:rPr lang="en-US">
                <a:latin typeface="Times New Roman" charset="0"/>
              </a:rPr>
              <a:t>.</a:t>
            </a:r>
          </a:p>
          <a:p>
            <a:pPr eaLnBrk="1" hangingPunct="1"/>
            <a:endParaRPr lang="en-US">
              <a:latin typeface="Times New Roman" charset="0"/>
            </a:endParaRPr>
          </a:p>
          <a:p>
            <a:pPr eaLnBrk="1" hangingPunct="1">
              <a:buFontTx/>
              <a:buChar char="-"/>
            </a:pPr>
            <a:endParaRPr lang="en-US">
              <a:latin typeface="Times New Roman" charset="0"/>
            </a:endParaRPr>
          </a:p>
          <a:p>
            <a:pPr eaLnBrk="1" hangingPunct="1"/>
            <a:endParaRPr lang="en-US">
              <a:latin typeface="Times New Roman" charset="0"/>
            </a:endParaRPr>
          </a:p>
        </p:txBody>
      </p:sp>
    </p:spTree>
    <p:extLst>
      <p:ext uri="{BB962C8B-B14F-4D97-AF65-F5344CB8AC3E}">
        <p14:creationId xmlns:p14="http://schemas.microsoft.com/office/powerpoint/2010/main" val="23410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MS PGothic" pitchFamily="34"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4B670FD-7647-4741-BCCC-7956DC742B44}"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96141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8C9801D-89D0-4E35-802E-55752E38A0FD}" type="slidenum">
              <a:rPr lang="en-US" sz="1200" smtClean="0">
                <a:solidFill>
                  <a:prstClr val="black"/>
                </a:solidFill>
                <a:latin typeface="Times New Roman" pitchFamily="18" charset="0"/>
              </a:rPr>
              <a:pPr eaLnBrk="1" hangingPunct="1"/>
              <a:t>21</a:t>
            </a:fld>
            <a:endParaRPr lang="en-US" sz="1200" smtClean="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373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8C9801D-89D0-4E35-802E-55752E38A0FD}" type="slidenum">
              <a:rPr lang="en-US" sz="1200" smtClean="0">
                <a:solidFill>
                  <a:prstClr val="black"/>
                </a:solidFill>
                <a:latin typeface="Times New Roman" pitchFamily="18" charset="0"/>
              </a:rPr>
              <a:pPr eaLnBrk="1" hangingPunct="1"/>
              <a:t>22</a:t>
            </a:fld>
            <a:endParaRPr lang="en-US" sz="1200" smtClean="0">
              <a:solidFill>
                <a:prstClr val="black"/>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3734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D3A2CE86-8E17-4372-B1DE-F6C228212E78}" type="slidenum">
              <a:rPr lang="en-US" sz="1200" smtClean="0">
                <a:solidFill>
                  <a:prstClr val="black"/>
                </a:solidFill>
                <a:latin typeface="Times New Roman" pitchFamily="18" charset="0"/>
              </a:rPr>
              <a:pPr eaLnBrk="1" hangingPunct="1"/>
              <a:t>23</a:t>
            </a:fld>
            <a:endParaRPr lang="en-US" sz="1200" smtClean="0">
              <a:solidFill>
                <a:prstClr val="black"/>
              </a:solidFill>
              <a:latin typeface="Times New Roman" pitchFamily="18" charset="0"/>
            </a:endParaRPr>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Take a chain from the situation diagram and turn it into the results</a:t>
            </a:r>
            <a:r>
              <a:rPr lang="en-US" baseline="0" dirty="0" smtClean="0"/>
              <a:t> chain; the top is what </a:t>
            </a:r>
            <a:r>
              <a:rPr lang="en-US" baseline="0" dirty="0" err="1" smtClean="0"/>
              <a:t>Miradi</a:t>
            </a:r>
            <a:r>
              <a:rPr lang="en-US" baseline="0" dirty="0" smtClean="0"/>
              <a:t> gives you to work with.  You then need to reword the results boxes.</a:t>
            </a:r>
            <a:endParaRPr lang="en-US" dirty="0" smtClean="0"/>
          </a:p>
        </p:txBody>
      </p:sp>
    </p:spTree>
    <p:extLst>
      <p:ext uri="{BB962C8B-B14F-4D97-AF65-F5344CB8AC3E}">
        <p14:creationId xmlns:p14="http://schemas.microsoft.com/office/powerpoint/2010/main" val="152063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1DB1ACF-3688-4EDF-8377-DE8EE3895230}" type="slidenum">
              <a:rPr lang="en-US" sz="1200" smtClean="0">
                <a:solidFill>
                  <a:prstClr val="black"/>
                </a:solidFill>
                <a:latin typeface="Times New Roman" pitchFamily="18" charset="0"/>
              </a:rPr>
              <a:pPr eaLnBrk="1" hangingPunct="1"/>
              <a:t>24</a:t>
            </a:fld>
            <a:endParaRPr lang="en-US" sz="1200" smtClean="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Your initial chain will have some big leaps in logic.  Spread out the chain to make space to include intermediate</a:t>
            </a:r>
            <a:r>
              <a:rPr lang="en-US" baseline="0" dirty="0" smtClean="0"/>
              <a:t> results.  </a:t>
            </a:r>
            <a:endParaRPr lang="en-US" dirty="0" smtClean="0"/>
          </a:p>
        </p:txBody>
      </p:sp>
    </p:spTree>
    <p:extLst>
      <p:ext uri="{BB962C8B-B14F-4D97-AF65-F5344CB8AC3E}">
        <p14:creationId xmlns:p14="http://schemas.microsoft.com/office/powerpoint/2010/main" val="237593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1DB1ACF-3688-4EDF-8377-DE8EE3895230}" type="slidenum">
              <a:rPr lang="en-US" sz="1200" smtClean="0">
                <a:solidFill>
                  <a:prstClr val="black"/>
                </a:solidFill>
                <a:latin typeface="Times New Roman" pitchFamily="18" charset="0"/>
              </a:rPr>
              <a:pPr eaLnBrk="1" hangingPunct="1"/>
              <a:t>25</a:t>
            </a:fld>
            <a:endParaRPr lang="en-US" sz="1200" smtClean="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Additional boxes are needed to complete the chain.</a:t>
            </a:r>
            <a:endParaRPr lang="en-US" dirty="0" smtClean="0"/>
          </a:p>
        </p:txBody>
      </p:sp>
    </p:spTree>
    <p:extLst>
      <p:ext uri="{BB962C8B-B14F-4D97-AF65-F5344CB8AC3E}">
        <p14:creationId xmlns:p14="http://schemas.microsoft.com/office/powerpoint/2010/main" val="237593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1DB1ACF-3688-4EDF-8377-DE8EE3895230}" type="slidenum">
              <a:rPr lang="en-US" sz="1200" smtClean="0">
                <a:solidFill>
                  <a:prstClr val="black"/>
                </a:solidFill>
                <a:latin typeface="Times New Roman" pitchFamily="18" charset="0"/>
              </a:rPr>
              <a:pPr eaLnBrk="1" hangingPunct="1"/>
              <a:t>26</a:t>
            </a:fld>
            <a:endParaRPr lang="en-US" sz="1200" smtClean="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new boxes are needed to complete the chain.</a:t>
            </a:r>
            <a:endParaRPr lang="en-US" dirty="0" smtClean="0"/>
          </a:p>
        </p:txBody>
      </p:sp>
    </p:spTree>
    <p:extLst>
      <p:ext uri="{BB962C8B-B14F-4D97-AF65-F5344CB8AC3E}">
        <p14:creationId xmlns:p14="http://schemas.microsoft.com/office/powerpoint/2010/main" val="2375930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1DB1ACF-3688-4EDF-8377-DE8EE3895230}" type="slidenum">
              <a:rPr lang="en-US" sz="1200" smtClean="0">
                <a:solidFill>
                  <a:prstClr val="black"/>
                </a:solidFill>
                <a:latin typeface="Times New Roman" pitchFamily="18" charset="0"/>
              </a:rPr>
              <a:pPr eaLnBrk="1" hangingPunct="1"/>
              <a:t>27</a:t>
            </a:fld>
            <a:endParaRPr lang="en-US" sz="1200" smtClean="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new boxes are needed to complete the chain.</a:t>
            </a:r>
            <a:endParaRPr lang="en-US" dirty="0" smtClean="0"/>
          </a:p>
        </p:txBody>
      </p:sp>
    </p:spTree>
    <p:extLst>
      <p:ext uri="{BB962C8B-B14F-4D97-AF65-F5344CB8AC3E}">
        <p14:creationId xmlns:p14="http://schemas.microsoft.com/office/powerpoint/2010/main" val="237593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D83DCAC-84CF-435E-A1A5-7173682646CC}" type="slidenum">
              <a:rPr lang="en-US" sz="1200" smtClean="0">
                <a:solidFill>
                  <a:prstClr val="black"/>
                </a:solidFill>
                <a:latin typeface="Times New Roman" pitchFamily="18" charset="0"/>
              </a:rPr>
              <a:pPr eaLnBrk="1" hangingPunct="1"/>
              <a:t>28</a:t>
            </a:fld>
            <a:endParaRPr lang="en-US" sz="1200" smtClean="0">
              <a:solidFill>
                <a:prstClr val="black"/>
              </a:solidFill>
              <a:latin typeface="Times New Roman" pitchFamily="18"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4331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D83DCAC-84CF-435E-A1A5-7173682646CC}" type="slidenum">
              <a:rPr lang="en-US" sz="1200" smtClean="0">
                <a:solidFill>
                  <a:prstClr val="black"/>
                </a:solidFill>
                <a:latin typeface="Times New Roman" pitchFamily="18" charset="0"/>
              </a:rPr>
              <a:pPr eaLnBrk="1" hangingPunct="1"/>
              <a:t>29</a:t>
            </a:fld>
            <a:endParaRPr lang="en-US" sz="1200" smtClean="0">
              <a:solidFill>
                <a:prstClr val="black"/>
              </a:solidFill>
              <a:latin typeface="Times New Roman" pitchFamily="18"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04345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D83DCAC-84CF-435E-A1A5-7173682646CC}" type="slidenum">
              <a:rPr lang="en-US" sz="1200" smtClean="0">
                <a:solidFill>
                  <a:prstClr val="black"/>
                </a:solidFill>
                <a:latin typeface="Times New Roman" pitchFamily="18" charset="0"/>
              </a:rPr>
              <a:pPr eaLnBrk="1" hangingPunct="1"/>
              <a:t>30</a:t>
            </a:fld>
            <a:endParaRPr lang="en-US" sz="1200" smtClean="0">
              <a:solidFill>
                <a:prstClr val="black"/>
              </a:solidFill>
              <a:latin typeface="Times New Roman" pitchFamily="18" charset="0"/>
            </a:endParaRPr>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474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32E0F2F-3363-E046-8150-BB341C17FBD6}" type="slidenum">
              <a:rPr lang="en-US" sz="1200">
                <a:latin typeface="Times New Roman" charset="0"/>
                <a:cs typeface="Arial" charset="0"/>
              </a:rPr>
              <a:pPr eaLnBrk="1" hangingPunct="1"/>
              <a:t>3</a:t>
            </a:fld>
            <a:endParaRPr lang="en-US" sz="1200">
              <a:latin typeface="Times New Roman" charset="0"/>
              <a:cs typeface="Arial" charset="0"/>
            </a:endParaRPr>
          </a:p>
        </p:txBody>
      </p:sp>
    </p:spTree>
    <p:extLst>
      <p:ext uri="{BB962C8B-B14F-4D97-AF65-F5344CB8AC3E}">
        <p14:creationId xmlns:p14="http://schemas.microsoft.com/office/powerpoint/2010/main" val="3715152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200">
                <a:solidFill>
                  <a:schemeClr val="tx1"/>
                </a:solidFill>
                <a:latin typeface="Tahoma" pitchFamily="34" charset="0"/>
                <a:ea typeface="ＭＳ Ｐゴシック" pitchFamily="34" charset="-128"/>
              </a:defRPr>
            </a:lvl1pPr>
            <a:lvl2pPr marL="702756" indent="-270291" defTabSz="914485" eaLnBrk="0" hangingPunct="0">
              <a:defRPr sz="4200">
                <a:solidFill>
                  <a:schemeClr val="tx1"/>
                </a:solidFill>
                <a:latin typeface="Tahoma" pitchFamily="34" charset="0"/>
                <a:ea typeface="ＭＳ Ｐゴシック" pitchFamily="34" charset="-128"/>
              </a:defRPr>
            </a:lvl2pPr>
            <a:lvl3pPr marL="1081164" indent="-216233" defTabSz="914485" eaLnBrk="0" hangingPunct="0">
              <a:defRPr sz="4200">
                <a:solidFill>
                  <a:schemeClr val="tx1"/>
                </a:solidFill>
                <a:latin typeface="Tahoma" pitchFamily="34" charset="0"/>
                <a:ea typeface="ＭＳ Ｐゴシック" pitchFamily="34" charset="-128"/>
              </a:defRPr>
            </a:lvl3pPr>
            <a:lvl4pPr marL="1513629" indent="-216233" defTabSz="914485" eaLnBrk="0" hangingPunct="0">
              <a:defRPr sz="4200">
                <a:solidFill>
                  <a:schemeClr val="tx1"/>
                </a:solidFill>
                <a:latin typeface="Tahoma" pitchFamily="34" charset="0"/>
                <a:ea typeface="ＭＳ Ｐゴシック" pitchFamily="34" charset="-128"/>
              </a:defRPr>
            </a:lvl4pPr>
            <a:lvl5pPr marL="1946095" indent="-216233" defTabSz="914485" eaLnBrk="0" hangingPunct="0">
              <a:defRPr sz="4200">
                <a:solidFill>
                  <a:schemeClr val="tx1"/>
                </a:solidFill>
                <a:latin typeface="Tahoma" pitchFamily="34" charset="0"/>
                <a:ea typeface="ＭＳ Ｐゴシック" pitchFamily="34" charset="-128"/>
              </a:defRPr>
            </a:lvl5pPr>
            <a:lvl6pPr marL="2378560"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6pPr>
            <a:lvl7pPr marL="2811026"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7pPr>
            <a:lvl8pPr marL="3243491"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8pPr>
            <a:lvl9pPr marL="3675957"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9pPr>
          </a:lstStyle>
          <a:p>
            <a:pPr eaLnBrk="1" hangingPunct="1"/>
            <a:fld id="{54B55B51-A6B5-4E98-B837-69D52A61F458}" type="slidenum">
              <a:rPr lang="en-US" sz="1200">
                <a:latin typeface="Times New Roman" pitchFamily="18" charset="0"/>
              </a:rPr>
              <a:pPr eaLnBrk="1" hangingPunct="1"/>
              <a:t>31</a:t>
            </a:fld>
            <a:endParaRPr lang="en-US" sz="120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1598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200">
                <a:solidFill>
                  <a:schemeClr val="tx1"/>
                </a:solidFill>
                <a:latin typeface="Tahoma" pitchFamily="34" charset="0"/>
                <a:ea typeface="ＭＳ Ｐゴシック" pitchFamily="34" charset="-128"/>
              </a:defRPr>
            </a:lvl1pPr>
            <a:lvl2pPr marL="702756" indent="-270291" defTabSz="914485" eaLnBrk="0" hangingPunct="0">
              <a:defRPr sz="4200">
                <a:solidFill>
                  <a:schemeClr val="tx1"/>
                </a:solidFill>
                <a:latin typeface="Tahoma" pitchFamily="34" charset="0"/>
                <a:ea typeface="ＭＳ Ｐゴシック" pitchFamily="34" charset="-128"/>
              </a:defRPr>
            </a:lvl2pPr>
            <a:lvl3pPr marL="1081164" indent="-216233" defTabSz="914485" eaLnBrk="0" hangingPunct="0">
              <a:defRPr sz="4200">
                <a:solidFill>
                  <a:schemeClr val="tx1"/>
                </a:solidFill>
                <a:latin typeface="Tahoma" pitchFamily="34" charset="0"/>
                <a:ea typeface="ＭＳ Ｐゴシック" pitchFamily="34" charset="-128"/>
              </a:defRPr>
            </a:lvl3pPr>
            <a:lvl4pPr marL="1513629" indent="-216233" defTabSz="914485" eaLnBrk="0" hangingPunct="0">
              <a:defRPr sz="4200">
                <a:solidFill>
                  <a:schemeClr val="tx1"/>
                </a:solidFill>
                <a:latin typeface="Tahoma" pitchFamily="34" charset="0"/>
                <a:ea typeface="ＭＳ Ｐゴシック" pitchFamily="34" charset="-128"/>
              </a:defRPr>
            </a:lvl4pPr>
            <a:lvl5pPr marL="1946095" indent="-216233" defTabSz="914485" eaLnBrk="0" hangingPunct="0">
              <a:defRPr sz="4200">
                <a:solidFill>
                  <a:schemeClr val="tx1"/>
                </a:solidFill>
                <a:latin typeface="Tahoma" pitchFamily="34" charset="0"/>
                <a:ea typeface="ＭＳ Ｐゴシック" pitchFamily="34" charset="-128"/>
              </a:defRPr>
            </a:lvl5pPr>
            <a:lvl6pPr marL="2378560"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6pPr>
            <a:lvl7pPr marL="2811026"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7pPr>
            <a:lvl8pPr marL="3243491"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8pPr>
            <a:lvl9pPr marL="3675957"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9pPr>
          </a:lstStyle>
          <a:p>
            <a:pPr eaLnBrk="1" hangingPunct="1"/>
            <a:fld id="{8E42BC22-A1D5-44EC-BA73-B445ABC21B5A}" type="slidenum">
              <a:rPr lang="en-US" sz="1200">
                <a:latin typeface="Times New Roman" pitchFamily="18" charset="0"/>
              </a:rPr>
              <a:pPr eaLnBrk="1" hangingPunct="1"/>
              <a:t>32</a:t>
            </a:fld>
            <a:endParaRPr lang="en-US" sz="1200">
              <a:latin typeface="Times New Roman" pitchFamily="18" charset="0"/>
            </a:endParaRPr>
          </a:p>
        </p:txBody>
      </p:sp>
      <p:sp>
        <p:nvSpPr>
          <p:cNvPr id="51203" name="Rectangle 2"/>
          <p:cNvSpPr>
            <a:spLocks noGrp="1" noRot="1" noChangeAspect="1" noChangeArrowheads="1" noTextEdit="1"/>
          </p:cNvSpPr>
          <p:nvPr>
            <p:ph type="sldImg"/>
          </p:nvPr>
        </p:nvSpPr>
        <p:spPr>
          <a:xfrm>
            <a:off x="1144588" y="685800"/>
            <a:ext cx="4570412"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Showing</a:t>
            </a:r>
            <a:r>
              <a:rPr lang="en-US" baseline="0" dirty="0" smtClean="0"/>
              <a:t> Activities may or may not be needed or desired, especially when lots of activities within a project.</a:t>
            </a:r>
            <a:endParaRPr lang="en-US" dirty="0" smtClean="0"/>
          </a:p>
        </p:txBody>
      </p:sp>
    </p:spTree>
    <p:extLst>
      <p:ext uri="{BB962C8B-B14F-4D97-AF65-F5344CB8AC3E}">
        <p14:creationId xmlns:p14="http://schemas.microsoft.com/office/powerpoint/2010/main" val="1074354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4200">
                <a:solidFill>
                  <a:schemeClr val="tx1"/>
                </a:solidFill>
                <a:latin typeface="Tahoma" pitchFamily="34" charset="0"/>
                <a:ea typeface="ＭＳ Ｐゴシック" pitchFamily="34" charset="-128"/>
              </a:defRPr>
            </a:lvl1pPr>
            <a:lvl2pPr marL="702756" indent="-270291" defTabSz="914485" eaLnBrk="0" hangingPunct="0">
              <a:defRPr sz="4200">
                <a:solidFill>
                  <a:schemeClr val="tx1"/>
                </a:solidFill>
                <a:latin typeface="Tahoma" pitchFamily="34" charset="0"/>
                <a:ea typeface="ＭＳ Ｐゴシック" pitchFamily="34" charset="-128"/>
              </a:defRPr>
            </a:lvl2pPr>
            <a:lvl3pPr marL="1081164" indent="-216233" defTabSz="914485" eaLnBrk="0" hangingPunct="0">
              <a:defRPr sz="4200">
                <a:solidFill>
                  <a:schemeClr val="tx1"/>
                </a:solidFill>
                <a:latin typeface="Tahoma" pitchFamily="34" charset="0"/>
                <a:ea typeface="ＭＳ Ｐゴシック" pitchFamily="34" charset="-128"/>
              </a:defRPr>
            </a:lvl3pPr>
            <a:lvl4pPr marL="1513629" indent="-216233" defTabSz="914485" eaLnBrk="0" hangingPunct="0">
              <a:defRPr sz="4200">
                <a:solidFill>
                  <a:schemeClr val="tx1"/>
                </a:solidFill>
                <a:latin typeface="Tahoma" pitchFamily="34" charset="0"/>
                <a:ea typeface="ＭＳ Ｐゴシック" pitchFamily="34" charset="-128"/>
              </a:defRPr>
            </a:lvl4pPr>
            <a:lvl5pPr marL="1946095" indent="-216233" defTabSz="914485" eaLnBrk="0" hangingPunct="0">
              <a:defRPr sz="4200">
                <a:solidFill>
                  <a:schemeClr val="tx1"/>
                </a:solidFill>
                <a:latin typeface="Tahoma" pitchFamily="34" charset="0"/>
                <a:ea typeface="ＭＳ Ｐゴシック" pitchFamily="34" charset="-128"/>
              </a:defRPr>
            </a:lvl5pPr>
            <a:lvl6pPr marL="2378560"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6pPr>
            <a:lvl7pPr marL="2811026"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7pPr>
            <a:lvl8pPr marL="3243491"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8pPr>
            <a:lvl9pPr marL="3675957" indent="-216233" algn="r" defTabSz="914485" eaLnBrk="0" fontAlgn="base" hangingPunct="0">
              <a:spcBef>
                <a:spcPct val="0"/>
              </a:spcBef>
              <a:spcAft>
                <a:spcPct val="0"/>
              </a:spcAft>
              <a:defRPr sz="4200">
                <a:solidFill>
                  <a:schemeClr val="tx1"/>
                </a:solidFill>
                <a:latin typeface="Tahoma" pitchFamily="34" charset="0"/>
                <a:ea typeface="ＭＳ Ｐゴシック" pitchFamily="34" charset="-128"/>
              </a:defRPr>
            </a:lvl9pPr>
          </a:lstStyle>
          <a:p>
            <a:pPr eaLnBrk="1" hangingPunct="1"/>
            <a:fld id="{73794BE5-E786-4CB6-8D85-AE21EDD5D3AE}" type="slidenum">
              <a:rPr lang="en-US" sz="1200">
                <a:latin typeface="Times New Roman" pitchFamily="18" charset="0"/>
              </a:rPr>
              <a:pPr eaLnBrk="1" hangingPunct="1"/>
              <a:t>33</a:t>
            </a:fld>
            <a:endParaRPr lang="en-US" sz="1200">
              <a:latin typeface="Times New Roman" pitchFamily="18" charset="0"/>
            </a:endParaRPr>
          </a:p>
        </p:txBody>
      </p:sp>
      <p:sp>
        <p:nvSpPr>
          <p:cNvPr id="52227" name="Rectangle 2"/>
          <p:cNvSpPr>
            <a:spLocks noGrp="1" noRot="1" noChangeAspect="1" noChangeArrowheads="1" noTextEdit="1"/>
          </p:cNvSpPr>
          <p:nvPr>
            <p:ph type="sldImg"/>
          </p:nvPr>
        </p:nvSpPr>
        <p:spPr>
          <a:xfrm>
            <a:off x="1144588" y="685800"/>
            <a:ext cx="4570412"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48693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3A8D66E2-A5CC-4BDA-BB5C-B8D9B11B62C4}" type="slidenum">
              <a:rPr lang="en-US" sz="1200" smtClean="0">
                <a:solidFill>
                  <a:prstClr val="black"/>
                </a:solidFill>
                <a:latin typeface="Times New Roman" pitchFamily="18" charset="0"/>
              </a:rPr>
              <a:pPr eaLnBrk="1" hangingPunct="1"/>
              <a:t>34</a:t>
            </a:fld>
            <a:endParaRPr lang="en-US" sz="1200" smtClean="0">
              <a:solidFill>
                <a:prstClr val="black"/>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INCLUDE STEPS 4 AND 5 – ADDING OBJECTIVES AND INDICATORS?</a:t>
            </a:r>
          </a:p>
        </p:txBody>
      </p:sp>
    </p:spTree>
    <p:extLst>
      <p:ext uri="{BB962C8B-B14F-4D97-AF65-F5344CB8AC3E}">
        <p14:creationId xmlns:p14="http://schemas.microsoft.com/office/powerpoint/2010/main" val="179423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DA60AA3E-6C78-44A3-BD26-F468E097C6D6}" type="slidenum">
              <a:rPr lang="en-US" sz="1200" smtClean="0">
                <a:solidFill>
                  <a:prstClr val="black"/>
                </a:solidFill>
                <a:latin typeface="Times New Roman" pitchFamily="18" charset="0"/>
              </a:rPr>
              <a:pPr eaLnBrk="1" hangingPunct="1"/>
              <a:t>35</a:t>
            </a:fld>
            <a:endParaRPr lang="en-US" sz="1200" smtClean="0">
              <a:solidFill>
                <a:prstClr val="black"/>
              </a:solidFill>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09282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D5E488DD-67EF-4DB8-AC25-A897C7A02FED}" type="slidenum">
              <a:rPr lang="en-US" sz="1200" smtClean="0">
                <a:solidFill>
                  <a:prstClr val="black"/>
                </a:solidFill>
                <a:latin typeface="Times New Roman" pitchFamily="18" charset="0"/>
              </a:rPr>
              <a:pPr eaLnBrk="1" hangingPunct="1"/>
              <a:t>36</a:t>
            </a:fld>
            <a:endParaRPr lang="en-US" sz="1200" smtClean="0">
              <a:solidFill>
                <a:prstClr val="black"/>
              </a:solidFill>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3836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F039412F-0F97-468F-8FC5-7CD7A03A882D}" type="slidenum">
              <a:rPr lang="en-US" sz="1200" smtClean="0">
                <a:solidFill>
                  <a:prstClr val="black"/>
                </a:solidFill>
                <a:latin typeface="Times New Roman" pitchFamily="18" charset="0"/>
              </a:rPr>
              <a:pPr eaLnBrk="1" hangingPunct="1"/>
              <a:t>37</a:t>
            </a:fld>
            <a:endParaRPr lang="en-US" sz="1200" smtClean="0">
              <a:solidFill>
                <a:prstClr val="black"/>
              </a:solidFill>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99119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CB0CDB4-61DB-4A5C-B911-0A2FB6A7E44A}" type="slidenum">
              <a:rPr lang="en-US" sz="1200" smtClean="0">
                <a:solidFill>
                  <a:prstClr val="black"/>
                </a:solidFill>
                <a:latin typeface="Times New Roman" pitchFamily="18" charset="0"/>
              </a:rPr>
              <a:pPr eaLnBrk="1" hangingPunct="1"/>
              <a:t>38</a:t>
            </a:fld>
            <a:endParaRPr lang="en-US" sz="1200" smtClean="0">
              <a:solidFill>
                <a:prstClr val="black"/>
              </a:solidFill>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48735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125D2137-A022-4090-B38E-3DCFE758EA5D}" type="slidenum">
              <a:rPr lang="en-US" sz="1200" smtClean="0">
                <a:solidFill>
                  <a:prstClr val="black"/>
                </a:solidFill>
                <a:latin typeface="Times New Roman" pitchFamily="18" charset="0"/>
              </a:rPr>
              <a:pPr eaLnBrk="1" hangingPunct="1"/>
              <a:t>39</a:t>
            </a:fld>
            <a:endParaRPr lang="en-US" sz="1200" smtClean="0">
              <a:solidFill>
                <a:prstClr val="black"/>
              </a:solidFill>
              <a:latin typeface="Times New Roman" pitchFamily="18" charset="0"/>
            </a:endParaRPr>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1605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79D6A3D-4173-4F21-8A95-15FE0E7C619D}" type="slidenum">
              <a:rPr lang="en-US" sz="1200" smtClean="0">
                <a:solidFill>
                  <a:prstClr val="black"/>
                </a:solidFill>
                <a:latin typeface="Times New Roman" pitchFamily="18" charset="0"/>
              </a:rPr>
              <a:pPr eaLnBrk="1" hangingPunct="1"/>
              <a:t>40</a:t>
            </a:fld>
            <a:endParaRPr lang="en-US" sz="1200" smtClean="0">
              <a:solidFill>
                <a:prstClr val="black"/>
              </a:solidFill>
              <a:latin typeface="Times New Roman" pitchFamily="18" charset="0"/>
            </a:endParaRPr>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9047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447"/>
            <a:ext cx="2971800" cy="456961"/>
          </a:xfrm>
          <a:prstGeom prst="rect">
            <a:avLst/>
          </a:prstGeom>
          <a:noFill/>
          <a:ln w="9525">
            <a:noFill/>
            <a:miter lim="800000"/>
            <a:headEnd/>
            <a:tailEnd/>
          </a:ln>
        </p:spPr>
        <p:txBody>
          <a:bodyPr lIns="91432" tIns="45716" rIns="91432" bIns="45716" anchor="b"/>
          <a:lstStyle/>
          <a:p>
            <a:fld id="{D3ADD47C-AB2F-4643-8D42-44028BD74C0E}" type="slidenum">
              <a:rPr lang="en-US" sz="1200">
                <a:latin typeface="Times New Roman" pitchFamily="18" charset="0"/>
              </a:rPr>
              <a:pPr/>
              <a:t>4</a:t>
            </a:fld>
            <a:endParaRPr 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129145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63CC0E47-1539-4F05-AC00-FBD171E5E2A1}" type="slidenum">
              <a:rPr lang="en-US" sz="1200" smtClean="0">
                <a:solidFill>
                  <a:prstClr val="black"/>
                </a:solidFill>
                <a:latin typeface="Times New Roman" pitchFamily="18" charset="0"/>
              </a:rPr>
              <a:pPr eaLnBrk="1" hangingPunct="1"/>
              <a:t>41</a:t>
            </a:fld>
            <a:endParaRPr lang="en-US" sz="1200" smtClean="0">
              <a:solidFill>
                <a:prstClr val="black"/>
              </a:solidFill>
              <a:latin typeface="Times New Roman" pitchFamily="18" charset="0"/>
            </a:endParaRPr>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it’s your turn to determine which of these three chains does not meet the criteria for good results chains.  Please look at these chains and then select one of the following responses.    </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CORRECT ANSWER: Chain A is not a results chain.  It mixes implementation steps with results.  For the most part, it shows a series of activities the team will do.  These activities, or implementation steps, include: identify key decision makers, educate decision makers, and research and develop regulations.  The chain does include a few boxes that are more results-oriented.  These include: decision makers pass laws, no wildlife trade, and jaguar populations increased.  </a:t>
            </a:r>
          </a:p>
        </p:txBody>
      </p:sp>
    </p:spTree>
    <p:extLst>
      <p:ext uri="{BB962C8B-B14F-4D97-AF65-F5344CB8AC3E}">
        <p14:creationId xmlns:p14="http://schemas.microsoft.com/office/powerpoint/2010/main" val="2566686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42</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89341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EA2054DC-9301-4E19-93E7-9B5CA42894F8}" type="slidenum">
              <a:rPr lang="en-US" sz="1200" smtClean="0">
                <a:solidFill>
                  <a:prstClr val="black"/>
                </a:solidFill>
                <a:latin typeface="Times New Roman" pitchFamily="18" charset="0"/>
              </a:rPr>
              <a:pPr eaLnBrk="1" hangingPunct="1"/>
              <a:t>43</a:t>
            </a:fld>
            <a:endParaRPr lang="en-US" sz="1200" smtClean="0">
              <a:solidFill>
                <a:prstClr val="black"/>
              </a:solidFill>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Another example that might be relevant</a:t>
            </a:r>
            <a:r>
              <a:rPr lang="en-US" baseline="0" dirty="0" smtClean="0"/>
              <a:t> or you want to show another example.</a:t>
            </a:r>
            <a:endParaRPr lang="en-US" dirty="0" smtClean="0"/>
          </a:p>
        </p:txBody>
      </p:sp>
    </p:spTree>
    <p:extLst>
      <p:ext uri="{BB962C8B-B14F-4D97-AF65-F5344CB8AC3E}">
        <p14:creationId xmlns:p14="http://schemas.microsoft.com/office/powerpoint/2010/main" val="785709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F9F049FD-E063-4A3A-ADEF-52AC003A1162}" type="slidenum">
              <a:rPr lang="en-US" sz="1200" smtClean="0">
                <a:solidFill>
                  <a:prstClr val="black"/>
                </a:solidFill>
                <a:latin typeface="Times New Roman" pitchFamily="18" charset="0"/>
              </a:rPr>
              <a:pPr eaLnBrk="1" hangingPunct="1"/>
              <a:t>44</a:t>
            </a:fld>
            <a:endParaRPr lang="en-US" sz="1200" smtClean="0">
              <a:solidFill>
                <a:prstClr val="black"/>
              </a:solidFill>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23744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AB9126AD-7F6F-473B-9A2D-DA82244C25D7}" type="slidenum">
              <a:rPr lang="en-US" sz="1200" smtClean="0">
                <a:solidFill>
                  <a:prstClr val="black"/>
                </a:solidFill>
                <a:latin typeface="Times New Roman" pitchFamily="18" charset="0"/>
              </a:rPr>
              <a:pPr eaLnBrk="1" hangingPunct="1"/>
              <a:t>45</a:t>
            </a:fld>
            <a:endParaRPr lang="en-US" sz="1200"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9728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32C1F510-7A7C-43A8-989A-A409706B5AAE}" type="slidenum">
              <a:rPr lang="en-US" sz="1200" smtClean="0">
                <a:solidFill>
                  <a:prstClr val="black"/>
                </a:solidFill>
                <a:latin typeface="Times New Roman" pitchFamily="18" charset="0"/>
              </a:rPr>
              <a:pPr eaLnBrk="1" hangingPunct="1"/>
              <a:t>46</a:t>
            </a:fld>
            <a:endParaRPr lang="en-US" sz="1200" smtClean="0">
              <a:solidFill>
                <a:prstClr val="black"/>
              </a:solidFill>
              <a:latin typeface="Times New Roman" pitchFamily="18" charset="0"/>
            </a:endParaRPr>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it’s your turn again.  Look at the following results chain and think about what result is missing in the box marked by a question mark.</a:t>
            </a:r>
          </a:p>
        </p:txBody>
      </p:sp>
    </p:spTree>
    <p:extLst>
      <p:ext uri="{BB962C8B-B14F-4D97-AF65-F5344CB8AC3E}">
        <p14:creationId xmlns:p14="http://schemas.microsoft.com/office/powerpoint/2010/main" val="3254719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32C1F510-7A7C-43A8-989A-A409706B5AAE}" type="slidenum">
              <a:rPr lang="en-US" sz="1200" smtClean="0">
                <a:solidFill>
                  <a:prstClr val="black"/>
                </a:solidFill>
                <a:latin typeface="Times New Roman" pitchFamily="18" charset="0"/>
              </a:rPr>
              <a:pPr eaLnBrk="1" hangingPunct="1"/>
              <a:t>47</a:t>
            </a:fld>
            <a:endParaRPr lang="en-US" sz="1200" smtClean="0">
              <a:solidFill>
                <a:prstClr val="black"/>
              </a:solidFill>
              <a:latin typeface="Times New Roman" pitchFamily="18" charset="0"/>
            </a:endParaRPr>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Now it’s your turn again.  Look at the following results chain and think about what result is missing in the box marked by a question mark. Type your response in the box and click submit when you are done to see if your answer is correct.</a:t>
            </a:r>
          </a:p>
        </p:txBody>
      </p:sp>
    </p:spTree>
    <p:extLst>
      <p:ext uri="{BB962C8B-B14F-4D97-AF65-F5344CB8AC3E}">
        <p14:creationId xmlns:p14="http://schemas.microsoft.com/office/powerpoint/2010/main" val="4227320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B1EE26B7-954F-47AE-BB8E-BAD1F67E74DF}" type="slidenum">
              <a:rPr lang="en-US" sz="1200" smtClean="0">
                <a:solidFill>
                  <a:prstClr val="black"/>
                </a:solidFill>
                <a:latin typeface="Times New Roman" pitchFamily="18" charset="0"/>
              </a:rPr>
              <a:pPr eaLnBrk="1" hangingPunct="1"/>
              <a:t>48</a:t>
            </a:fld>
            <a:endParaRPr lang="en-US" sz="1200" smtClean="0">
              <a:solidFill>
                <a:prstClr val="black"/>
              </a:solidFill>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04664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B7817853-35E3-4237-8115-2C69F15FCD78}" type="slidenum">
              <a:rPr lang="en-US" sz="1200" smtClean="0">
                <a:solidFill>
                  <a:prstClr val="black"/>
                </a:solidFill>
                <a:latin typeface="Times New Roman" pitchFamily="18" charset="0"/>
              </a:rPr>
              <a:pPr eaLnBrk="1" hangingPunct="1"/>
              <a:t>49</a:t>
            </a:fld>
            <a:endParaRPr lang="en-US" sz="1200" smtClean="0">
              <a:solidFill>
                <a:prstClr val="black"/>
              </a:solidFill>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correct answer is “Train citizens to eradicate invasive plants.”  Remember, a strategy is an action your project team will take.  </a:t>
            </a:r>
          </a:p>
          <a:p>
            <a:pPr eaLnBrk="1" hangingPunct="1"/>
            <a:endParaRPr lang="en-US" smtClean="0"/>
          </a:p>
          <a:p>
            <a:pPr eaLnBrk="1" hangingPunct="1"/>
            <a:r>
              <a:rPr lang="en-US" smtClean="0"/>
              <a:t>Now, take a look at the chain and try to determine what result should go in the box labeled, “Result 1b.” Remember to use the if-then logic to help you determine the correct response. </a:t>
            </a:r>
          </a:p>
          <a:p>
            <a:pPr eaLnBrk="1" hangingPunct="1"/>
            <a:endParaRPr lang="en-US" smtClean="0"/>
          </a:p>
          <a:p>
            <a:pPr eaLnBrk="1" hangingPunct="1"/>
            <a:r>
              <a:rPr lang="en-US" smtClean="0"/>
              <a:t>PAUSE:  15 SEC</a:t>
            </a:r>
          </a:p>
        </p:txBody>
      </p:sp>
    </p:spTree>
    <p:extLst>
      <p:ext uri="{BB962C8B-B14F-4D97-AF65-F5344CB8AC3E}">
        <p14:creationId xmlns:p14="http://schemas.microsoft.com/office/powerpoint/2010/main" val="2836597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6E99FC3C-1E3D-4167-B357-A06FA2E53F28}" type="slidenum">
              <a:rPr lang="en-US" sz="1200" smtClean="0">
                <a:solidFill>
                  <a:prstClr val="black"/>
                </a:solidFill>
                <a:latin typeface="Times New Roman" pitchFamily="18" charset="0"/>
              </a:rPr>
              <a:pPr eaLnBrk="1" hangingPunct="1"/>
              <a:t>50</a:t>
            </a:fld>
            <a:endParaRPr lang="en-US" sz="1200" smtClean="0">
              <a:solidFill>
                <a:prstClr val="black"/>
              </a:solidFill>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correct answer is “Citizens have skills to eradicate invasive plants.”  If you read your chain in an if-then fashion, you can see that this is a logical result flowing from the strategy.  Let’s give it a try: “If our team implements a strategy to train citizens to eradicate invasive plants, then citizens will have the skills to eradicate invasive plants.”  This makes clear and logical sense.</a:t>
            </a:r>
          </a:p>
          <a:p>
            <a:pPr eaLnBrk="1" hangingPunct="1"/>
            <a:endParaRPr lang="en-US" smtClean="0"/>
          </a:p>
          <a:p>
            <a:pPr eaLnBrk="1" hangingPunct="1"/>
            <a:r>
              <a:rPr lang="en-US" smtClean="0"/>
              <a:t>Now, take a look at the chain and try to determine what result should go in the box labeled, “Result 2.”  Remember to use if-then logic to help you determine the correct response.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99164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5</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57183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45D59CC4-F263-4520-9852-506F6234F426}" type="slidenum">
              <a:rPr lang="en-US" sz="1200" smtClean="0">
                <a:solidFill>
                  <a:prstClr val="black"/>
                </a:solidFill>
                <a:latin typeface="Times New Roman" pitchFamily="18" charset="0"/>
              </a:rPr>
              <a:pPr eaLnBrk="1" hangingPunct="1"/>
              <a:t>51</a:t>
            </a:fld>
            <a:endParaRPr lang="en-US" sz="1200" smtClea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correct answer is:  “Citizens eradicate invasive plants.”  Reading the results chain: If we train citizens to eradicate invasive plants, then citizens will be knowledgeable of local invasive plants and they will have the skills to eradicate invasive plants.  If citizens are knowledgeable of local invasive plants and they have the skills to eradicate invasive plants, then they will eradicate those plants.]</a:t>
            </a:r>
          </a:p>
          <a:p>
            <a:pPr eaLnBrk="1" hangingPunct="1"/>
            <a:endParaRPr lang="en-US" smtClean="0"/>
          </a:p>
          <a:p>
            <a:pPr eaLnBrk="1" hangingPunct="1"/>
            <a:r>
              <a:rPr lang="en-US" smtClean="0"/>
              <a:t>Again, take a look at the chain now and try to determine what result should go in the purple box labeled, “Direct Threat Result 3” and consequently, what should go in the last “box” (or oval) labeled, “Target Impact (Result 4).”</a:t>
            </a:r>
          </a:p>
          <a:p>
            <a:pPr eaLnBrk="1" hangingPunct="1"/>
            <a:endParaRPr lang="en-US" smtClean="0"/>
          </a:p>
          <a:p>
            <a:pPr eaLnBrk="1" hangingPunct="1"/>
            <a:r>
              <a:rPr lang="en-US" smtClean="0"/>
              <a:t>PAUSE (10 SEC)</a:t>
            </a:r>
          </a:p>
          <a:p>
            <a:pPr eaLnBrk="1" hangingPunct="1"/>
            <a:endParaRPr lang="en-US" smtClean="0"/>
          </a:p>
        </p:txBody>
      </p:sp>
    </p:spTree>
    <p:extLst>
      <p:ext uri="{BB962C8B-B14F-4D97-AF65-F5344CB8AC3E}">
        <p14:creationId xmlns:p14="http://schemas.microsoft.com/office/powerpoint/2010/main" val="1134445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F7923B67-C2C4-488A-A243-B140DB8F97AA}" type="slidenum">
              <a:rPr lang="en-US" sz="1200" smtClean="0">
                <a:solidFill>
                  <a:prstClr val="black"/>
                </a:solidFill>
                <a:latin typeface="Times New Roman" pitchFamily="18" charset="0"/>
              </a:rPr>
              <a:pPr eaLnBrk="1" hangingPunct="1"/>
              <a:t>52</a:t>
            </a:fld>
            <a:endParaRPr lang="en-US" sz="1200" smtClean="0">
              <a:solidFill>
                <a:prstClr val="black"/>
              </a:solidFill>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correct answer is that “invasive plants decreased” should go in the purple box, because it describes the threat you will reduce, and “Healthy native wetland vegetation” should go in the oval, as your conservation target.</a:t>
            </a:r>
          </a:p>
          <a:p>
            <a:pPr eaLnBrk="1" hangingPunct="1"/>
            <a:endParaRPr lang="en-US" smtClean="0"/>
          </a:p>
          <a:p>
            <a:pPr eaLnBrk="1" hangingPunct="1"/>
            <a:r>
              <a:rPr lang="en-US" smtClean="0"/>
              <a:t>Your complete results chain would look like this. </a:t>
            </a:r>
          </a:p>
          <a:p>
            <a:pPr eaLnBrk="1" hangingPunct="1"/>
            <a:r>
              <a:rPr lang="en-US" smtClean="0"/>
              <a:t>You may want to take a moment to read the results chain from left to right and make sure that it meets all of the criteria – that all the boxes are results, not implementation steps, they are simple (one result per box), and the if-then causal logic holds well.  </a:t>
            </a:r>
          </a:p>
          <a:p>
            <a:pPr eaLnBrk="1" hangingPunct="1"/>
            <a:endParaRPr lang="en-US" smtClean="0"/>
          </a:p>
          <a:p>
            <a:pPr eaLnBrk="1" hangingPunct="1"/>
            <a:r>
              <a:rPr lang="en-US" smtClean="0"/>
              <a:t>PAUSE (15 SEC) TO LET PEOPLE READ THE CHAIN.</a:t>
            </a:r>
          </a:p>
        </p:txBody>
      </p:sp>
    </p:spTree>
    <p:extLst>
      <p:ext uri="{BB962C8B-B14F-4D97-AF65-F5344CB8AC3E}">
        <p14:creationId xmlns:p14="http://schemas.microsoft.com/office/powerpoint/2010/main" val="1916023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A5F5614-A4A2-44EF-8DD0-848D852B00EB}" type="slidenum">
              <a:rPr lang="en-US" sz="1200" smtClean="0">
                <a:solidFill>
                  <a:prstClr val="black"/>
                </a:solidFill>
                <a:latin typeface="Times New Roman" pitchFamily="18" charset="0"/>
              </a:rPr>
              <a:pPr eaLnBrk="1" hangingPunct="1"/>
              <a:t>53</a:t>
            </a:fld>
            <a:endParaRPr lang="en-US" sz="1200" smtClean="0">
              <a:solidFill>
                <a:prstClr val="black"/>
              </a:solidFill>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83835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D7642EB-A90F-4269-B8F4-46517BB2B16C}" type="slidenum">
              <a:rPr lang="en-US" sz="1200" smtClean="0">
                <a:solidFill>
                  <a:prstClr val="black"/>
                </a:solidFill>
                <a:latin typeface="Times New Roman" pitchFamily="18" charset="0"/>
              </a:rPr>
              <a:pPr eaLnBrk="1" hangingPunct="1"/>
              <a:t>55</a:t>
            </a:fld>
            <a:endParaRPr lang="en-US" sz="1200" smtClean="0">
              <a:solidFill>
                <a:prstClr val="black"/>
              </a:solidFill>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Building a results chain helped the Bolivian SWA team to clarify how they believed that increasing the income of brazil nut harvesters would contribute to reducing forest encroachment and increasing forest conservation.  It helped the team talk about how to influence the outcomes of the project to increase the probability that it would contribute to conservation.  </a:t>
            </a:r>
          </a:p>
          <a:p>
            <a:pPr eaLnBrk="1" hangingPunct="1"/>
            <a:r>
              <a:rPr lang="en-US" dirty="0" smtClean="0"/>
              <a:t>The team agreed that they needed to understand better who was responsible for most of the current forest encroachment, as well as what the brazil nut harvesters do the other 8-9 months of the year.  </a:t>
            </a:r>
            <a:r>
              <a:rPr lang="en-US" dirty="0" smtClean="0">
                <a:solidFill>
                  <a:srgbClr val="003399"/>
                </a:solidFill>
              </a:rPr>
              <a:t>They decided that the forest management plans needed to address the use of all forest resources (not just Brazil nuts) and they discussed the possibility of involving the harvesters in other sustainable resource use activities during those other 8-9 months of the year.  They also developed a strategy to strengthen law enforcement (including regulations that prohibit clearing the forest in the reserve).</a:t>
            </a:r>
          </a:p>
          <a:p>
            <a:pPr eaLnBrk="1" hangingPunct="1"/>
            <a:endParaRPr lang="en-US" dirty="0" smtClean="0"/>
          </a:p>
          <a:p>
            <a:pPr eaLnBrk="1" hangingPunct="1"/>
            <a:r>
              <a:rPr lang="en-US" dirty="0" smtClean="0">
                <a:solidFill>
                  <a:srgbClr val="FF0000"/>
                </a:solidFill>
              </a:rPr>
              <a:t>SO WHAT ACTIONS DID THE PROJECT TAKE ABOUT THIS IN THE END?</a:t>
            </a:r>
          </a:p>
          <a:p>
            <a:pPr eaLnBrk="1" hangingPunct="1"/>
            <a:endParaRPr lang="en-US" dirty="0" smtClean="0">
              <a:solidFill>
                <a:srgbClr val="FF0000"/>
              </a:solidFill>
            </a:endParaRPr>
          </a:p>
        </p:txBody>
      </p:sp>
    </p:spTree>
    <p:extLst>
      <p:ext uri="{BB962C8B-B14F-4D97-AF65-F5344CB8AC3E}">
        <p14:creationId xmlns:p14="http://schemas.microsoft.com/office/powerpoint/2010/main" val="1158406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B7DBFCC7-69D9-4490-B6CB-1322BCEAE2D7}" type="slidenum">
              <a:rPr lang="en-US" sz="1200" smtClean="0">
                <a:solidFill>
                  <a:prstClr val="black"/>
                </a:solidFill>
                <a:latin typeface="Times New Roman" pitchFamily="18" charset="0"/>
              </a:rPr>
              <a:pPr eaLnBrk="1" hangingPunct="1"/>
              <a:t>56</a:t>
            </a:fld>
            <a:endParaRPr lang="en-US" sz="1200" smtClean="0">
              <a:solidFill>
                <a:prstClr val="black"/>
              </a:solidFill>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Building a results chain helped the Bolivian SWA team to clarify how they believed that increasing the income of brazil nut harvesters would contribute to reducing forest encroachment and increasing forest conservation.  It helped the team talk about how to influence the outcomes of the project to increase the probability that it would contribute to conservation.  </a:t>
            </a:r>
          </a:p>
          <a:p>
            <a:pPr eaLnBrk="1" hangingPunct="1"/>
            <a:r>
              <a:rPr lang="en-US" smtClean="0"/>
              <a:t>The team agreed that they needed to understand better who was responsible for most of the current forest encroachment, as well as what the brazil nut harvesters do the other 8-9 months of the year.  </a:t>
            </a:r>
            <a:r>
              <a:rPr lang="en-US" smtClean="0">
                <a:solidFill>
                  <a:srgbClr val="003399"/>
                </a:solidFill>
              </a:rPr>
              <a:t>They decided that the forest management plans needed to address the use of all forest resources (not just Brazil nuts) and they discussed the possibility of involving the harvesters in other sustainable resource use activities during those other 8-9 months of the year.  They also developed a strategy to strengthen law enforcement (including regulations that prohibit clearing the forest in the reserve).</a:t>
            </a:r>
          </a:p>
          <a:p>
            <a:pPr eaLnBrk="1" hangingPunct="1"/>
            <a:endParaRPr lang="en-US" smtClean="0"/>
          </a:p>
          <a:p>
            <a:pPr eaLnBrk="1" hangingPunct="1"/>
            <a:r>
              <a:rPr lang="en-US" smtClean="0">
                <a:solidFill>
                  <a:srgbClr val="FF0000"/>
                </a:solidFill>
              </a:rPr>
              <a:t>SO WHAT ACTIONS DID THE PROJECT TAKE ABOUT THIS IN THE END?</a:t>
            </a:r>
          </a:p>
          <a:p>
            <a:pPr eaLnBrk="1" hangingPunct="1"/>
            <a:endParaRPr lang="en-US" smtClean="0">
              <a:solidFill>
                <a:srgbClr val="FF0000"/>
              </a:solidFill>
            </a:endParaRPr>
          </a:p>
        </p:txBody>
      </p:sp>
    </p:spTree>
    <p:extLst>
      <p:ext uri="{BB962C8B-B14F-4D97-AF65-F5344CB8AC3E}">
        <p14:creationId xmlns:p14="http://schemas.microsoft.com/office/powerpoint/2010/main" val="2652563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3D743687-147D-445B-9EAD-7EE396074263}" type="slidenum">
              <a:rPr lang="en-US" sz="1200" smtClean="0">
                <a:solidFill>
                  <a:prstClr val="black"/>
                </a:solidFill>
                <a:latin typeface="Times New Roman" pitchFamily="18" charset="0"/>
              </a:rPr>
              <a:pPr eaLnBrk="1" hangingPunct="1"/>
              <a:t>57</a:t>
            </a:fld>
            <a:endParaRPr lang="en-US" sz="1200" smtClean="0">
              <a:solidFill>
                <a:prstClr val="black"/>
              </a:solidFill>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Building a results chain helped the Bolivian SWA team to clarify how they believed that increasing the income of brazil nut harvesters would contribute to reducing forest encroachment and increasing forest conservation.  It helped the team talk about how to influence the outcomes of the project to increase the probability that it would contribute to conservation.  </a:t>
            </a:r>
          </a:p>
          <a:p>
            <a:pPr eaLnBrk="1" hangingPunct="1"/>
            <a:r>
              <a:rPr lang="en-US" dirty="0" smtClean="0"/>
              <a:t>The team agreed that they needed to understand better who was responsible for most of the current forest encroachment, as well as what the brazil nut harvesters do the other 8-9 months of the year.  </a:t>
            </a:r>
            <a:r>
              <a:rPr lang="en-US" dirty="0" smtClean="0">
                <a:solidFill>
                  <a:srgbClr val="003399"/>
                </a:solidFill>
              </a:rPr>
              <a:t>They decided that the forest management plans needed to address the use of all forest resources (not just Brazil nuts) and they discussed the possibility of involving the harvesters in other sustainable resource use activities during those other 8-9 months of the year.  They also developed a strategy to strengthen law enforcement (including regulations that prohibit clearing the forest in the reserve).</a:t>
            </a:r>
          </a:p>
          <a:p>
            <a:pPr eaLnBrk="1" hangingPunct="1"/>
            <a:endParaRPr lang="en-US" dirty="0" smtClean="0"/>
          </a:p>
          <a:p>
            <a:pPr eaLnBrk="1" hangingPunct="1"/>
            <a:r>
              <a:rPr lang="en-US" dirty="0" smtClean="0">
                <a:solidFill>
                  <a:srgbClr val="FF0000"/>
                </a:solidFill>
              </a:rPr>
              <a:t>SO WHAT ACTIONS DID THE PROJECT TAKE ABOUT THIS IN THE END?</a:t>
            </a:r>
          </a:p>
          <a:p>
            <a:pPr eaLnBrk="1" hangingPunct="1"/>
            <a:endParaRPr lang="en-US" dirty="0" smtClean="0">
              <a:solidFill>
                <a:srgbClr val="FF0000"/>
              </a:solidFill>
            </a:endParaRPr>
          </a:p>
        </p:txBody>
      </p:sp>
    </p:spTree>
    <p:extLst>
      <p:ext uri="{BB962C8B-B14F-4D97-AF65-F5344CB8AC3E}">
        <p14:creationId xmlns:p14="http://schemas.microsoft.com/office/powerpoint/2010/main" val="528454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D4BC4A74-958F-489C-92DC-1BFCBFBBB45B}" type="slidenum">
              <a:rPr lang="en-US" sz="1200" smtClean="0">
                <a:solidFill>
                  <a:prstClr val="black"/>
                </a:solidFill>
                <a:latin typeface="Times New Roman" pitchFamily="18" charset="0"/>
              </a:rPr>
              <a:pPr eaLnBrk="1" hangingPunct="1"/>
              <a:t>58</a:t>
            </a:fld>
            <a:endParaRPr lang="en-US" sz="1200" smtClean="0">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Building a results chain helped the Bolivian SWA team to clarify how they believed that increasing the income of brazil nut harvesters would contribute to reducing forest encroachment and increasing forest conservation.  It helped the team talk about how to influence the outcomes of the project to increase the probability that it would contribute to conservation.  </a:t>
            </a:r>
          </a:p>
          <a:p>
            <a:pPr eaLnBrk="1" hangingPunct="1"/>
            <a:r>
              <a:rPr lang="en-US" dirty="0" smtClean="0"/>
              <a:t>The team agreed that they needed to understand better who was responsible for most of the current forest encroachment, as well as what the brazil nut harvesters do the other 8-9 months of the year.  </a:t>
            </a:r>
            <a:r>
              <a:rPr lang="en-US" dirty="0" smtClean="0">
                <a:solidFill>
                  <a:srgbClr val="003399"/>
                </a:solidFill>
              </a:rPr>
              <a:t>They decided that the forest management plans needed to address the use of all forest resources (not just Brazil nuts) and they discussed the possibility of involving the harvesters in other sustainable resource use activities during those other 8-9 months of the year.  They also developed a strategy to strengthen law enforcement (including regulations that prohibit clearing the forest in the reserve).</a:t>
            </a:r>
          </a:p>
          <a:p>
            <a:pPr eaLnBrk="1" hangingPunct="1"/>
            <a:endParaRPr lang="en-US" dirty="0" smtClean="0"/>
          </a:p>
          <a:p>
            <a:pPr eaLnBrk="1" hangingPunct="1"/>
            <a:r>
              <a:rPr lang="en-US" dirty="0" smtClean="0">
                <a:solidFill>
                  <a:srgbClr val="FF0000"/>
                </a:solidFill>
              </a:rPr>
              <a:t>SO WHAT ACTIONS DID THE PROJECT TAKE ABOUT THIS IN THE END?</a:t>
            </a:r>
          </a:p>
          <a:p>
            <a:pPr eaLnBrk="1" hangingPunct="1"/>
            <a:endParaRPr lang="en-US" dirty="0" smtClean="0">
              <a:solidFill>
                <a:srgbClr val="FF0000"/>
              </a:solidFill>
            </a:endParaRPr>
          </a:p>
        </p:txBody>
      </p:sp>
    </p:spTree>
    <p:extLst>
      <p:ext uri="{BB962C8B-B14F-4D97-AF65-F5344CB8AC3E}">
        <p14:creationId xmlns:p14="http://schemas.microsoft.com/office/powerpoint/2010/main" val="2323440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1E923680-297E-4D12-BFCE-73B42CADE50C}" type="slidenum">
              <a:rPr lang="en-US" sz="1200" smtClean="0">
                <a:solidFill>
                  <a:prstClr val="black"/>
                </a:solidFill>
                <a:latin typeface="Times New Roman" pitchFamily="18" charset="0"/>
              </a:rPr>
              <a:pPr eaLnBrk="1" hangingPunct="1"/>
              <a:t>59</a:t>
            </a:fld>
            <a:endParaRPr lang="en-US" sz="1200" smtClean="0">
              <a:solidFill>
                <a:prstClr val="black"/>
              </a:solidFill>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FF0000"/>
                </a:solidFill>
              </a:rPr>
              <a:t>What are the longer term consequences and likely outcomes</a:t>
            </a:r>
            <a:r>
              <a:rPr lang="en-US" baseline="0" dirty="0" smtClean="0">
                <a:solidFill>
                  <a:srgbClr val="FF0000"/>
                </a:solidFill>
              </a:rPr>
              <a:t> with increased income.  Could there be unintended consequences that are counter to the conservation goals.</a:t>
            </a:r>
            <a:endParaRPr lang="en-US" dirty="0" smtClean="0">
              <a:solidFill>
                <a:srgbClr val="FF0000"/>
              </a:solidFill>
            </a:endParaRPr>
          </a:p>
        </p:txBody>
      </p:sp>
    </p:spTree>
    <p:extLst>
      <p:ext uri="{BB962C8B-B14F-4D97-AF65-F5344CB8AC3E}">
        <p14:creationId xmlns:p14="http://schemas.microsoft.com/office/powerpoint/2010/main" val="3216117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878B964-4A07-4933-86D9-00430F0C5712}" type="slidenum">
              <a:rPr lang="en-US" sz="1200" smtClean="0">
                <a:solidFill>
                  <a:prstClr val="black"/>
                </a:solidFill>
                <a:latin typeface="Times New Roman" pitchFamily="18" charset="0"/>
              </a:rPr>
              <a:pPr eaLnBrk="1" hangingPunct="1"/>
              <a:t>60</a:t>
            </a:fld>
            <a:endParaRPr lang="en-US" sz="1200" smtClean="0">
              <a:solidFill>
                <a:prstClr val="black"/>
              </a:solidFill>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rgbClr val="FF0000"/>
                </a:solidFill>
              </a:rPr>
              <a:t>Add on the time the team thinks it will take it to achieve each of the results.  Really important when working with donors to show how long it may take to really reduce a threat.  And helps you turn the results chain into an implementation</a:t>
            </a:r>
            <a:r>
              <a:rPr lang="en-US" baseline="0" dirty="0" smtClean="0">
                <a:solidFill>
                  <a:srgbClr val="FF0000"/>
                </a:solidFill>
              </a:rPr>
              <a:t> or work plan.</a:t>
            </a:r>
            <a:endParaRPr lang="en-US" dirty="0" smtClean="0">
              <a:solidFill>
                <a:srgbClr val="FF0000"/>
              </a:solidFill>
            </a:endParaRPr>
          </a:p>
        </p:txBody>
      </p:sp>
    </p:spTree>
    <p:extLst>
      <p:ext uri="{BB962C8B-B14F-4D97-AF65-F5344CB8AC3E}">
        <p14:creationId xmlns:p14="http://schemas.microsoft.com/office/powerpoint/2010/main" val="2625047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5EF539BF-51A7-4232-B92C-99B89D163334}" type="slidenum">
              <a:rPr lang="en-US" sz="1200" smtClean="0">
                <a:solidFill>
                  <a:prstClr val="black"/>
                </a:solidFill>
                <a:latin typeface="Times New Roman" pitchFamily="18" charset="0"/>
              </a:rPr>
              <a:pPr eaLnBrk="1" hangingPunct="1"/>
              <a:t>61</a:t>
            </a:fld>
            <a:endParaRPr lang="en-US" sz="1200" smtClean="0">
              <a:solidFill>
                <a:prstClr val="black"/>
              </a:solidFill>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dirty="0" smtClean="0"/>
              <a:t>Part of refining your theory of change is determining when a strategy is not likely to lead to your desired results.</a:t>
            </a:r>
          </a:p>
          <a:p>
            <a:pPr eaLnBrk="1" hangingPunct="1">
              <a:lnSpc>
                <a:spcPct val="80000"/>
              </a:lnSpc>
            </a:pPr>
            <a:endParaRPr lang="en-US" sz="1000" dirty="0" smtClean="0"/>
          </a:p>
          <a:p>
            <a:pPr eaLnBrk="1" hangingPunct="1">
              <a:lnSpc>
                <a:spcPct val="80000"/>
              </a:lnSpc>
            </a:pPr>
            <a:r>
              <a:rPr lang="en-US" sz="1000" dirty="0" smtClean="0"/>
              <a:t>Some teams have used results chains to decide that it ISN’T worthwhile to invest in a strategy.  For example, the E African Coastal Forests </a:t>
            </a:r>
            <a:r>
              <a:rPr lang="en-US" sz="1000" dirty="0" err="1" smtClean="0"/>
              <a:t>ecoregional</a:t>
            </a:r>
            <a:r>
              <a:rPr lang="en-US" sz="1000" dirty="0" smtClean="0"/>
              <a:t> team determined that conversion of forest to agricultural land was a very high threat [this is why the threat has a red dot on it].  They discussed different possible strategies for addressing agricultural encroachment.  One was sustainable agriculture.  </a:t>
            </a:r>
          </a:p>
          <a:p>
            <a:pPr eaLnBrk="1" hangingPunct="1">
              <a:lnSpc>
                <a:spcPct val="80000"/>
              </a:lnSpc>
            </a:pPr>
            <a:endParaRPr lang="en-US" sz="1000" dirty="0" smtClean="0"/>
          </a:p>
          <a:p>
            <a:pPr eaLnBrk="1" hangingPunct="1">
              <a:lnSpc>
                <a:spcPct val="80000"/>
              </a:lnSpc>
            </a:pPr>
            <a:r>
              <a:rPr lang="en-US" sz="1000" dirty="0" smtClean="0"/>
              <a:t>After spending several hours building a more detailed version of a sustainable agriculture chain [this is a simplified version], they determined that many organizations have been investing in sustainable agriculture in E Africa for the past several decades and there isn’t any evidence to show that increased yields, more permanent crops, or increased income will lead to less conversion of forest to agriculture.   They decided not to implement this strategy, because they don’t believe it would be effective.</a:t>
            </a:r>
          </a:p>
          <a:p>
            <a:pPr eaLnBrk="1" hangingPunct="1">
              <a:lnSpc>
                <a:spcPct val="80000"/>
              </a:lnSpc>
            </a:pPr>
            <a:endParaRPr lang="en-US" sz="1000" dirty="0" smtClean="0"/>
          </a:p>
          <a:p>
            <a:pPr eaLnBrk="1" hangingPunct="1">
              <a:lnSpc>
                <a:spcPct val="80000"/>
              </a:lnSpc>
            </a:pPr>
            <a:r>
              <a:rPr lang="en-US" sz="1000" dirty="0" smtClean="0">
                <a:solidFill>
                  <a:srgbClr val="FF0000"/>
                </a:solidFill>
              </a:rPr>
              <a:t>SO WHAT DID THE PROJECT DO INSTEAD OF THE SUSTAINABLE AGRICULTURE?  </a:t>
            </a:r>
            <a:r>
              <a:rPr lang="en-US" sz="1000" dirty="0" smtClean="0">
                <a:solidFill>
                  <a:srgbClr val="003399"/>
                </a:solidFill>
              </a:rPr>
              <a:t>I DON’T KNOW – YOU’LL HAVE TO ASK DAVID HOYLE.  THEY HAD A FOLLOW-UP PLANNING WORKSHOP THAT FOS WASN’T INVOLVED IN.  AT THAT WORKSHOP, THEY WERE GOING TO DISCUSS OTHER POSSIBLE STRATEGIES FOR ADDRESSING THIS THREAT.</a:t>
            </a:r>
          </a:p>
          <a:p>
            <a:pPr eaLnBrk="1" hangingPunct="1">
              <a:lnSpc>
                <a:spcPct val="80000"/>
              </a:lnSpc>
            </a:pPr>
            <a:endParaRPr lang="en-US" sz="1000" dirty="0" smtClean="0">
              <a:solidFill>
                <a:srgbClr val="003399"/>
              </a:solidFill>
            </a:endParaRPr>
          </a:p>
          <a:p>
            <a:pPr eaLnBrk="1" hangingPunct="1">
              <a:lnSpc>
                <a:spcPct val="80000"/>
              </a:lnSpc>
            </a:pPr>
            <a:r>
              <a:rPr lang="en-US" sz="1000" dirty="0" smtClean="0">
                <a:solidFill>
                  <a:srgbClr val="003399"/>
                </a:solidFill>
              </a:rPr>
              <a:t>I DON’T THINK IT REALLY MATTERS WHAT STRATEGY THEY DECIDED TO IMPLEMENT TO ADDRESS THIS THREAT.  THE POINT WE’RE TRYING TO MAKE HERE IS THAT CONSERVATION PRACTITIONERS NEED TO THINK ABOUT THE LIKELIHOOD THAT THEIR STRATEGIES WILL OR WILL NOT BE EFFECTIVE, AND NOT INVEST IN STRATEGIES THAT AREN’T LIKELY TO CONTRIBUTE TO CONSERVATION.  THE RESULTS CHAIN IS A TOOL THAT ALLOWS TEAMS TO LAY OUT THEIR ASSUMPTIONS EXPLICITLY.  JUST PUTTING THOSE ASSUMPTIONS DOWN ON PAPER (I.E., “IF WE INCREASE FARMERS’ YIELDS, THEN THEY WILL NOT CLEAR MORE FOREST”) HELPS TEAMS IDENTIFY WEAK LINKS AND DECIDE WHEN IT IS NOT WORTHWHILE TO INVEST IN A STRATEY.</a:t>
            </a:r>
          </a:p>
          <a:p>
            <a:pPr eaLnBrk="1" hangingPunct="1">
              <a:lnSpc>
                <a:spcPct val="80000"/>
              </a:lnSpc>
            </a:pPr>
            <a:endParaRPr lang="en-US" sz="1000" dirty="0" smtClean="0">
              <a:solidFill>
                <a:srgbClr val="FF0000"/>
              </a:solidFill>
            </a:endParaRPr>
          </a:p>
          <a:p>
            <a:pPr eaLnBrk="1" hangingPunct="1">
              <a:lnSpc>
                <a:spcPct val="80000"/>
              </a:lnSpc>
            </a:pPr>
            <a:r>
              <a:rPr lang="en-US" sz="1000" dirty="0" smtClean="0"/>
              <a:t>Isn’t it better to invest a few hours discussing assumptions and theories of change and deciding that a specific strategy is unlikely to be effective, rather than investing several years and many thousand dollars implementing projects that are unlikely to contribute to conservation?</a:t>
            </a:r>
          </a:p>
        </p:txBody>
      </p:sp>
    </p:spTree>
    <p:extLst>
      <p:ext uri="{BB962C8B-B14F-4D97-AF65-F5344CB8AC3E}">
        <p14:creationId xmlns:p14="http://schemas.microsoft.com/office/powerpoint/2010/main" val="99575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7A67FFDF-BDCD-4669-9691-60CA246ECF1B}" type="slidenum">
              <a:rPr lang="en-US" sz="1200" smtClean="0">
                <a:solidFill>
                  <a:prstClr val="black"/>
                </a:solidFill>
                <a:latin typeface="Times New Roman" pitchFamily="18" charset="0"/>
              </a:rPr>
              <a:pPr eaLnBrk="1" hangingPunct="1"/>
              <a:t>7</a:t>
            </a:fld>
            <a:endParaRPr lang="en-US" sz="1200" smtClean="0">
              <a:solidFill>
                <a:prstClr val="black"/>
              </a:solidFill>
              <a:latin typeface="Times New Roman" pitchFamily="18" charset="0"/>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9519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70BB065-6B5F-4C5C-856E-E3C13DA0A151}" type="slidenum">
              <a:rPr lang="en-US" sz="1200"/>
              <a:pPr eaLnBrk="1" hangingPunct="1"/>
              <a:t>62</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4167073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C2AD0EAA-868C-4A62-86D0-B1B64F0AAA84}" type="slidenum">
              <a:rPr lang="en-US" sz="1200" smtClean="0">
                <a:solidFill>
                  <a:prstClr val="black"/>
                </a:solidFill>
                <a:latin typeface="Times New Roman" pitchFamily="18" charset="0"/>
              </a:rPr>
              <a:pPr eaLnBrk="1" hangingPunct="1"/>
              <a:t>63</a:t>
            </a:fld>
            <a:endParaRPr lang="en-US" sz="1200" smtClean="0">
              <a:solidFill>
                <a:prstClr val="black"/>
              </a:solidFill>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20984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C2AD0EAA-868C-4A62-86D0-B1B64F0AAA84}" type="slidenum">
              <a:rPr lang="en-US" sz="1200" smtClean="0">
                <a:solidFill>
                  <a:prstClr val="black"/>
                </a:solidFill>
                <a:latin typeface="Times New Roman" pitchFamily="18" charset="0"/>
              </a:rPr>
              <a:pPr eaLnBrk="1" hangingPunct="1"/>
              <a:t>64</a:t>
            </a:fld>
            <a:endParaRPr lang="en-US" sz="1200" smtClean="0">
              <a:solidFill>
                <a:prstClr val="black"/>
              </a:solidFill>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8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BC56883B-9D33-44D3-8C6B-36D4C127C45C}" type="slidenum">
              <a:rPr lang="en-US" sz="1200" smtClean="0">
                <a:solidFill>
                  <a:prstClr val="black"/>
                </a:solidFill>
                <a:latin typeface="Times New Roman" pitchFamily="18" charset="0"/>
              </a:rPr>
              <a:pPr eaLnBrk="1" hangingPunct="1"/>
              <a:t>8</a:t>
            </a:fld>
            <a:endParaRPr lang="en-US" sz="1200" smtClean="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have a lot of implicit assumptions.  Environmental</a:t>
            </a:r>
            <a:r>
              <a:rPr lang="en-US" baseline="0" dirty="0" smtClean="0"/>
              <a:t> education will lead to conservation of monkeys and forests.  We need to be explicit in stating our assumptions.</a:t>
            </a:r>
            <a:endParaRPr lang="en-US" dirty="0" smtClean="0"/>
          </a:p>
        </p:txBody>
      </p:sp>
    </p:spTree>
    <p:extLst>
      <p:ext uri="{BB962C8B-B14F-4D97-AF65-F5344CB8AC3E}">
        <p14:creationId xmlns:p14="http://schemas.microsoft.com/office/powerpoint/2010/main" val="227875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499DCFE3-1AFB-4EB8-86F3-81B548280183}" type="slidenum">
              <a:rPr lang="en-US" sz="1200" smtClean="0">
                <a:solidFill>
                  <a:prstClr val="black"/>
                </a:solidFill>
                <a:latin typeface="Times New Roman" pitchFamily="18" charset="0"/>
              </a:rPr>
              <a:pPr eaLnBrk="1" hangingPunct="1"/>
              <a:t>9</a:t>
            </a:fld>
            <a:endParaRPr lang="en-US" sz="1200" smtClean="0">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759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2306D13C-5612-4CE2-BF58-C50696C4FE16}" type="slidenum">
              <a:rPr lang="en-US" sz="1200" smtClean="0">
                <a:solidFill>
                  <a:prstClr val="black"/>
                </a:solidFill>
                <a:latin typeface="Times New Roman" pitchFamily="18" charset="0"/>
              </a:rPr>
              <a:pPr eaLnBrk="1" hangingPunct="1"/>
              <a:t>10</a:t>
            </a:fld>
            <a:endParaRPr lang="en-US" sz="1200" smtClean="0">
              <a:solidFill>
                <a:prstClr val="black"/>
              </a:solidFill>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107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extLst>
      <p:ext uri="{BB962C8B-B14F-4D97-AF65-F5344CB8AC3E}">
        <p14:creationId xmlns:p14="http://schemas.microsoft.com/office/powerpoint/2010/main" val="99059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6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20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6670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77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2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1013" y="22225"/>
            <a:ext cx="8302625" cy="9794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7038" y="12668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7038" y="2473325"/>
            <a:ext cx="4067175"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65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7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371600"/>
          </a:xfrm>
        </p:spPr>
        <p:txBody>
          <a:bodyPr/>
          <a:lstStyle>
            <a:lvl1pPr>
              <a:defRPr sz="36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21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700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31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43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338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1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72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809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838200" y="1828800"/>
            <a:ext cx="74723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ChangeArrowheads="1"/>
          </p:cNvSpPr>
          <p:nvPr/>
        </p:nvSpPr>
        <p:spPr bwMode="auto">
          <a:xfrm>
            <a:off x="3276600" y="2286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4000" b="1">
              <a:solidFill>
                <a:srgbClr val="000000"/>
              </a:solidFill>
              <a:latin typeface="Garamond" pitchFamily="18" charset="0"/>
              <a:ea typeface="MS PGothic" pitchFamily="34" charset="-128"/>
            </a:endParaRPr>
          </a:p>
        </p:txBody>
      </p:sp>
      <p:pic>
        <p:nvPicPr>
          <p:cNvPr id="1029" name="Picture 7" descr="CCNet PP header blank-02.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7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4000" b="1">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7.bin"/><Relationship Id="rId5"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9.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0.bin"/><Relationship Id="rId5"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1.bin"/><Relationship Id="rId5"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onservationmeasures.org/CMP/Site_Docs/CMP_Open_Standards_Version_2.0.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2.bin"/><Relationship Id="rId5" Type="http://schemas.openxmlformats.org/officeDocument/2006/relationships/image" Target="../media/image32.emf"/><Relationship Id="rId6" Type="http://schemas.openxmlformats.org/officeDocument/2006/relationships/comments" Target="../comments/comment2.xml"/><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3.bin"/><Relationship Id="rId5" Type="http://schemas.openxmlformats.org/officeDocument/2006/relationships/image" Target="../media/image3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4.bin"/><Relationship Id="rId5" Type="http://schemas.openxmlformats.org/officeDocument/2006/relationships/image" Target="../media/image3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5.bin"/><Relationship Id="rId5" Type="http://schemas.openxmlformats.org/officeDocument/2006/relationships/image" Target="../media/image35.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6.bin"/><Relationship Id="rId5" Type="http://schemas.openxmlformats.org/officeDocument/2006/relationships/image" Target="../media/image37.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7.bin"/><Relationship Id="rId5" Type="http://schemas.openxmlformats.org/officeDocument/2006/relationships/image" Target="../media/image38.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8.bin"/><Relationship Id="rId5" Type="http://schemas.openxmlformats.org/officeDocument/2006/relationships/image" Target="../media/image3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9.bin"/><Relationship Id="rId5" Type="http://schemas.openxmlformats.org/officeDocument/2006/relationships/image" Target="../media/image40.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20.bin"/><Relationship Id="rId5" Type="http://schemas.openxmlformats.org/officeDocument/2006/relationships/image" Target="../media/image41.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21.bin"/><Relationship Id="rId5" Type="http://schemas.openxmlformats.org/officeDocument/2006/relationships/image" Target="../media/image42.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2.bin"/><Relationship Id="rId5" Type="http://schemas.openxmlformats.org/officeDocument/2006/relationships/image" Target="../media/image43.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23.bin"/><Relationship Id="rId5" Type="http://schemas.openxmlformats.org/officeDocument/2006/relationships/image" Target="../media/image44.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24.bin"/><Relationship Id="rId5" Type="http://schemas.openxmlformats.org/officeDocument/2006/relationships/image" Target="../media/image45.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25.bin"/><Relationship Id="rId5" Type="http://schemas.openxmlformats.org/officeDocument/2006/relationships/image" Target="../media/image46.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26.bin"/><Relationship Id="rId5" Type="http://schemas.openxmlformats.org/officeDocument/2006/relationships/image" Target="../media/image47.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27.bin"/><Relationship Id="rId5" Type="http://schemas.openxmlformats.org/officeDocument/2006/relationships/image" Target="../media/image48.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28.bin"/><Relationship Id="rId5" Type="http://schemas.openxmlformats.org/officeDocument/2006/relationships/image" Target="../media/image49.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29.bin"/><Relationship Id="rId5" Type="http://schemas.openxmlformats.org/officeDocument/2006/relationships/image" Target="../media/image50.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30.bin"/><Relationship Id="rId5" Type="http://schemas.openxmlformats.org/officeDocument/2006/relationships/image" Target="../media/image51.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31.bin"/><Relationship Id="rId5" Type="http://schemas.openxmlformats.org/officeDocument/2006/relationships/image" Target="../media/image52.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32.bin"/><Relationship Id="rId5" Type="http://schemas.openxmlformats.org/officeDocument/2006/relationships/image" Target="../media/image53.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33.bin"/><Relationship Id="rId5" Type="http://schemas.openxmlformats.org/officeDocument/2006/relationships/image" Target="../media/image54.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oleObject" Target="../embeddings/oleObject5.bin"/><Relationship Id="rId13"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emf"/><Relationship Id="rId8" Type="http://schemas.openxmlformats.org/officeDocument/2006/relationships/oleObject" Target="../embeddings/oleObject4.bin"/><Relationship Id="rId9" Type="http://schemas.openxmlformats.org/officeDocument/2006/relationships/image" Target="../media/image7.emf"/><Relationship Id="rId10"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17526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800" b="0">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a:lstStyle>
          <a:p>
            <a:pPr algn="ctr" eaLnBrk="1" hangingPunct="1">
              <a:defRPr/>
            </a:pPr>
            <a:r>
              <a:rPr lang="en-US" b="1" dirty="0" smtClean="0">
                <a:solidFill>
                  <a:schemeClr val="accent2"/>
                </a:solidFill>
                <a:latin typeface="+mn-lt"/>
                <a:cs typeface="Calibri" charset="0"/>
              </a:rPr>
              <a:t>2A. Develop </a:t>
            </a:r>
            <a:r>
              <a:rPr lang="en-US" b="1" dirty="0">
                <a:solidFill>
                  <a:schemeClr val="accent2"/>
                </a:solidFill>
                <a:latin typeface="+mn-lt"/>
                <a:cs typeface="Calibri" charset="0"/>
              </a:rPr>
              <a:t>a Formal Action Plan: </a:t>
            </a:r>
            <a:r>
              <a:rPr lang="en-US" b="1" dirty="0" smtClean="0">
                <a:solidFill>
                  <a:schemeClr val="accent2"/>
                </a:solidFill>
                <a:latin typeface="+mn-lt"/>
                <a:cs typeface="Calibri" charset="0"/>
              </a:rPr>
              <a:t>Results </a:t>
            </a:r>
            <a:r>
              <a:rPr lang="en-US" b="1" dirty="0">
                <a:solidFill>
                  <a:schemeClr val="accent2"/>
                </a:solidFill>
                <a:latin typeface="+mn-lt"/>
                <a:cs typeface="Calibri" charset="0"/>
              </a:rPr>
              <a:t>Chains</a:t>
            </a:r>
            <a:endParaRPr lang="en-US" sz="4400" dirty="0">
              <a:solidFill>
                <a:schemeClr val="accent2"/>
              </a:solidFill>
              <a:latin typeface="+mn-lt"/>
              <a:cs typeface="Calibri" charset="0"/>
            </a:endParaRPr>
          </a:p>
        </p:txBody>
      </p:sp>
      <p:sp>
        <p:nvSpPr>
          <p:cNvPr id="5" name="Rectangle 5"/>
          <p:cNvSpPr txBox="1">
            <a:spLocks noChangeArrowheads="1"/>
          </p:cNvSpPr>
          <p:nvPr/>
        </p:nvSpPr>
        <p:spPr bwMode="auto">
          <a:xfrm>
            <a:off x="0" y="5842000"/>
            <a:ext cx="9144000" cy="1033463"/>
          </a:xfrm>
          <a:prstGeom prst="rect">
            <a:avLst/>
          </a:prstGeom>
          <a:noFill/>
          <a:ln w="9525">
            <a:noFill/>
            <a:miter lim="800000"/>
            <a:headEnd/>
            <a:tailEnd/>
          </a:ln>
        </p:spPr>
        <p:txBody>
          <a:bodyPr/>
          <a:lstStyle/>
          <a:p>
            <a:pPr algn="ctr" eaLnBrk="0" fontAlgn="base" hangingPunct="0">
              <a:lnSpc>
                <a:spcPct val="80000"/>
              </a:lnSpc>
              <a:spcBef>
                <a:spcPct val="20000"/>
              </a:spcBef>
              <a:spcAft>
                <a:spcPct val="0"/>
              </a:spcAft>
              <a:buSzPct val="130000"/>
              <a:defRPr/>
            </a:pPr>
            <a:endParaRPr lang="en-US" sz="2000" b="1" kern="0" dirty="0">
              <a:solidFill>
                <a:srgbClr val="FFFFFF"/>
              </a:solidFill>
              <a:ea typeface="ＭＳ Ｐゴシック" pitchFamily="87" charset="-128"/>
            </a:endParaRPr>
          </a:p>
        </p:txBody>
      </p:sp>
      <p:sp>
        <p:nvSpPr>
          <p:cNvPr id="4" name="TextBox 5"/>
          <p:cNvSpPr txBox="1">
            <a:spLocks noChangeArrowheads="1"/>
          </p:cNvSpPr>
          <p:nvPr/>
        </p:nvSpPr>
        <p:spPr bwMode="auto">
          <a:xfrm>
            <a:off x="1828800" y="1524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3600" b="1" dirty="0">
                <a:solidFill>
                  <a:schemeClr val="bg1"/>
                </a:solidFill>
              </a:rPr>
              <a:t>Conservation Coaches Network Workshop Presentation</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4170278263"/>
              </p:ext>
            </p:extLst>
          </p:nvPr>
        </p:nvGraphicFramePr>
        <p:xfrm>
          <a:off x="6929437" y="5715000"/>
          <a:ext cx="2366963" cy="1036332"/>
        </p:xfrm>
        <a:graphic>
          <a:graphicData uri="http://schemas.openxmlformats.org/presentationml/2006/ole">
            <mc:AlternateContent xmlns:mc="http://schemas.openxmlformats.org/markup-compatibility/2006">
              <mc:Choice xmlns:v="urn:schemas-microsoft-com:vml" Requires="v">
                <p:oleObj spid="_x0000_s43047" name="Visio" r:id="rId4" imgW="11118055" imgH="4867172" progId="">
                  <p:embed/>
                </p:oleObj>
              </mc:Choice>
              <mc:Fallback>
                <p:oleObj name="Visio" r:id="rId4" imgW="11118055" imgH="4867172"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7" y="5715000"/>
                        <a:ext cx="2366963" cy="1036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21244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noFill/>
        </p:spPr>
        <p:txBody>
          <a:bodyPr/>
          <a:lstStyle/>
          <a:p>
            <a:pPr eaLnBrk="1" hangingPunct="1"/>
            <a:r>
              <a:rPr lang="en-US" smtClean="0"/>
              <a:t>What is a Results Chain?</a:t>
            </a:r>
          </a:p>
        </p:txBody>
      </p:sp>
      <p:graphicFrame>
        <p:nvGraphicFramePr>
          <p:cNvPr id="13315" name="Object 3"/>
          <p:cNvGraphicFramePr>
            <a:graphicFrameLocks noGrp="1" noChangeAspect="1"/>
          </p:cNvGraphicFramePr>
          <p:nvPr>
            <p:ph idx="1"/>
          </p:nvPr>
        </p:nvGraphicFramePr>
        <p:xfrm>
          <a:off x="528638" y="3005138"/>
          <a:ext cx="8085137" cy="2219325"/>
        </p:xfrm>
        <a:graphic>
          <a:graphicData uri="http://schemas.openxmlformats.org/presentationml/2006/ole">
            <mc:AlternateContent xmlns:mc="http://schemas.openxmlformats.org/markup-compatibility/2006">
              <mc:Choice xmlns:v="urn:schemas-microsoft-com:vml" Requires="v">
                <p:oleObj spid="_x0000_s5159" name="Visio" r:id="rId4" imgW="8085582" imgH="2218563" progId="">
                  <p:embed/>
                </p:oleObj>
              </mc:Choice>
              <mc:Fallback>
                <p:oleObj name="Visio" r:id="rId4" imgW="8085582" imgH="2218563"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005138"/>
                        <a:ext cx="808513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4" name="Rectangle 2"/>
          <p:cNvSpPr>
            <a:spLocks noGrp="1" noChangeArrowheads="1"/>
          </p:cNvSpPr>
          <p:nvPr>
            <p:ph type="body" sz="half" idx="4294967295"/>
          </p:nvPr>
        </p:nvSpPr>
        <p:spPr>
          <a:xfrm>
            <a:off x="841375" y="1690687"/>
            <a:ext cx="8302625" cy="519113"/>
          </a:xfrm>
        </p:spPr>
        <p:txBody>
          <a:bodyPr/>
          <a:lstStyle/>
          <a:p>
            <a:pPr eaLnBrk="1" hangingPunct="1">
              <a:buFont typeface="Arial" charset="0"/>
              <a:buNone/>
            </a:pPr>
            <a:r>
              <a:rPr lang="en-US" sz="2800" b="1" dirty="0" smtClean="0">
                <a:solidFill>
                  <a:schemeClr val="accent2"/>
                </a:solidFill>
              </a:rPr>
              <a:t>The Basic Components of a Results Chain:</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18748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2"/>
          <p:cNvSpPr>
            <a:spLocks noGrp="1" noChangeArrowheads="1"/>
          </p:cNvSpPr>
          <p:nvPr>
            <p:ph type="title"/>
          </p:nvPr>
        </p:nvSpPr>
        <p:spPr>
          <a:noFill/>
        </p:spPr>
        <p:txBody>
          <a:bodyPr/>
          <a:lstStyle/>
          <a:p>
            <a:pPr eaLnBrk="1" hangingPunct="1"/>
            <a:r>
              <a:rPr lang="en-US" smtClean="0"/>
              <a:t>What is a Results Chain?</a:t>
            </a:r>
          </a:p>
        </p:txBody>
      </p:sp>
      <p:graphicFrame>
        <p:nvGraphicFramePr>
          <p:cNvPr id="14339" name="Object 9"/>
          <p:cNvGraphicFramePr>
            <a:graphicFrameLocks noGrp="1" noChangeAspect="1"/>
          </p:cNvGraphicFramePr>
          <p:nvPr>
            <p:ph idx="1"/>
            <p:extLst>
              <p:ext uri="{D42A27DB-BD31-4B8C-83A1-F6EECF244321}">
                <p14:modId xmlns:p14="http://schemas.microsoft.com/office/powerpoint/2010/main" val="1062258885"/>
              </p:ext>
            </p:extLst>
          </p:nvPr>
        </p:nvGraphicFramePr>
        <p:xfrm>
          <a:off x="528638" y="2514600"/>
          <a:ext cx="8085137" cy="2219325"/>
        </p:xfrm>
        <a:graphic>
          <a:graphicData uri="http://schemas.openxmlformats.org/presentationml/2006/ole">
            <mc:AlternateContent xmlns:mc="http://schemas.openxmlformats.org/markup-compatibility/2006">
              <mc:Choice xmlns:v="urn:schemas-microsoft-com:vml" Requires="v">
                <p:oleObj spid="_x0000_s6184" name="Visio" r:id="rId4" imgW="8085539" imgH="2218584" progId="">
                  <p:embed/>
                </p:oleObj>
              </mc:Choice>
              <mc:Fallback>
                <p:oleObj name="Visio" r:id="rId4" imgW="8085539" imgH="2218584"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2514600"/>
                        <a:ext cx="808513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8" name="Rectangle 5"/>
          <p:cNvSpPr>
            <a:spLocks noGrp="1" noChangeArrowheads="1"/>
          </p:cNvSpPr>
          <p:nvPr>
            <p:ph type="body" sz="half" idx="4294967295"/>
          </p:nvPr>
        </p:nvSpPr>
        <p:spPr>
          <a:xfrm>
            <a:off x="841375" y="1690687"/>
            <a:ext cx="8302625" cy="519113"/>
          </a:xfrm>
        </p:spPr>
        <p:txBody>
          <a:bodyPr/>
          <a:lstStyle/>
          <a:p>
            <a:pPr eaLnBrk="1" hangingPunct="1">
              <a:buFont typeface="Arial" charset="0"/>
              <a:buNone/>
            </a:pPr>
            <a:r>
              <a:rPr lang="en-US" sz="2800" b="1" dirty="0" smtClean="0">
                <a:solidFill>
                  <a:schemeClr val="accent2"/>
                </a:solidFill>
              </a:rPr>
              <a:t>The Basic Components of a Results Chain:</a:t>
            </a:r>
          </a:p>
        </p:txBody>
      </p:sp>
      <p:sp>
        <p:nvSpPr>
          <p:cNvPr id="5" name="Text Box 21"/>
          <p:cNvSpPr txBox="1">
            <a:spLocks noChangeArrowheads="1"/>
          </p:cNvSpPr>
          <p:nvPr/>
        </p:nvSpPr>
        <p:spPr bwMode="auto">
          <a:xfrm>
            <a:off x="7010400" y="4953000"/>
            <a:ext cx="14478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a:solidFill>
                  <a:srgbClr val="008000"/>
                </a:solidFill>
              </a:rPr>
              <a:t>Impact of </a:t>
            </a:r>
            <a:r>
              <a:rPr lang="en-US" dirty="0" smtClean="0">
                <a:solidFill>
                  <a:srgbClr val="008000"/>
                </a:solidFill>
              </a:rPr>
              <a:t>actions </a:t>
            </a:r>
            <a:r>
              <a:rPr lang="en-US" dirty="0">
                <a:solidFill>
                  <a:srgbClr val="008000"/>
                </a:solidFill>
              </a:rPr>
              <a:t>a</a:t>
            </a:r>
            <a:r>
              <a:rPr lang="en-US" dirty="0" smtClean="0">
                <a:solidFill>
                  <a:srgbClr val="008000"/>
                </a:solidFill>
              </a:rPr>
              <a:t>chieved/ Viability maintained </a:t>
            </a:r>
            <a:endParaRPr lang="en-US" dirty="0">
              <a:solidFill>
                <a:srgbClr val="008000"/>
              </a:solidFill>
            </a:endParaRPr>
          </a:p>
          <a:p>
            <a:pPr algn="ctr" eaLnBrk="1" hangingPunct="1">
              <a:spcBef>
                <a:spcPct val="50000"/>
              </a:spcBef>
            </a:pPr>
            <a:endParaRPr lang="en-US" dirty="0"/>
          </a:p>
        </p:txBody>
      </p:sp>
      <p:sp>
        <p:nvSpPr>
          <p:cNvPr id="6" name="Text Box 26"/>
          <p:cNvSpPr txBox="1">
            <a:spLocks noChangeArrowheads="1"/>
          </p:cNvSpPr>
          <p:nvPr/>
        </p:nvSpPr>
        <p:spPr bwMode="auto">
          <a:xfrm>
            <a:off x="4953000" y="4953000"/>
            <a:ext cx="114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solidFill>
                  <a:schemeClr val="accent2"/>
                </a:solidFill>
              </a:rPr>
              <a:t>Direct</a:t>
            </a:r>
          </a:p>
          <a:p>
            <a:pPr algn="ctr" eaLnBrk="1" hangingPunct="1"/>
            <a:r>
              <a:rPr lang="en-US" dirty="0">
                <a:solidFill>
                  <a:schemeClr val="accent2"/>
                </a:solidFill>
              </a:rPr>
              <a:t>Threat</a:t>
            </a:r>
          </a:p>
          <a:p>
            <a:pPr algn="ctr" eaLnBrk="1" hangingPunct="1"/>
            <a:r>
              <a:rPr lang="en-US" dirty="0">
                <a:solidFill>
                  <a:schemeClr val="accent2"/>
                </a:solidFill>
              </a:rPr>
              <a:t>Objective</a:t>
            </a:r>
          </a:p>
          <a:p>
            <a:pPr algn="ctr" eaLnBrk="1" hangingPunct="1"/>
            <a:r>
              <a:rPr lang="en-US" dirty="0">
                <a:solidFill>
                  <a:schemeClr val="accent2"/>
                </a:solidFill>
              </a:rPr>
              <a:t>Achieved</a:t>
            </a:r>
          </a:p>
          <a:p>
            <a:pPr eaLnBrk="1" hangingPunct="1">
              <a:spcBef>
                <a:spcPct val="50000"/>
              </a:spcBef>
            </a:pPr>
            <a:endParaRPr lang="en-US" dirty="0"/>
          </a:p>
        </p:txBody>
      </p:sp>
      <p:sp>
        <p:nvSpPr>
          <p:cNvPr id="7" name="Text Box 27"/>
          <p:cNvSpPr txBox="1">
            <a:spLocks noChangeArrowheads="1"/>
          </p:cNvSpPr>
          <p:nvPr/>
        </p:nvSpPr>
        <p:spPr bwMode="auto">
          <a:xfrm>
            <a:off x="2667000" y="4876800"/>
            <a:ext cx="16002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smtClean="0">
                <a:solidFill>
                  <a:srgbClr val="008000"/>
                </a:solidFill>
              </a:rPr>
              <a:t>Contributing factor addressed or </a:t>
            </a:r>
            <a:r>
              <a:rPr lang="en-US" dirty="0">
                <a:solidFill>
                  <a:srgbClr val="008000"/>
                </a:solidFill>
              </a:rPr>
              <a:t>opportunity</a:t>
            </a:r>
          </a:p>
          <a:p>
            <a:pPr algn="ctr" eaLnBrk="1" hangingPunct="1"/>
            <a:r>
              <a:rPr lang="en-US" dirty="0" smtClean="0">
                <a:solidFill>
                  <a:srgbClr val="008000"/>
                </a:solidFill>
              </a:rPr>
              <a:t>achieved</a:t>
            </a:r>
            <a:endParaRPr lang="en-US" dirty="0">
              <a:solidFill>
                <a:srgbClr val="008000"/>
              </a:solidFill>
            </a:endParaRPr>
          </a:p>
          <a:p>
            <a:pPr eaLnBrk="1" hangingPunct="1">
              <a:spcBef>
                <a:spcPct val="50000"/>
              </a:spcBef>
            </a:pPr>
            <a:endParaRPr lang="en-US" dirty="0"/>
          </a:p>
        </p:txBody>
      </p:sp>
      <p:sp>
        <p:nvSpPr>
          <p:cNvPr id="8" name="Text Box 28"/>
          <p:cNvSpPr txBox="1">
            <a:spLocks noChangeArrowheads="1"/>
          </p:cNvSpPr>
          <p:nvPr/>
        </p:nvSpPr>
        <p:spPr bwMode="auto">
          <a:xfrm>
            <a:off x="685800" y="4953000"/>
            <a:ext cx="16002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smtClean="0">
                <a:solidFill>
                  <a:schemeClr val="accent2"/>
                </a:solidFill>
              </a:rPr>
              <a:t>Strategic </a:t>
            </a:r>
            <a:r>
              <a:rPr lang="en-US" dirty="0">
                <a:solidFill>
                  <a:schemeClr val="accent2"/>
                </a:solidFill>
              </a:rPr>
              <a:t>a</a:t>
            </a:r>
            <a:r>
              <a:rPr lang="en-US" dirty="0" smtClean="0">
                <a:solidFill>
                  <a:schemeClr val="accent2"/>
                </a:solidFill>
              </a:rPr>
              <a:t>ction implemented</a:t>
            </a:r>
            <a:endParaRPr lang="en-US" dirty="0">
              <a:solidFill>
                <a:schemeClr val="accent2"/>
              </a:solidFill>
            </a:endParaRPr>
          </a:p>
          <a:p>
            <a:pPr eaLnBrk="1" hangingPunct="1">
              <a:spcBef>
                <a:spcPct val="50000"/>
              </a:spcBef>
            </a:pPr>
            <a:endParaRPr lang="en-US" dirty="0"/>
          </a:p>
        </p:txBody>
      </p:sp>
      <p:sp>
        <p:nvSpPr>
          <p:cNvPr id="9" name="TextBox 8"/>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369391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6400" y="0"/>
            <a:ext cx="5257800" cy="1371600"/>
          </a:xfrm>
        </p:spPr>
        <p:txBody>
          <a:bodyPr/>
          <a:lstStyle/>
          <a:p>
            <a:pPr eaLnBrk="1" hangingPunct="1"/>
            <a:r>
              <a:rPr lang="en-US" dirty="0" smtClean="0">
                <a:solidFill>
                  <a:schemeClr val="bg1"/>
                </a:solidFill>
              </a:rPr>
              <a:t>Why Results Chains?</a:t>
            </a:r>
          </a:p>
        </p:txBody>
      </p:sp>
      <p:sp>
        <p:nvSpPr>
          <p:cNvPr id="23555" name="Text Box 5"/>
          <p:cNvSpPr txBox="1">
            <a:spLocks noChangeArrowheads="1"/>
          </p:cNvSpPr>
          <p:nvPr/>
        </p:nvSpPr>
        <p:spPr bwMode="auto">
          <a:xfrm>
            <a:off x="457200" y="2057400"/>
            <a:ext cx="8153400" cy="206210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 typeface="Arial" pitchFamily="34" charset="0"/>
              <a:buChar char="•"/>
            </a:pPr>
            <a:r>
              <a:rPr lang="en-US" sz="3200" i="1" dirty="0">
                <a:solidFill>
                  <a:schemeClr val="accent2"/>
                </a:solidFill>
                <a:latin typeface="Tahoma" pitchFamily="34" charset="0"/>
              </a:rPr>
              <a:t>Document assumptions </a:t>
            </a:r>
          </a:p>
          <a:p>
            <a:pPr marL="457200" indent="-457200" eaLnBrk="1" hangingPunct="1">
              <a:buFont typeface="Arial" pitchFamily="34" charset="0"/>
              <a:buChar char="•"/>
            </a:pPr>
            <a:r>
              <a:rPr lang="en-US" sz="3200" i="1" dirty="0" smtClean="0">
                <a:solidFill>
                  <a:schemeClr val="accent2"/>
                </a:solidFill>
                <a:latin typeface="Tahoma" pitchFamily="34" charset="0"/>
              </a:rPr>
              <a:t>Define how activities will contribute to achieving results</a:t>
            </a:r>
            <a:endParaRPr lang="en-US" sz="3200" i="1" dirty="0">
              <a:solidFill>
                <a:schemeClr val="accent2"/>
              </a:solidFill>
              <a:latin typeface="Tahoma" pitchFamily="34" charset="0"/>
            </a:endParaRPr>
          </a:p>
          <a:p>
            <a:pPr marL="457200" indent="-457200" eaLnBrk="1" hangingPunct="1">
              <a:buFont typeface="Arial" pitchFamily="34" charset="0"/>
              <a:buChar char="•"/>
            </a:pPr>
            <a:r>
              <a:rPr lang="en-US" sz="3200" i="1" dirty="0">
                <a:solidFill>
                  <a:schemeClr val="accent2"/>
                </a:solidFill>
                <a:latin typeface="Tahoma" pitchFamily="34" charset="0"/>
              </a:rPr>
              <a:t>Formulate </a:t>
            </a:r>
            <a:r>
              <a:rPr lang="en-US" sz="3200" i="1" dirty="0" smtClean="0">
                <a:solidFill>
                  <a:schemeClr val="accent2"/>
                </a:solidFill>
                <a:latin typeface="Tahoma" pitchFamily="34" charset="0"/>
              </a:rPr>
              <a:t>measures of success</a:t>
            </a:r>
            <a:endParaRPr lang="en-US" sz="3200" i="1" dirty="0">
              <a:solidFill>
                <a:schemeClr val="accent2"/>
              </a:solidFill>
              <a:latin typeface="Tahoma" pitchFamily="34" charset="0"/>
            </a:endParaRP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custDataLst>
      <p:tags r:id="rId1"/>
    </p:custDataLst>
    <p:extLst>
      <p:ext uri="{BB962C8B-B14F-4D97-AF65-F5344CB8AC3E}">
        <p14:creationId xmlns:p14="http://schemas.microsoft.com/office/powerpoint/2010/main" val="32283306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smtClean="0">
                <a:solidFill>
                  <a:schemeClr val="bg1"/>
                </a:solidFill>
              </a:rPr>
              <a:t>Situation Analysis vs. </a:t>
            </a:r>
            <a:br>
              <a:rPr lang="en-US" sz="3600" dirty="0" smtClean="0">
                <a:solidFill>
                  <a:schemeClr val="bg1"/>
                </a:solidFill>
              </a:rPr>
            </a:br>
            <a:r>
              <a:rPr lang="en-US" sz="3600" dirty="0" smtClean="0">
                <a:solidFill>
                  <a:schemeClr val="bg1"/>
                </a:solidFill>
              </a:rPr>
              <a:t>Results Chains</a:t>
            </a:r>
          </a:p>
        </p:txBody>
      </p:sp>
      <p:sp>
        <p:nvSpPr>
          <p:cNvPr id="24579" name="Rectangle 3"/>
          <p:cNvSpPr>
            <a:spLocks noGrp="1" noChangeArrowheads="1"/>
          </p:cNvSpPr>
          <p:nvPr>
            <p:ph idx="1"/>
          </p:nvPr>
        </p:nvSpPr>
        <p:spPr/>
        <p:txBody>
          <a:bodyPr/>
          <a:lstStyle/>
          <a:p>
            <a:pPr eaLnBrk="1" hangingPunct="1">
              <a:buFontTx/>
              <a:buNone/>
            </a:pPr>
            <a:r>
              <a:rPr lang="en-US" sz="2800" dirty="0" smtClean="0">
                <a:solidFill>
                  <a:schemeClr val="accent2"/>
                </a:solidFill>
              </a:rPr>
              <a:t>Situation Analyses:</a:t>
            </a:r>
          </a:p>
          <a:p>
            <a:pPr lvl="1" eaLnBrk="1" hangingPunct="1"/>
            <a:r>
              <a:rPr lang="en-US" sz="2800" dirty="0" smtClean="0">
                <a:solidFill>
                  <a:srgbClr val="008000"/>
                </a:solidFill>
              </a:rPr>
              <a:t>Shows the situation today </a:t>
            </a:r>
            <a:r>
              <a:rPr lang="en-US" sz="2800" dirty="0" smtClean="0">
                <a:solidFill>
                  <a:srgbClr val="008000"/>
                </a:solidFill>
                <a:sym typeface="Wingdings" pitchFamily="2" charset="2"/>
              </a:rPr>
              <a:t> helps us </a:t>
            </a:r>
            <a:r>
              <a:rPr lang="en-US" sz="2800" dirty="0" smtClean="0">
                <a:solidFill>
                  <a:srgbClr val="008000"/>
                </a:solidFill>
              </a:rPr>
              <a:t>to illuminate points of intervention and identify strategies</a:t>
            </a:r>
          </a:p>
          <a:p>
            <a:pPr eaLnBrk="1" hangingPunct="1">
              <a:buFontTx/>
              <a:buNone/>
            </a:pPr>
            <a:endParaRPr lang="en-US" sz="2800" dirty="0" smtClean="0"/>
          </a:p>
          <a:p>
            <a:pPr eaLnBrk="1" hangingPunct="1">
              <a:buFontTx/>
              <a:buNone/>
            </a:pPr>
            <a:r>
              <a:rPr lang="en-US" sz="2800" dirty="0" smtClean="0">
                <a:solidFill>
                  <a:schemeClr val="accent2"/>
                </a:solidFill>
              </a:rPr>
              <a:t>Results Chains:</a:t>
            </a:r>
          </a:p>
          <a:p>
            <a:pPr lvl="1" eaLnBrk="1" hangingPunct="1"/>
            <a:r>
              <a:rPr lang="en-US" sz="2800" dirty="0" smtClean="0">
                <a:solidFill>
                  <a:srgbClr val="008000"/>
                </a:solidFill>
              </a:rPr>
              <a:t>Starts with selected strategies </a:t>
            </a:r>
            <a:r>
              <a:rPr lang="en-US" sz="2800" dirty="0" smtClean="0">
                <a:solidFill>
                  <a:srgbClr val="008000"/>
                </a:solidFill>
                <a:sym typeface="Wingdings" pitchFamily="2" charset="2"/>
              </a:rPr>
              <a:t> and helps to illuminate the assumptions leading to the desired results</a:t>
            </a:r>
            <a:r>
              <a:rPr lang="en-US" dirty="0" smtClean="0">
                <a:solidFill>
                  <a:srgbClr val="008000"/>
                </a:solidFill>
              </a:rPr>
              <a:t> </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293845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Achieving Success</a:t>
            </a:r>
          </a:p>
        </p:txBody>
      </p:sp>
      <p:sp>
        <p:nvSpPr>
          <p:cNvPr id="15363" name="Rectangle 3"/>
          <p:cNvSpPr>
            <a:spLocks noGrp="1" noChangeArrowheads="1"/>
          </p:cNvSpPr>
          <p:nvPr>
            <p:ph type="body" idx="1"/>
          </p:nvPr>
        </p:nvSpPr>
        <p:spPr>
          <a:xfrm>
            <a:off x="427038" y="1266825"/>
            <a:ext cx="8288337" cy="1163638"/>
          </a:xfrm>
        </p:spPr>
        <p:txBody>
          <a:bodyPr/>
          <a:lstStyle/>
          <a:p>
            <a:pPr eaLnBrk="1" hangingPunct="1">
              <a:buFont typeface="Arial" charset="0"/>
              <a:buNone/>
            </a:pPr>
            <a:endParaRPr lang="en-US" smtClean="0"/>
          </a:p>
          <a:p>
            <a:pPr eaLnBrk="1" hangingPunct="1"/>
            <a:endParaRPr lang="en-US" smtClean="0"/>
          </a:p>
        </p:txBody>
      </p:sp>
      <p:graphicFrame>
        <p:nvGraphicFramePr>
          <p:cNvPr id="15364" name="Object 4"/>
          <p:cNvGraphicFramePr>
            <a:graphicFrameLocks noGrp="1" noChangeAspect="1"/>
          </p:cNvGraphicFramePr>
          <p:nvPr>
            <p:ph sz="half" idx="4294967295"/>
            <p:extLst>
              <p:ext uri="{D42A27DB-BD31-4B8C-83A1-F6EECF244321}">
                <p14:modId xmlns:p14="http://schemas.microsoft.com/office/powerpoint/2010/main" val="3394541043"/>
              </p:ext>
            </p:extLst>
          </p:nvPr>
        </p:nvGraphicFramePr>
        <p:xfrm>
          <a:off x="873125" y="1631950"/>
          <a:ext cx="7159625" cy="4997450"/>
        </p:xfrm>
        <a:graphic>
          <a:graphicData uri="http://schemas.openxmlformats.org/presentationml/2006/ole">
            <mc:AlternateContent xmlns:mc="http://schemas.openxmlformats.org/markup-compatibility/2006">
              <mc:Choice xmlns:v="urn:schemas-microsoft-com:vml" Requires="v">
                <p:oleObj spid="_x0000_s7208" name="Visio" r:id="rId4" imgW="5791505" imgH="4041343" progId="">
                  <p:embed/>
                </p:oleObj>
              </mc:Choice>
              <mc:Fallback>
                <p:oleObj name="Visio" r:id="rId4" imgW="5791505" imgH="4041343"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1631950"/>
                        <a:ext cx="7159625" cy="49974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078831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0"/>
            <a:ext cx="5562600" cy="1371600"/>
          </a:xfrm>
        </p:spPr>
        <p:txBody>
          <a:bodyPr/>
          <a:lstStyle/>
          <a:p>
            <a:pPr eaLnBrk="1" hangingPunct="1"/>
            <a:r>
              <a:rPr lang="en-US" sz="3200" dirty="0" smtClean="0"/>
              <a:t>What Happens When We Make False Assumptions?</a:t>
            </a:r>
          </a:p>
        </p:txBody>
      </p:sp>
      <p:sp>
        <p:nvSpPr>
          <p:cNvPr id="16387" name="Rectangle 3"/>
          <p:cNvSpPr>
            <a:spLocks noGrp="1" noChangeArrowheads="1"/>
          </p:cNvSpPr>
          <p:nvPr>
            <p:ph idx="1"/>
          </p:nvPr>
        </p:nvSpPr>
        <p:spPr/>
        <p:txBody>
          <a:bodyPr/>
          <a:lstStyle/>
          <a:p>
            <a:pPr indent="1588" algn="ctr" eaLnBrk="1" hangingPunct="1">
              <a:buFont typeface="Arial" charset="0"/>
              <a:buNone/>
            </a:pPr>
            <a:r>
              <a:rPr lang="en-US" sz="2400" dirty="0" smtClean="0">
                <a:solidFill>
                  <a:schemeClr val="accent2"/>
                </a:solidFill>
              </a:rPr>
              <a:t>Training Fly Fishing Guides in Bocas del Toro, Panama</a:t>
            </a:r>
          </a:p>
          <a:p>
            <a:pPr indent="1588" eaLnBrk="1" hangingPunct="1">
              <a:buFont typeface="Arial" charset="0"/>
              <a:buNone/>
            </a:pPr>
            <a:endParaRPr lang="en-US" sz="2800" dirty="0" smtClean="0"/>
          </a:p>
          <a:p>
            <a:pPr indent="1588" eaLnBrk="1" hangingPunct="1">
              <a:buFont typeface="Arial" charset="0"/>
              <a:buNone/>
            </a:pPr>
            <a:endParaRPr lang="en-US" sz="2400" dirty="0" smtClean="0"/>
          </a:p>
        </p:txBody>
      </p:sp>
      <p:pic>
        <p:nvPicPr>
          <p:cNvPr id="16388" name="Picture 6" descr="smrecsnoo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8234" y="2286001"/>
            <a:ext cx="372753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409516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p:nvPr>
        </p:nvSpPr>
        <p:spPr>
          <a:xfrm>
            <a:off x="1676400" y="0"/>
            <a:ext cx="4267200" cy="1371600"/>
          </a:xfrm>
          <a:noFill/>
        </p:spPr>
        <p:txBody>
          <a:bodyPr/>
          <a:lstStyle/>
          <a:p>
            <a:pPr eaLnBrk="1" hangingPunct="1"/>
            <a:r>
              <a:rPr lang="en-US" smtClean="0"/>
              <a:t>Underlying Project Assumptions</a:t>
            </a:r>
          </a:p>
        </p:txBody>
      </p:sp>
      <p:sp>
        <p:nvSpPr>
          <p:cNvPr id="2" name="Content Placeholder 1"/>
          <p:cNvSpPr>
            <a:spLocks noGrp="1"/>
          </p:cNvSpPr>
          <p:nvPr>
            <p:ph idx="1"/>
          </p:nvPr>
        </p:nvSpPr>
        <p:spPr>
          <a:xfrm>
            <a:off x="457200" y="1447800"/>
            <a:ext cx="8229600" cy="4724400"/>
          </a:xfrm>
        </p:spPr>
        <p:txBody>
          <a:bodyPr/>
          <a:lstStyle/>
          <a:p>
            <a:pPr>
              <a:buSzPct val="130000"/>
              <a:buNone/>
            </a:pPr>
            <a:r>
              <a:rPr lang="en-US" sz="2400" dirty="0">
                <a:solidFill>
                  <a:schemeClr val="accent2"/>
                </a:solidFill>
                <a:ea typeface="MS PGothic" pitchFamily="34" charset="-128"/>
              </a:rPr>
              <a:t>The project team assumed:</a:t>
            </a:r>
          </a:p>
          <a:p>
            <a:pPr>
              <a:buSzPct val="130000"/>
              <a:buFont typeface="Arial" charset="0"/>
              <a:buChar char="•"/>
            </a:pPr>
            <a:r>
              <a:rPr lang="en-US" sz="2000" dirty="0">
                <a:solidFill>
                  <a:srgbClr val="008000"/>
                </a:solidFill>
                <a:ea typeface="MS PGothic" pitchFamily="34" charset="-128"/>
              </a:rPr>
              <a:t>If we train local fishermen as fly fishing guides and we give them fly fishing gear, then they will have the skills and gear to be guides</a:t>
            </a:r>
          </a:p>
          <a:p>
            <a:pPr>
              <a:buSzPct val="130000"/>
              <a:buFont typeface="Arial" charset="0"/>
              <a:buChar char="•"/>
            </a:pPr>
            <a:r>
              <a:rPr lang="en-US" sz="2000" dirty="0">
                <a:solidFill>
                  <a:schemeClr val="accent2"/>
                </a:solidFill>
                <a:ea typeface="MS PGothic" pitchFamily="34" charset="-128"/>
              </a:rPr>
              <a:t>If they have the skills and gear, then they will work as fly fishing guides</a:t>
            </a:r>
          </a:p>
          <a:p>
            <a:pPr>
              <a:buSzPct val="130000"/>
              <a:buFont typeface="Arial" charset="0"/>
              <a:buChar char="•"/>
            </a:pPr>
            <a:r>
              <a:rPr lang="en-US" sz="2000" dirty="0">
                <a:solidFill>
                  <a:srgbClr val="008000"/>
                </a:solidFill>
                <a:ea typeface="MS PGothic" pitchFamily="34" charset="-128"/>
              </a:rPr>
              <a:t>If they are able to work as fly fishing guides, then they will increase their income </a:t>
            </a:r>
          </a:p>
          <a:p>
            <a:pPr>
              <a:buSzPct val="130000"/>
              <a:buFont typeface="Arial" charset="0"/>
              <a:buChar char="•"/>
            </a:pPr>
            <a:r>
              <a:rPr lang="en-US" sz="2000" dirty="0">
                <a:solidFill>
                  <a:schemeClr val="accent2"/>
                </a:solidFill>
                <a:ea typeface="MS PGothic" pitchFamily="34" charset="-128"/>
              </a:rPr>
              <a:t>If they have increased income, they will not need to fish so much and there will be less unsustainable fishing practices</a:t>
            </a:r>
          </a:p>
          <a:p>
            <a:pPr>
              <a:buSzPct val="130000"/>
              <a:buFont typeface="Arial" charset="0"/>
              <a:buChar char="•"/>
            </a:pPr>
            <a:r>
              <a:rPr lang="en-US" sz="2000" dirty="0">
                <a:solidFill>
                  <a:srgbClr val="008000"/>
                </a:solidFill>
                <a:ea typeface="MS PGothic" pitchFamily="34" charset="-128"/>
              </a:rPr>
              <a:t>If there are less unsustainable fishing practices, then the coral reef ecosystem will be more conserved.</a:t>
            </a:r>
          </a:p>
          <a:p>
            <a:pPr marL="0" indent="0">
              <a:buNone/>
            </a:pPr>
            <a:endParaRPr lang="en-US" dirty="0"/>
          </a:p>
        </p:txBody>
      </p:sp>
      <p:graphicFrame>
        <p:nvGraphicFramePr>
          <p:cNvPr id="17412" name="Object 3"/>
          <p:cNvGraphicFramePr>
            <a:graphicFrameLocks noChangeAspect="1"/>
          </p:cNvGraphicFramePr>
          <p:nvPr>
            <p:extLst>
              <p:ext uri="{D42A27DB-BD31-4B8C-83A1-F6EECF244321}">
                <p14:modId xmlns:p14="http://schemas.microsoft.com/office/powerpoint/2010/main" val="481944053"/>
              </p:ext>
            </p:extLst>
          </p:nvPr>
        </p:nvGraphicFramePr>
        <p:xfrm>
          <a:off x="11113" y="5594350"/>
          <a:ext cx="9121775" cy="1974850"/>
        </p:xfrm>
        <a:graphic>
          <a:graphicData uri="http://schemas.openxmlformats.org/presentationml/2006/ole">
            <mc:AlternateContent xmlns:mc="http://schemas.openxmlformats.org/markup-compatibility/2006">
              <mc:Choice xmlns:v="urn:schemas-microsoft-com:vml" Requires="v">
                <p:oleObj spid="_x0000_s8233" name="Visio" r:id="rId4" imgW="8777021" imgH="1899818" progId="">
                  <p:embed/>
                </p:oleObj>
              </mc:Choice>
              <mc:Fallback>
                <p:oleObj name="Visio" r:id="rId4" imgW="8777021" imgH="1899818" progId="">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5594350"/>
                        <a:ext cx="91217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3589338" y="5381625"/>
            <a:ext cx="769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en-US" sz="8000" dirty="0">
                <a:solidFill>
                  <a:srgbClr val="000000"/>
                </a:solidFill>
                <a:ea typeface="MS PGothic" pitchFamily="34" charset="-128"/>
              </a:rPr>
              <a:t>X</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4126683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1676400" y="0"/>
            <a:ext cx="4800600" cy="1371600"/>
          </a:xfrm>
          <a:noFill/>
        </p:spPr>
        <p:txBody>
          <a:bodyPr/>
          <a:lstStyle/>
          <a:p>
            <a:pPr eaLnBrk="1" hangingPunct="1"/>
            <a:r>
              <a:rPr lang="en-US" smtClean="0"/>
              <a:t>Underlying Project Assumptions</a:t>
            </a:r>
          </a:p>
        </p:txBody>
      </p:sp>
      <p:sp>
        <p:nvSpPr>
          <p:cNvPr id="2" name="Content Placeholder 1"/>
          <p:cNvSpPr>
            <a:spLocks noGrp="1"/>
          </p:cNvSpPr>
          <p:nvPr>
            <p:ph idx="1"/>
          </p:nvPr>
        </p:nvSpPr>
        <p:spPr/>
        <p:txBody>
          <a:bodyPr/>
          <a:lstStyle/>
          <a:p>
            <a:pPr>
              <a:buSzPct val="130000"/>
              <a:buNone/>
            </a:pPr>
            <a:r>
              <a:rPr lang="en-US" sz="2400" dirty="0">
                <a:solidFill>
                  <a:schemeClr val="accent2"/>
                </a:solidFill>
                <a:ea typeface="MS PGothic" pitchFamily="34" charset="-128"/>
              </a:rPr>
              <a:t>What else did the fishermen need to become </a:t>
            </a:r>
            <a:r>
              <a:rPr lang="en-US" sz="2400" dirty="0" smtClean="0">
                <a:solidFill>
                  <a:schemeClr val="accent2"/>
                </a:solidFill>
                <a:ea typeface="MS PGothic" pitchFamily="34" charset="-128"/>
              </a:rPr>
              <a:t>fly fishing </a:t>
            </a:r>
            <a:r>
              <a:rPr lang="en-US" sz="2400" dirty="0">
                <a:solidFill>
                  <a:schemeClr val="accent2"/>
                </a:solidFill>
                <a:ea typeface="MS PGothic" pitchFamily="34" charset="-128"/>
              </a:rPr>
              <a:t>guides?</a:t>
            </a:r>
          </a:p>
          <a:p>
            <a:pPr>
              <a:buSzPct val="130000"/>
              <a:buFont typeface="Arial" charset="0"/>
              <a:buChar char="•"/>
            </a:pPr>
            <a:r>
              <a:rPr lang="en-US" sz="2000" dirty="0">
                <a:solidFill>
                  <a:srgbClr val="008000"/>
                </a:solidFill>
                <a:ea typeface="MS PGothic" pitchFamily="34" charset="-128"/>
              </a:rPr>
              <a:t>Clients – tourists and tourism operators needed to know about the fly fishing guides</a:t>
            </a:r>
          </a:p>
          <a:p>
            <a:pPr>
              <a:buSzPct val="130000"/>
              <a:buFont typeface="Arial" charset="0"/>
              <a:buChar char="•"/>
            </a:pPr>
            <a:r>
              <a:rPr lang="en-US" sz="2000" dirty="0">
                <a:solidFill>
                  <a:schemeClr val="accent2"/>
                </a:solidFill>
                <a:ea typeface="MS PGothic" pitchFamily="34" charset="-128"/>
              </a:rPr>
              <a:t>English speaking skills</a:t>
            </a:r>
          </a:p>
          <a:p>
            <a:pPr>
              <a:buSzPct val="130000"/>
              <a:buFont typeface="Arial" charset="0"/>
              <a:buChar char="•"/>
            </a:pPr>
            <a:r>
              <a:rPr lang="en-US" sz="2000" dirty="0">
                <a:solidFill>
                  <a:srgbClr val="008000"/>
                </a:solidFill>
                <a:ea typeface="MS PGothic" pitchFamily="34" charset="-128"/>
              </a:rPr>
              <a:t>Etc.</a:t>
            </a:r>
          </a:p>
          <a:p>
            <a:pPr marL="0" indent="0">
              <a:buNone/>
            </a:pPr>
            <a:endParaRPr lang="en-US" dirty="0"/>
          </a:p>
        </p:txBody>
      </p:sp>
      <p:graphicFrame>
        <p:nvGraphicFramePr>
          <p:cNvPr id="7170" name="Object 3"/>
          <p:cNvGraphicFramePr>
            <a:graphicFrameLocks noChangeAspect="1"/>
          </p:cNvGraphicFramePr>
          <p:nvPr/>
        </p:nvGraphicFramePr>
        <p:xfrm>
          <a:off x="11113" y="4459288"/>
          <a:ext cx="9121775" cy="1974850"/>
        </p:xfrm>
        <a:graphic>
          <a:graphicData uri="http://schemas.openxmlformats.org/presentationml/2006/ole">
            <mc:AlternateContent xmlns:mc="http://schemas.openxmlformats.org/markup-compatibility/2006">
              <mc:Choice xmlns:v="urn:schemas-microsoft-com:vml" Requires="v">
                <p:oleObj spid="_x0000_s9256" name="Visio" r:id="rId4" imgW="8777021" imgH="1899818" progId="">
                  <p:embed/>
                </p:oleObj>
              </mc:Choice>
              <mc:Fallback>
                <p:oleObj name="Visio" r:id="rId4" imgW="8777021" imgH="1899818" progId="">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4459288"/>
                        <a:ext cx="91217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3589338" y="4221163"/>
            <a:ext cx="769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en-US" sz="8000">
                <a:solidFill>
                  <a:srgbClr val="000000"/>
                </a:solidFill>
                <a:ea typeface="MS PGothic" pitchFamily="34" charset="-128"/>
              </a:rPr>
              <a:t>X</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77621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dirty="0" smtClean="0">
                <a:solidFill>
                  <a:schemeClr val="accent2"/>
                </a:solidFill>
              </a:rPr>
              <a:t>What is a Results Chain</a:t>
            </a:r>
          </a:p>
          <a:p>
            <a:pPr eaLnBrk="1" hangingPunct="1">
              <a:buSzTx/>
              <a:buFont typeface="Arial" pitchFamily="34" charset="0"/>
              <a:buChar char="•"/>
            </a:pPr>
            <a:r>
              <a:rPr lang="en-US" b="1" dirty="0" smtClean="0">
                <a:solidFill>
                  <a:srgbClr val="008000"/>
                </a:solidFill>
              </a:rPr>
              <a:t>How to Develop Results Chains</a:t>
            </a:r>
          </a:p>
          <a:p>
            <a:pPr eaLnBrk="1" hangingPunct="1">
              <a:buSzTx/>
              <a:buFont typeface="Arial" pitchFamily="34" charset="0"/>
              <a:buChar char="•"/>
            </a:pPr>
            <a:r>
              <a:rPr lang="en-US" dirty="0" smtClean="0">
                <a:solidFill>
                  <a:schemeClr val="accent2"/>
                </a:solidFill>
              </a:rPr>
              <a:t>Examples</a:t>
            </a:r>
          </a:p>
          <a:p>
            <a:pPr eaLnBrk="1" hangingPunct="1">
              <a:buSzTx/>
              <a:buFont typeface="Arial" pitchFamily="34" charset="0"/>
              <a:buChar char="•"/>
            </a:pPr>
            <a:r>
              <a:rPr lang="en-US" dirty="0" smtClean="0">
                <a:solidFill>
                  <a:srgbClr val="008000"/>
                </a:solidFill>
              </a:rPr>
              <a:t>How Project Teams Have Used Results Chains</a:t>
            </a:r>
          </a:p>
          <a:p>
            <a:pPr marL="0" indent="0" eaLnBrk="1" hangingPunct="1">
              <a:buNone/>
            </a:pPr>
            <a:endParaRPr lang="en-US" dirty="0" smtClean="0">
              <a:solidFill>
                <a:schemeClr val="accent2"/>
              </a:solidFill>
              <a:ea typeface="MS PGothic" pitchFamily="34" charset="-128"/>
            </a:endParaRP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189652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676400" y="0"/>
            <a:ext cx="4648200" cy="1371600"/>
          </a:xfrm>
        </p:spPr>
        <p:txBody>
          <a:bodyPr/>
          <a:lstStyle/>
          <a:p>
            <a:pPr eaLnBrk="1" hangingPunct="1"/>
            <a:r>
              <a:rPr lang="en-US" dirty="0" smtClean="0"/>
              <a:t>One Way to Develop a Results Chain</a:t>
            </a:r>
          </a:p>
        </p:txBody>
      </p:sp>
      <p:sp>
        <p:nvSpPr>
          <p:cNvPr id="20483" name="Rectangle 5"/>
          <p:cNvSpPr>
            <a:spLocks noGrp="1" noChangeArrowheads="1"/>
          </p:cNvSpPr>
          <p:nvPr>
            <p:ph idx="1"/>
          </p:nvPr>
        </p:nvSpPr>
        <p:spPr/>
        <p:txBody>
          <a:bodyPr/>
          <a:lstStyle/>
          <a:p>
            <a:pPr marL="609600" indent="-609600" eaLnBrk="1" hangingPunct="1">
              <a:buSzTx/>
              <a:buFont typeface="Arial" charset="0"/>
              <a:buAutoNum type="arabicPeriod"/>
            </a:pPr>
            <a:r>
              <a:rPr lang="en-US" dirty="0" smtClean="0">
                <a:solidFill>
                  <a:schemeClr val="accent2"/>
                </a:solidFill>
              </a:rPr>
              <a:t>Construct an initial results chain</a:t>
            </a:r>
          </a:p>
          <a:p>
            <a:pPr marL="609600" indent="-609600" eaLnBrk="1" hangingPunct="1">
              <a:buSzTx/>
              <a:buFont typeface="Arial" charset="0"/>
              <a:buAutoNum type="arabicPeriod"/>
            </a:pPr>
            <a:r>
              <a:rPr lang="en-US" dirty="0" smtClean="0">
                <a:solidFill>
                  <a:srgbClr val="008000"/>
                </a:solidFill>
              </a:rPr>
              <a:t>Complete the links in the results chain</a:t>
            </a:r>
          </a:p>
          <a:p>
            <a:pPr marL="609600" indent="-609600" eaLnBrk="1" hangingPunct="1">
              <a:buSzTx/>
              <a:buFont typeface="Arial" charset="0"/>
              <a:buAutoNum type="arabicPeriod"/>
            </a:pPr>
            <a:r>
              <a:rPr lang="en-US" dirty="0" smtClean="0">
                <a:solidFill>
                  <a:schemeClr val="accent2"/>
                </a:solidFill>
              </a:rPr>
              <a:t>Verify that your results chain meets criteria of a good results chain </a:t>
            </a:r>
          </a:p>
          <a:p>
            <a:pPr marL="609600" indent="-609600" eaLnBrk="1" hangingPunct="1">
              <a:buFont typeface="Arial" charset="0"/>
              <a:buAutoNum type="arabicPeriod"/>
            </a:pPr>
            <a:r>
              <a:rPr lang="en-US" dirty="0">
                <a:solidFill>
                  <a:srgbClr val="008000"/>
                </a:solidFill>
              </a:rPr>
              <a:t>Add activities to show how your specific actions (activities) will contribute to achieving your results </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9585193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ea typeface="MS PGothic" pitchFamily="34" charset="-128"/>
              </a:rPr>
              <a:t>Attribution</a:t>
            </a:r>
          </a:p>
        </p:txBody>
      </p:sp>
      <p:sp>
        <p:nvSpPr>
          <p:cNvPr id="7170" name="Rectangle 9"/>
          <p:cNvSpPr>
            <a:spLocks noChangeArrowheads="1"/>
          </p:cNvSpPr>
          <p:nvPr/>
        </p:nvSpPr>
        <p:spPr bwMode="auto">
          <a:xfrm>
            <a:off x="561975" y="1219200"/>
            <a:ext cx="829627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lnSpc>
                <a:spcPct val="80000"/>
              </a:lnSpc>
              <a:spcBef>
                <a:spcPct val="20000"/>
              </a:spcBef>
              <a:buSzPct val="130000"/>
            </a:pPr>
            <a:endParaRPr lang="en-US" sz="2400"/>
          </a:p>
          <a:p>
            <a:pPr marL="342900" indent="-342900" eaLnBrk="0" hangingPunct="0">
              <a:lnSpc>
                <a:spcPct val="80000"/>
              </a:lnSpc>
              <a:spcBef>
                <a:spcPct val="20000"/>
              </a:spcBef>
              <a:buSzPct val="130000"/>
            </a:pPr>
            <a:r>
              <a:rPr lang="en-US" altLang="zh-CN" sz="2400">
                <a:cs typeface="Arial" pitchFamily="34" charset="0"/>
              </a:rPr>
              <a:t>Product of the Conservation Coaches Network, 2012</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These presentations were developed based on materials from Foundations of Success (FOS), The Nature Conservancy (TNC), and World Wildlife Fund (WWF).  </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CCNet strongly recommends that this presentation is given by experts familiar with the adaptive management process presented by the Conservation Measures Partnership</a:t>
            </a:r>
            <a:r>
              <a:rPr lang="ja-JP" altLang="en-US" i="1"/>
              <a:t>’</a:t>
            </a:r>
            <a:r>
              <a:rPr lang="en-US" altLang="ja-JP" i="1"/>
              <a:t>s </a:t>
            </a:r>
            <a:r>
              <a:rPr lang="en-US" altLang="ja-JP">
                <a:hlinkClick r:id="rId3"/>
              </a:rPr>
              <a:t>Open Standards for the Practice of Conservation</a:t>
            </a:r>
            <a:r>
              <a:rPr lang="en-US" altLang="ja-JP"/>
              <a:t>.</a:t>
            </a:r>
          </a:p>
          <a:p>
            <a:pPr marL="342900" indent="-342900" eaLnBrk="0" hangingPunct="0">
              <a:lnSpc>
                <a:spcPct val="80000"/>
              </a:lnSpc>
              <a:spcBef>
                <a:spcPct val="20000"/>
              </a:spcBef>
              <a:buSzPct val="130000"/>
            </a:pPr>
            <a:endParaRPr lang="en-US"/>
          </a:p>
          <a:p>
            <a:pPr marL="342900" indent="-342900" eaLnBrk="0" hangingPunct="0">
              <a:lnSpc>
                <a:spcPct val="80000"/>
              </a:lnSpc>
              <a:spcBef>
                <a:spcPct val="20000"/>
              </a:spcBef>
              <a:buSzPct val="130000"/>
            </a:pPr>
            <a:r>
              <a:rPr lang="en-US"/>
              <a:t>You are free to share this presentation and adapt it for your use.  Please attribute the work to CCNet or FOS, TNC and WWF.   If you significantly alter, transform, or build upon this work, it may be appropriate to remove the CCNet logo.</a:t>
            </a:r>
          </a:p>
          <a:p>
            <a:pPr marL="342900" indent="-342900" eaLnBrk="0" hangingPunct="0">
              <a:lnSpc>
                <a:spcPct val="80000"/>
              </a:lnSpc>
              <a:spcBef>
                <a:spcPct val="20000"/>
              </a:spcBef>
              <a:buSzPct val="130000"/>
            </a:pPr>
            <a:endParaRPr lang="en-US"/>
          </a:p>
        </p:txBody>
      </p:sp>
    </p:spTree>
    <p:extLst>
      <p:ext uri="{BB962C8B-B14F-4D97-AF65-F5344CB8AC3E}">
        <p14:creationId xmlns:p14="http://schemas.microsoft.com/office/powerpoint/2010/main" val="2812181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676400" y="0"/>
            <a:ext cx="5181600" cy="1371600"/>
          </a:xfrm>
        </p:spPr>
        <p:txBody>
          <a:bodyPr/>
          <a:lstStyle/>
          <a:p>
            <a:pPr eaLnBrk="1" hangingPunct="1"/>
            <a:r>
              <a:rPr lang="en-US" sz="2800" dirty="0">
                <a:latin typeface="Arial" charset="0"/>
              </a:rPr>
              <a:t>Our Example – </a:t>
            </a:r>
            <a:r>
              <a:rPr lang="en-US" sz="2800" dirty="0" smtClean="0">
                <a:latin typeface="Arial" charset="0"/>
              </a:rPr>
              <a:t/>
            </a:r>
            <a:br>
              <a:rPr lang="en-US" sz="2800" dirty="0" smtClean="0">
                <a:latin typeface="Arial" charset="0"/>
              </a:rPr>
            </a:br>
            <a:r>
              <a:rPr lang="en-US" sz="2800" dirty="0" smtClean="0">
                <a:latin typeface="Arial" charset="0"/>
              </a:rPr>
              <a:t>Swan </a:t>
            </a:r>
            <a:r>
              <a:rPr lang="en-US" sz="2800" dirty="0">
                <a:latin typeface="Arial" charset="0"/>
              </a:rPr>
              <a:t>Coastal Plain Wetlands</a:t>
            </a:r>
          </a:p>
        </p:txBody>
      </p:sp>
      <p:sp>
        <p:nvSpPr>
          <p:cNvPr id="13314" name="TextBox 3"/>
          <p:cNvSpPr txBox="1">
            <a:spLocks noChangeArrowheads="1"/>
          </p:cNvSpPr>
          <p:nvPr/>
        </p:nvSpPr>
        <p:spPr bwMode="auto">
          <a:xfrm>
            <a:off x="0" y="6473825"/>
            <a:ext cx="557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400" b="1" i="1">
                <a:latin typeface="Tahoma" charset="0"/>
                <a:ea typeface="ＭＳ Ｐゴシック" charset="0"/>
                <a:cs typeface="ＭＳ Ｐゴシック" charset="0"/>
              </a:rPr>
              <a:t>Adapted from WWF Australia</a:t>
            </a:r>
            <a:r>
              <a:rPr lang="ja-JP" altLang="en-US" sz="1400" b="1" i="1">
                <a:latin typeface="Tahoma" charset="0"/>
                <a:ea typeface="ＭＳ Ｐゴシック" charset="0"/>
                <a:cs typeface="ＭＳ Ｐゴシック" charset="0"/>
              </a:rPr>
              <a:t>’</a:t>
            </a:r>
            <a:r>
              <a:rPr lang="en-US" altLang="ja-JP" sz="1400" b="1" i="1">
                <a:latin typeface="Tahoma" charset="0"/>
                <a:ea typeface="ＭＳ Ｐゴシック" charset="0"/>
                <a:cs typeface="ＭＳ Ｐゴシック" charset="0"/>
              </a:rPr>
              <a:t>s WeltlandsWatch Project</a:t>
            </a:r>
            <a:endParaRPr lang="en-US" sz="1400" b="1" i="1">
              <a:latin typeface="Tahoma" charset="0"/>
              <a:ea typeface="ＭＳ Ｐゴシック" charset="0"/>
              <a:cs typeface="ＭＳ Ｐゴシック" charset="0"/>
            </a:endParaRPr>
          </a:p>
        </p:txBody>
      </p:sp>
      <p:grpSp>
        <p:nvGrpSpPr>
          <p:cNvPr id="13315" name="Group 11"/>
          <p:cNvGrpSpPr>
            <a:grpSpLocks/>
          </p:cNvGrpSpPr>
          <p:nvPr/>
        </p:nvGrpSpPr>
        <p:grpSpPr bwMode="auto">
          <a:xfrm>
            <a:off x="1701800" y="1847850"/>
            <a:ext cx="5740400" cy="4318000"/>
            <a:chOff x="1702023" y="1568350"/>
            <a:chExt cx="5739955" cy="4318100"/>
          </a:xfrm>
        </p:grpSpPr>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b="3769"/>
            <a:stretch>
              <a:fillRect/>
            </a:stretch>
          </p:blipFill>
          <p:spPr bwMode="auto">
            <a:xfrm>
              <a:off x="1702023" y="1568350"/>
              <a:ext cx="2902546" cy="21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3561"/>
            <a:stretch>
              <a:fillRect/>
            </a:stretch>
          </p:blipFill>
          <p:spPr bwMode="auto">
            <a:xfrm>
              <a:off x="1702023" y="3719449"/>
              <a:ext cx="2938557" cy="21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Group 9"/>
            <p:cNvGrpSpPr>
              <a:grpSpLocks/>
            </p:cNvGrpSpPr>
            <p:nvPr/>
          </p:nvGrpSpPr>
          <p:grpSpPr bwMode="auto">
            <a:xfrm>
              <a:off x="4586098" y="1568350"/>
              <a:ext cx="2855880" cy="4310249"/>
              <a:chOff x="4346257" y="2036980"/>
              <a:chExt cx="2276856" cy="3346550"/>
            </a:xfrm>
          </p:grpSpPr>
          <p:pic>
            <p:nvPicPr>
              <p:cNvPr id="133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638" y="2036980"/>
                <a:ext cx="2276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b="3105"/>
              <a:stretch>
                <a:fillRect/>
              </a:stretch>
            </p:blipFill>
            <p:spPr bwMode="auto">
              <a:xfrm>
                <a:off x="4346257" y="3716655"/>
                <a:ext cx="227685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 name="TextBox 9"/>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461255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1676400" y="0"/>
            <a:ext cx="5029200" cy="1371600"/>
          </a:xfrm>
          <a:noFill/>
        </p:spPr>
        <p:txBody>
          <a:bodyPr/>
          <a:lstStyle/>
          <a:p>
            <a:pPr eaLnBrk="1" hangingPunct="1"/>
            <a:r>
              <a:rPr lang="en-US" sz="3200" dirty="0" smtClean="0"/>
              <a:t>A Chain From the Model Allows You to…</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2" name="Picture 1" descr="Screen shot 2013-10-04 at 10.44.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27639"/>
            <a:ext cx="7391400" cy="5435772"/>
          </a:xfrm>
          <a:prstGeom prst="rect">
            <a:avLst/>
          </a:prstGeom>
        </p:spPr>
      </p:pic>
    </p:spTree>
    <p:extLst>
      <p:ext uri="{BB962C8B-B14F-4D97-AF65-F5344CB8AC3E}">
        <p14:creationId xmlns:p14="http://schemas.microsoft.com/office/powerpoint/2010/main" val="3128148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1676400" y="0"/>
            <a:ext cx="5029200" cy="1371600"/>
          </a:xfrm>
          <a:noFill/>
        </p:spPr>
        <p:txBody>
          <a:bodyPr/>
          <a:lstStyle/>
          <a:p>
            <a:pPr eaLnBrk="1" hangingPunct="1"/>
            <a:r>
              <a:rPr lang="en-US" sz="3200" dirty="0" smtClean="0"/>
              <a:t>A Chain From the Model Allows You to…</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2" name="Picture 1" descr="Screen shot 2013-10-04 at 10.44.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27639"/>
            <a:ext cx="7391400" cy="5435772"/>
          </a:xfrm>
          <a:prstGeom prst="rect">
            <a:avLst/>
          </a:prstGeom>
        </p:spPr>
      </p:pic>
      <p:pic>
        <p:nvPicPr>
          <p:cNvPr id="3" name="Picture 2" descr="Screen shot 2013-10-04 at 10.46.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048000"/>
            <a:ext cx="2097980" cy="3581400"/>
          </a:xfrm>
          <a:prstGeom prst="rect">
            <a:avLst/>
          </a:prstGeom>
        </p:spPr>
      </p:pic>
      <p:sp>
        <p:nvSpPr>
          <p:cNvPr id="6" name="Rounded Rectangular Callout 3"/>
          <p:cNvSpPr>
            <a:spLocks noChangeArrowheads="1"/>
          </p:cNvSpPr>
          <p:nvPr/>
        </p:nvSpPr>
        <p:spPr bwMode="auto">
          <a:xfrm>
            <a:off x="0" y="1524000"/>
            <a:ext cx="2554242" cy="1328023"/>
          </a:xfrm>
          <a:prstGeom prst="wedgeRoundRectCallout">
            <a:avLst>
              <a:gd name="adj1" fmla="val 42468"/>
              <a:gd name="adj2" fmla="val 69803"/>
              <a:gd name="adj3" fmla="val 16667"/>
            </a:avLst>
          </a:prstGeom>
          <a:solidFill>
            <a:srgbClr val="FFFF99"/>
          </a:solidFill>
          <a:ln w="9525">
            <a:solidFill>
              <a:schemeClr val="tx1"/>
            </a:solidFill>
            <a:round/>
            <a:headEnd/>
            <a:tailEnd/>
          </a:ln>
        </p:spPr>
        <p:txBody>
          <a:bodyPr wrap="square">
            <a:spAutoFit/>
          </a:bodyPr>
          <a:lstStyle/>
          <a:p>
            <a:pPr algn="l"/>
            <a:r>
              <a:rPr lang="en-US" sz="1800" dirty="0" smtClean="0"/>
              <a:t>In </a:t>
            </a:r>
            <a:r>
              <a:rPr lang="en-US" sz="1800" dirty="0" err="1" smtClean="0"/>
              <a:t>Miradi</a:t>
            </a:r>
            <a:r>
              <a:rPr lang="en-US" sz="1800" dirty="0" smtClean="0"/>
              <a:t>, select </a:t>
            </a:r>
            <a:r>
              <a:rPr lang="en-US" sz="1800" dirty="0"/>
              <a:t>the direct threat, right-click &amp; select </a:t>
            </a:r>
            <a:r>
              <a:rPr lang="ja-JP" altLang="en-US" sz="1800" dirty="0" smtClean="0"/>
              <a:t>“</a:t>
            </a:r>
            <a:r>
              <a:rPr lang="en-US" altLang="ja-JP" sz="1800" dirty="0" smtClean="0"/>
              <a:t>Create Results Chain</a:t>
            </a:r>
            <a:r>
              <a:rPr lang="ja-JP" altLang="en-US" sz="1800" dirty="0" smtClean="0"/>
              <a:t>”</a:t>
            </a:r>
            <a:endParaRPr lang="en-US" sz="1800" dirty="0"/>
          </a:p>
        </p:txBody>
      </p:sp>
    </p:spTree>
    <p:extLst>
      <p:ext uri="{BB962C8B-B14F-4D97-AF65-F5344CB8AC3E}">
        <p14:creationId xmlns:p14="http://schemas.microsoft.com/office/powerpoint/2010/main" val="2206577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itial RC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93096"/>
            <a:ext cx="9144000" cy="2464904"/>
          </a:xfrm>
          <a:prstGeom prst="rect">
            <a:avLst/>
          </a:prstGeom>
        </p:spPr>
      </p:pic>
      <p:pic>
        <p:nvPicPr>
          <p:cNvPr id="2" name="Picture 1" descr="Initial RC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2345635"/>
          </a:xfrm>
          <a:prstGeom prst="rect">
            <a:avLst/>
          </a:prstGeom>
        </p:spPr>
      </p:pic>
      <p:sp>
        <p:nvSpPr>
          <p:cNvPr id="23554"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55"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56" name="Rectangle 5"/>
          <p:cNvSpPr>
            <a:spLocks noGrp="1" noChangeArrowheads="1"/>
          </p:cNvSpPr>
          <p:nvPr>
            <p:ph type="title"/>
          </p:nvPr>
        </p:nvSpPr>
        <p:spPr>
          <a:xfrm>
            <a:off x="1676400" y="0"/>
            <a:ext cx="4876800" cy="1371600"/>
          </a:xfrm>
        </p:spPr>
        <p:txBody>
          <a:bodyPr/>
          <a:lstStyle/>
          <a:p>
            <a:pPr eaLnBrk="1" hangingPunct="1"/>
            <a:r>
              <a:rPr lang="en-US" dirty="0" smtClean="0"/>
              <a:t>1. Construct an Initial Results Chain</a:t>
            </a:r>
          </a:p>
        </p:txBody>
      </p:sp>
      <p:sp>
        <p:nvSpPr>
          <p:cNvPr id="23557"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58"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59"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60" name="Rectangle 11"/>
          <p:cNvSpPr>
            <a:spLocks noChangeArrowheads="1"/>
          </p:cNvSpPr>
          <p:nvPr/>
        </p:nvSpPr>
        <p:spPr bwMode="auto">
          <a:xfrm>
            <a:off x="0" y="23526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3561" name="Rectangle 12"/>
          <p:cNvSpPr>
            <a:spLocks noChangeArrowheads="1"/>
          </p:cNvSpPr>
          <p:nvPr/>
        </p:nvSpPr>
        <p:spPr bwMode="auto">
          <a:xfrm>
            <a:off x="0" y="28098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endParaRPr lang="en-US">
              <a:solidFill>
                <a:srgbClr val="000000"/>
              </a:solidFill>
              <a:ea typeface="MS PGothic" pitchFamily="34" charset="-128"/>
            </a:endParaRPr>
          </a:p>
        </p:txBody>
      </p:sp>
      <p:sp>
        <p:nvSpPr>
          <p:cNvPr id="23562" name="Rectangle 14"/>
          <p:cNvSpPr>
            <a:spLocks noChangeArrowheads="1"/>
          </p:cNvSpPr>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cxnSp>
        <p:nvCxnSpPr>
          <p:cNvPr id="1232911" name="AutoShape 15"/>
          <p:cNvCxnSpPr>
            <a:cxnSpLocks noChangeShapeType="1"/>
          </p:cNvCxnSpPr>
          <p:nvPr/>
        </p:nvCxnSpPr>
        <p:spPr bwMode="auto">
          <a:xfrm rot="16200000" flipH="1">
            <a:off x="1058863" y="3984626"/>
            <a:ext cx="1417638" cy="158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32912" name="AutoShape 16"/>
          <p:cNvCxnSpPr>
            <a:cxnSpLocks noChangeShapeType="1"/>
          </p:cNvCxnSpPr>
          <p:nvPr/>
        </p:nvCxnSpPr>
        <p:spPr bwMode="auto">
          <a:xfrm rot="16200000" flipH="1">
            <a:off x="5180013" y="4006851"/>
            <a:ext cx="1468438" cy="7937"/>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647397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29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29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457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1" name="Rectangle 5"/>
          <p:cNvSpPr>
            <a:spLocks noGrp="1" noChangeArrowheads="1"/>
          </p:cNvSpPr>
          <p:nvPr>
            <p:ph type="title"/>
          </p:nvPr>
        </p:nvSpPr>
        <p:spPr>
          <a:xfrm>
            <a:off x="1676400" y="0"/>
            <a:ext cx="5105400" cy="1371600"/>
          </a:xfrm>
        </p:spPr>
        <p:txBody>
          <a:bodyPr/>
          <a:lstStyle/>
          <a:p>
            <a:pPr eaLnBrk="1" hangingPunct="1"/>
            <a:r>
              <a:rPr lang="en-US" dirty="0" smtClean="0"/>
              <a:t>2. Complete the Links in the Results Chain</a:t>
            </a:r>
          </a:p>
        </p:txBody>
      </p:sp>
      <p:sp>
        <p:nvSpPr>
          <p:cNvPr id="2458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8" name="TextBox 7"/>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2" name="Picture 1" descr="RC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8568"/>
            <a:ext cx="9144000" cy="3061252"/>
          </a:xfrm>
          <a:prstGeom prst="rect">
            <a:avLst/>
          </a:prstGeom>
        </p:spPr>
      </p:pic>
      <p:sp>
        <p:nvSpPr>
          <p:cNvPr id="3" name="TextBox 2"/>
          <p:cNvSpPr txBox="1"/>
          <p:nvPr/>
        </p:nvSpPr>
        <p:spPr>
          <a:xfrm>
            <a:off x="152400" y="1600200"/>
            <a:ext cx="4800600" cy="523220"/>
          </a:xfrm>
          <a:prstGeom prst="rect">
            <a:avLst/>
          </a:prstGeom>
          <a:noFill/>
        </p:spPr>
        <p:txBody>
          <a:bodyPr wrap="square" rtlCol="0">
            <a:spAutoFit/>
          </a:bodyPr>
          <a:lstStyle/>
          <a:p>
            <a:r>
              <a:rPr lang="en-US" sz="2800" b="1" dirty="0" smtClean="0"/>
              <a:t>Spread out initial results:</a:t>
            </a:r>
            <a:endParaRPr lang="en-US" sz="2800" b="1" dirty="0"/>
          </a:p>
        </p:txBody>
      </p:sp>
    </p:spTree>
    <p:extLst>
      <p:ext uri="{BB962C8B-B14F-4D97-AF65-F5344CB8AC3E}">
        <p14:creationId xmlns:p14="http://schemas.microsoft.com/office/powerpoint/2010/main" val="1286323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457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1" name="Rectangle 5"/>
          <p:cNvSpPr>
            <a:spLocks noGrp="1" noChangeArrowheads="1"/>
          </p:cNvSpPr>
          <p:nvPr>
            <p:ph type="title"/>
          </p:nvPr>
        </p:nvSpPr>
        <p:spPr>
          <a:xfrm>
            <a:off x="1676400" y="0"/>
            <a:ext cx="5105400" cy="1371600"/>
          </a:xfrm>
        </p:spPr>
        <p:txBody>
          <a:bodyPr/>
          <a:lstStyle/>
          <a:p>
            <a:pPr eaLnBrk="1" hangingPunct="1"/>
            <a:r>
              <a:rPr lang="en-US" dirty="0" smtClean="0"/>
              <a:t>2. Complete the Links in the Results Chain</a:t>
            </a:r>
          </a:p>
        </p:txBody>
      </p:sp>
      <p:sp>
        <p:nvSpPr>
          <p:cNvPr id="2458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8" name="TextBox 7"/>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6" name="Picture 5" descr="RC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8568"/>
            <a:ext cx="9144000" cy="3061252"/>
          </a:xfrm>
          <a:prstGeom prst="rect">
            <a:avLst/>
          </a:prstGeom>
        </p:spPr>
      </p:pic>
    </p:spTree>
    <p:extLst>
      <p:ext uri="{BB962C8B-B14F-4D97-AF65-F5344CB8AC3E}">
        <p14:creationId xmlns:p14="http://schemas.microsoft.com/office/powerpoint/2010/main" val="4219858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457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1" name="Rectangle 5"/>
          <p:cNvSpPr>
            <a:spLocks noGrp="1" noChangeArrowheads="1"/>
          </p:cNvSpPr>
          <p:nvPr>
            <p:ph type="title"/>
          </p:nvPr>
        </p:nvSpPr>
        <p:spPr>
          <a:xfrm>
            <a:off x="1676400" y="0"/>
            <a:ext cx="5105400" cy="1371600"/>
          </a:xfrm>
        </p:spPr>
        <p:txBody>
          <a:bodyPr/>
          <a:lstStyle/>
          <a:p>
            <a:pPr eaLnBrk="1" hangingPunct="1"/>
            <a:r>
              <a:rPr lang="en-US" dirty="0" smtClean="0"/>
              <a:t>2. Complete the Links in the Results Chain</a:t>
            </a:r>
          </a:p>
        </p:txBody>
      </p:sp>
      <p:sp>
        <p:nvSpPr>
          <p:cNvPr id="2458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8" name="TextBox 7"/>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5" name="Picture 4" descr="RC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62809"/>
            <a:ext cx="9144000" cy="3299791"/>
          </a:xfrm>
          <a:prstGeom prst="rect">
            <a:avLst/>
          </a:prstGeom>
        </p:spPr>
      </p:pic>
    </p:spTree>
    <p:extLst>
      <p:ext uri="{BB962C8B-B14F-4D97-AF65-F5344CB8AC3E}">
        <p14:creationId xmlns:p14="http://schemas.microsoft.com/office/powerpoint/2010/main" val="1006001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4579"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0"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4581" name="Rectangle 5"/>
          <p:cNvSpPr>
            <a:spLocks noGrp="1" noChangeArrowheads="1"/>
          </p:cNvSpPr>
          <p:nvPr>
            <p:ph type="title"/>
          </p:nvPr>
        </p:nvSpPr>
        <p:spPr>
          <a:xfrm>
            <a:off x="1676400" y="0"/>
            <a:ext cx="5105400" cy="1371600"/>
          </a:xfrm>
        </p:spPr>
        <p:txBody>
          <a:bodyPr/>
          <a:lstStyle/>
          <a:p>
            <a:pPr eaLnBrk="1" hangingPunct="1"/>
            <a:r>
              <a:rPr lang="en-US" dirty="0" smtClean="0"/>
              <a:t>2. Complete the Links in the Results Chain</a:t>
            </a:r>
          </a:p>
        </p:txBody>
      </p:sp>
      <p:sp>
        <p:nvSpPr>
          <p:cNvPr id="24582"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8" name="TextBox 7"/>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4" name="Picture 3"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62809"/>
            <a:ext cx="9144000" cy="3299791"/>
          </a:xfrm>
          <a:prstGeom prst="rect">
            <a:avLst/>
          </a:prstGeom>
        </p:spPr>
      </p:pic>
    </p:spTree>
    <p:extLst>
      <p:ext uri="{BB962C8B-B14F-4D97-AF65-F5344CB8AC3E}">
        <p14:creationId xmlns:p14="http://schemas.microsoft.com/office/powerpoint/2010/main" val="2200027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73063" y="3814762"/>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8675" name="Rectangle 3"/>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6"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7" name="Rectangle 5"/>
          <p:cNvSpPr>
            <a:spLocks noGrp="1" noChangeArrowheads="1"/>
          </p:cNvSpPr>
          <p:nvPr>
            <p:ph type="title"/>
          </p:nvPr>
        </p:nvSpPr>
        <p:spPr>
          <a:xfrm>
            <a:off x="1676400" y="0"/>
            <a:ext cx="4953000" cy="1371600"/>
          </a:xfrm>
        </p:spPr>
        <p:txBody>
          <a:bodyPr/>
          <a:lstStyle/>
          <a:p>
            <a:pPr eaLnBrk="1" hangingPunct="1"/>
            <a:r>
              <a:rPr lang="en-US" sz="3200" dirty="0" smtClean="0"/>
              <a:t>3. Review the Criteria for Good Results Chains</a:t>
            </a:r>
          </a:p>
        </p:txBody>
      </p:sp>
      <p:sp>
        <p:nvSpPr>
          <p:cNvPr id="28678"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1204232" name="Rectangle 8"/>
          <p:cNvSpPr>
            <a:spLocks noChangeArrowheads="1"/>
          </p:cNvSpPr>
          <p:nvPr/>
        </p:nvSpPr>
        <p:spPr bwMode="auto">
          <a:xfrm>
            <a:off x="427038" y="4615053"/>
            <a:ext cx="8716962" cy="216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fontAlgn="base">
              <a:lnSpc>
                <a:spcPct val="90000"/>
              </a:lnSpc>
              <a:spcBef>
                <a:spcPct val="20000"/>
              </a:spcBef>
              <a:spcAft>
                <a:spcPct val="0"/>
              </a:spcAft>
              <a:buClr>
                <a:srgbClr val="009900"/>
              </a:buClr>
              <a:buSzPct val="130000"/>
              <a:buFont typeface="Arial" charset="0"/>
              <a:buChar char="•"/>
            </a:pPr>
            <a:r>
              <a:rPr lang="en-US" sz="2400" b="1" dirty="0">
                <a:solidFill>
                  <a:srgbClr val="000090"/>
                </a:solidFill>
                <a:ea typeface="MS PGothic" pitchFamily="34" charset="-128"/>
              </a:rPr>
              <a:t>Results oriented:</a:t>
            </a:r>
            <a:r>
              <a:rPr lang="en-US" sz="2400" dirty="0">
                <a:solidFill>
                  <a:srgbClr val="000090"/>
                </a:solidFill>
                <a:ea typeface="MS PGothic" pitchFamily="34" charset="-128"/>
              </a:rPr>
              <a:t> Boxes contain desired results (e.g., reduction of hunting), and not activities (e.g., conduct a study). </a:t>
            </a:r>
          </a:p>
          <a:p>
            <a:pPr marL="342900" indent="-342900" fontAlgn="base">
              <a:lnSpc>
                <a:spcPct val="90000"/>
              </a:lnSpc>
              <a:spcBef>
                <a:spcPct val="20000"/>
              </a:spcBef>
              <a:spcAft>
                <a:spcPct val="0"/>
              </a:spcAft>
              <a:buClr>
                <a:srgbClr val="009900"/>
              </a:buClr>
              <a:buSzPct val="130000"/>
              <a:buFont typeface="Arial" charset="0"/>
              <a:buChar char="•"/>
            </a:pPr>
            <a:r>
              <a:rPr lang="en-US" sz="2400" b="1" dirty="0">
                <a:solidFill>
                  <a:srgbClr val="008000"/>
                </a:solidFill>
                <a:ea typeface="MS PGothic" pitchFamily="34" charset="-128"/>
              </a:rPr>
              <a:t>Connected in a “causal” manner: </a:t>
            </a:r>
            <a:r>
              <a:rPr lang="en-US" sz="2400" dirty="0">
                <a:solidFill>
                  <a:srgbClr val="008000"/>
                </a:solidFill>
                <a:ea typeface="MS PGothic" pitchFamily="34" charset="-128"/>
              </a:rPr>
              <a:t>There are clear connections of “if…then” between each pair of successive boxes.</a:t>
            </a:r>
          </a:p>
        </p:txBody>
      </p:sp>
      <p:sp>
        <p:nvSpPr>
          <p:cNvPr id="9" name="TextBox 8"/>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2" name="Picture 1"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3299791"/>
          </a:xfrm>
          <a:prstGeom prst="rect">
            <a:avLst/>
          </a:prstGeom>
        </p:spPr>
      </p:pic>
    </p:spTree>
    <p:extLst>
      <p:ext uri="{BB962C8B-B14F-4D97-AF65-F5344CB8AC3E}">
        <p14:creationId xmlns:p14="http://schemas.microsoft.com/office/powerpoint/2010/main" val="34235068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42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4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73063" y="3814762"/>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8675" name="Rectangle 3"/>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6"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7" name="Rectangle 5"/>
          <p:cNvSpPr>
            <a:spLocks noGrp="1" noChangeArrowheads="1"/>
          </p:cNvSpPr>
          <p:nvPr>
            <p:ph type="title"/>
          </p:nvPr>
        </p:nvSpPr>
        <p:spPr>
          <a:xfrm>
            <a:off x="1676400" y="0"/>
            <a:ext cx="4953000" cy="1371600"/>
          </a:xfrm>
        </p:spPr>
        <p:txBody>
          <a:bodyPr/>
          <a:lstStyle/>
          <a:p>
            <a:pPr eaLnBrk="1" hangingPunct="1"/>
            <a:r>
              <a:rPr lang="en-US" sz="3200" dirty="0" smtClean="0"/>
              <a:t>3. Review the Criteria for Good Results Chains</a:t>
            </a:r>
          </a:p>
        </p:txBody>
      </p:sp>
      <p:sp>
        <p:nvSpPr>
          <p:cNvPr id="28678"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1204232" name="Rectangle 8"/>
          <p:cNvSpPr>
            <a:spLocks noChangeArrowheads="1"/>
          </p:cNvSpPr>
          <p:nvPr/>
        </p:nvSpPr>
        <p:spPr bwMode="auto">
          <a:xfrm>
            <a:off x="427038" y="4992672"/>
            <a:ext cx="841057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lnSpc>
                <a:spcPct val="90000"/>
              </a:lnSpc>
              <a:spcBef>
                <a:spcPct val="60000"/>
              </a:spcBef>
              <a:spcAft>
                <a:spcPct val="0"/>
              </a:spcAft>
              <a:buClr>
                <a:srgbClr val="009900"/>
              </a:buClr>
              <a:buSzPct val="130000"/>
              <a:buFont typeface="Arial" charset="0"/>
              <a:buChar char="•"/>
            </a:pPr>
            <a:r>
              <a:rPr lang="en-US" sz="2800" b="1" dirty="0" smtClean="0">
                <a:solidFill>
                  <a:schemeClr val="accent2"/>
                </a:solidFill>
                <a:ea typeface="MS PGothic" pitchFamily="34" charset="-128"/>
              </a:rPr>
              <a:t>Demonstrates change: </a:t>
            </a:r>
            <a:r>
              <a:rPr lang="en-US" sz="2800" dirty="0">
                <a:solidFill>
                  <a:schemeClr val="accent2"/>
                </a:solidFill>
                <a:ea typeface="MS PGothic" pitchFamily="34" charset="-128"/>
              </a:rPr>
              <a:t>Each box describes how you hope the relevant factor will change (e.g., improve, increase, or decrease).</a:t>
            </a:r>
          </a:p>
        </p:txBody>
      </p:sp>
      <p:sp>
        <p:nvSpPr>
          <p:cNvPr id="9" name="TextBox 8"/>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10" name="Picture 9"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3299791"/>
          </a:xfrm>
          <a:prstGeom prst="rect">
            <a:avLst/>
          </a:prstGeom>
        </p:spPr>
      </p:pic>
    </p:spTree>
    <p:extLst>
      <p:ext uri="{BB962C8B-B14F-4D97-AF65-F5344CB8AC3E}">
        <p14:creationId xmlns:p14="http://schemas.microsoft.com/office/powerpoint/2010/main" val="18588422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42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9" descr="OS V 3.0 with title.jpg"/>
          <p:cNvPicPr>
            <a:picLocks noChangeAspect="1"/>
          </p:cNvPicPr>
          <p:nvPr/>
        </p:nvPicPr>
        <p:blipFill>
          <a:blip r:embed="rId3" cstate="print">
            <a:extLst>
              <a:ext uri="{28A0092B-C50C-407E-A947-70E740481C1C}">
                <a14:useLocalDpi xmlns:a14="http://schemas.microsoft.com/office/drawing/2010/main" val="0"/>
              </a:ext>
            </a:extLst>
          </a:blip>
          <a:srcRect t="8565" b="5788"/>
          <a:stretch>
            <a:fillRect/>
          </a:stretch>
        </p:blipFill>
        <p:spPr bwMode="auto">
          <a:xfrm>
            <a:off x="1428750" y="1524000"/>
            <a:ext cx="6227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itle 1"/>
          <p:cNvSpPr>
            <a:spLocks noGrp="1"/>
          </p:cNvSpPr>
          <p:nvPr>
            <p:ph type="title"/>
          </p:nvPr>
        </p:nvSpPr>
        <p:spPr/>
        <p:txBody>
          <a:bodyPr/>
          <a:lstStyle/>
          <a:p>
            <a:pPr>
              <a:defRPr/>
            </a:pPr>
            <a:r>
              <a:rPr lang="en-US" dirty="0" smtClean="0">
                <a:ea typeface="MS PGothic" pitchFamily="34" charset="-128"/>
              </a:rPr>
              <a:t>Adaptive Management Workshop Presentations</a:t>
            </a:r>
          </a:p>
        </p:txBody>
      </p:sp>
      <p:sp>
        <p:nvSpPr>
          <p:cNvPr id="9219" name="AutoShape 4"/>
          <p:cNvSpPr>
            <a:spLocks noChangeArrowheads="1"/>
          </p:cNvSpPr>
          <p:nvPr/>
        </p:nvSpPr>
        <p:spPr bwMode="auto">
          <a:xfrm>
            <a:off x="444500" y="1406525"/>
            <a:ext cx="2627313" cy="847725"/>
          </a:xfrm>
          <a:prstGeom prst="wedgeRoundRectCallout">
            <a:avLst>
              <a:gd name="adj1" fmla="val 80611"/>
              <a:gd name="adj2" fmla="val 48356"/>
              <a:gd name="adj3" fmla="val 16667"/>
            </a:avLst>
          </a:prstGeom>
          <a:solidFill>
            <a:schemeClr val="accent1"/>
          </a:solidFill>
          <a:ln w="9525">
            <a:solidFill>
              <a:srgbClr val="000000"/>
            </a:solidFill>
            <a:miter lim="800000"/>
            <a:headEnd/>
            <a:tailEnd/>
          </a:ln>
        </p:spPr>
        <p:txBody>
          <a:bodyPr/>
          <a:lstStyle/>
          <a:p>
            <a:pPr eaLnBrk="0" hangingPunct="0"/>
            <a:r>
              <a:rPr lang="en-US" sz="1400" b="1" dirty="0">
                <a:cs typeface="Tahoma" charset="0"/>
              </a:rPr>
              <a:t>1A-1B. Team, Scope, Vision</a:t>
            </a:r>
          </a:p>
          <a:p>
            <a:pPr eaLnBrk="0" hangingPunct="0"/>
            <a:r>
              <a:rPr lang="en-US" sz="1400" b="1" dirty="0">
                <a:cs typeface="Tahoma" charset="0"/>
              </a:rPr>
              <a:t>1B. Conservation Targets</a:t>
            </a:r>
          </a:p>
          <a:p>
            <a:pPr eaLnBrk="0" hangingPunct="0"/>
            <a:r>
              <a:rPr lang="en-US" sz="1400" b="1" dirty="0">
                <a:cs typeface="Tahoma" charset="0"/>
              </a:rPr>
              <a:t>1B. Viability Assessment</a:t>
            </a:r>
          </a:p>
        </p:txBody>
      </p:sp>
      <p:sp>
        <p:nvSpPr>
          <p:cNvPr id="9220" name="AutoShape 6"/>
          <p:cNvSpPr>
            <a:spLocks noChangeArrowheads="1"/>
          </p:cNvSpPr>
          <p:nvPr/>
        </p:nvSpPr>
        <p:spPr bwMode="auto">
          <a:xfrm>
            <a:off x="5638800" y="1684338"/>
            <a:ext cx="3159125" cy="830262"/>
          </a:xfrm>
          <a:prstGeom prst="wedgeRoundRectCallout">
            <a:avLst>
              <a:gd name="adj1" fmla="val 662"/>
              <a:gd name="adj2" fmla="val 201357"/>
              <a:gd name="adj3" fmla="val 16667"/>
            </a:avLst>
          </a:prstGeom>
          <a:solidFill>
            <a:schemeClr val="accent1"/>
          </a:solidFill>
          <a:ln w="9525">
            <a:solidFill>
              <a:srgbClr val="000000"/>
            </a:solidFill>
            <a:miter lim="800000"/>
            <a:headEnd/>
            <a:tailEnd/>
          </a:ln>
        </p:spPr>
        <p:txBody>
          <a:bodyPr/>
          <a:lstStyle/>
          <a:p>
            <a:pPr eaLnBrk="0" hangingPunct="0"/>
            <a:r>
              <a:rPr lang="en-US" sz="1400" b="1" dirty="0" smtClean="0">
                <a:cs typeface="Tahoma" charset="0"/>
              </a:rPr>
              <a:t>2A-1. Strategy Selection</a:t>
            </a:r>
          </a:p>
          <a:p>
            <a:pPr eaLnBrk="0" hangingPunct="0"/>
            <a:r>
              <a:rPr lang="en-US" sz="1400" b="1" dirty="0" smtClean="0">
                <a:solidFill>
                  <a:srgbClr val="FF33CC"/>
                </a:solidFill>
                <a:cs typeface="Tahoma" charset="0"/>
              </a:rPr>
              <a:t>2A-2. Results </a:t>
            </a:r>
            <a:r>
              <a:rPr lang="en-US" sz="1400" b="1" dirty="0">
                <a:solidFill>
                  <a:srgbClr val="FF33CC"/>
                </a:solidFill>
                <a:cs typeface="Tahoma" charset="0"/>
              </a:rPr>
              <a:t>Chains</a:t>
            </a:r>
          </a:p>
          <a:p>
            <a:pPr eaLnBrk="0" hangingPunct="0"/>
            <a:r>
              <a:rPr lang="en-US" sz="1400" b="1" dirty="0" smtClean="0">
                <a:cs typeface="Tahoma" charset="0"/>
              </a:rPr>
              <a:t>2A-3. Goals and </a:t>
            </a:r>
            <a:r>
              <a:rPr lang="en-US" sz="1400" b="1" dirty="0">
                <a:cs typeface="Tahoma" charset="0"/>
              </a:rPr>
              <a:t>Objectives </a:t>
            </a:r>
          </a:p>
        </p:txBody>
      </p:sp>
      <p:sp>
        <p:nvSpPr>
          <p:cNvPr id="9221" name="AutoShape 6"/>
          <p:cNvSpPr>
            <a:spLocks noChangeArrowheads="1"/>
          </p:cNvSpPr>
          <p:nvPr/>
        </p:nvSpPr>
        <p:spPr bwMode="auto">
          <a:xfrm>
            <a:off x="7364413" y="3840163"/>
            <a:ext cx="1652587" cy="642937"/>
          </a:xfrm>
          <a:prstGeom prst="wedgeRoundRectCallout">
            <a:avLst>
              <a:gd name="adj1" fmla="val -68472"/>
              <a:gd name="adj2" fmla="val -40759"/>
              <a:gd name="adj3" fmla="val 16667"/>
            </a:avLst>
          </a:prstGeom>
          <a:solidFill>
            <a:schemeClr val="accent1"/>
          </a:solidFill>
          <a:ln w="9525">
            <a:solidFill>
              <a:srgbClr val="000000"/>
            </a:solidFill>
            <a:miter lim="800000"/>
            <a:headEnd/>
            <a:tailEnd/>
          </a:ln>
        </p:spPr>
        <p:txBody>
          <a:bodyPr/>
          <a:lstStyle/>
          <a:p>
            <a:pPr eaLnBrk="0" hangingPunct="0"/>
            <a:r>
              <a:rPr lang="en-US" sz="1400" b="1" dirty="0" smtClean="0">
                <a:cs typeface="Tahoma" charset="0"/>
              </a:rPr>
              <a:t>2B. Monitoring </a:t>
            </a:r>
            <a:r>
              <a:rPr lang="en-US" sz="1400" b="1" dirty="0">
                <a:cs typeface="Tahoma" charset="0"/>
              </a:rPr>
              <a:t>Plan</a:t>
            </a:r>
          </a:p>
          <a:p>
            <a:pPr marL="342900" indent="-342900" eaLnBrk="0" hangingPunct="0"/>
            <a:endParaRPr lang="en-US" sz="1400" b="1" dirty="0">
              <a:cs typeface="Tahoma" charset="0"/>
            </a:endParaRPr>
          </a:p>
        </p:txBody>
      </p:sp>
      <p:sp>
        <p:nvSpPr>
          <p:cNvPr id="9222" name="AutoShape 4"/>
          <p:cNvSpPr>
            <a:spLocks noChangeArrowheads="1"/>
          </p:cNvSpPr>
          <p:nvPr/>
        </p:nvSpPr>
        <p:spPr bwMode="auto">
          <a:xfrm>
            <a:off x="457200" y="2325688"/>
            <a:ext cx="2578100" cy="336550"/>
          </a:xfrm>
          <a:prstGeom prst="wedgeRoundRectCallout">
            <a:avLst>
              <a:gd name="adj1" fmla="val 82644"/>
              <a:gd name="adj2" fmla="val -37782"/>
              <a:gd name="adj3" fmla="val 16667"/>
            </a:avLst>
          </a:prstGeom>
          <a:solidFill>
            <a:schemeClr val="accent1"/>
          </a:solidFill>
          <a:ln w="9525">
            <a:solidFill>
              <a:srgbClr val="000000"/>
            </a:solidFill>
            <a:miter lim="800000"/>
            <a:headEnd/>
            <a:tailEnd/>
          </a:ln>
        </p:spPr>
        <p:txBody>
          <a:bodyPr/>
          <a:lstStyle/>
          <a:p>
            <a:pPr eaLnBrk="0" hangingPunct="0"/>
            <a:r>
              <a:rPr lang="en-US" sz="1400" b="1">
                <a:solidFill>
                  <a:schemeClr val="tx2"/>
                </a:solidFill>
                <a:cs typeface="Tahoma" charset="0"/>
              </a:rPr>
              <a:t>1C. Threat Rating</a:t>
            </a:r>
          </a:p>
        </p:txBody>
      </p:sp>
      <p:sp>
        <p:nvSpPr>
          <p:cNvPr id="9223" name="AutoShape 4"/>
          <p:cNvSpPr>
            <a:spLocks noChangeArrowheads="1"/>
          </p:cNvSpPr>
          <p:nvPr/>
        </p:nvSpPr>
        <p:spPr bwMode="auto">
          <a:xfrm>
            <a:off x="449263" y="2724150"/>
            <a:ext cx="2576512" cy="344488"/>
          </a:xfrm>
          <a:prstGeom prst="wedgeRoundRectCallout">
            <a:avLst>
              <a:gd name="adj1" fmla="val 82370"/>
              <a:gd name="adj2" fmla="val -115037"/>
              <a:gd name="adj3" fmla="val 16667"/>
            </a:avLst>
          </a:prstGeom>
          <a:solidFill>
            <a:schemeClr val="accent1"/>
          </a:solidFill>
          <a:ln w="9525">
            <a:solidFill>
              <a:srgbClr val="000000"/>
            </a:solidFill>
            <a:miter lim="800000"/>
            <a:headEnd/>
            <a:tailEnd/>
          </a:ln>
        </p:spPr>
        <p:txBody>
          <a:bodyPr/>
          <a:lstStyle/>
          <a:p>
            <a:pPr eaLnBrk="0" hangingPunct="0"/>
            <a:r>
              <a:rPr lang="en-US" sz="1400" b="1" dirty="0">
                <a:cs typeface="Tahoma" charset="0"/>
              </a:rPr>
              <a:t>1D. </a:t>
            </a:r>
            <a:r>
              <a:rPr lang="en-US" sz="1400" b="1" dirty="0" smtClean="0">
                <a:cs typeface="Tahoma" charset="0"/>
              </a:rPr>
              <a:t>Conceptual Models</a:t>
            </a:r>
            <a:endParaRPr lang="en-US" sz="1400" b="1" dirty="0">
              <a:cs typeface="Tahoma" charset="0"/>
            </a:endParaRPr>
          </a:p>
        </p:txBody>
      </p:sp>
    </p:spTree>
    <p:extLst>
      <p:ext uri="{BB962C8B-B14F-4D97-AF65-F5344CB8AC3E}">
        <p14:creationId xmlns:p14="http://schemas.microsoft.com/office/powerpoint/2010/main" val="21473269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73063" y="3814762"/>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fontAlgn="base">
              <a:spcBef>
                <a:spcPct val="0"/>
              </a:spcBef>
              <a:spcAft>
                <a:spcPct val="0"/>
              </a:spcAft>
            </a:pPr>
            <a:endParaRPr lang="en-US" sz="2700" b="1">
              <a:solidFill>
                <a:srgbClr val="FFFF99"/>
              </a:solidFill>
              <a:ea typeface="MS PGothic" pitchFamily="34" charset="-128"/>
            </a:endParaRPr>
          </a:p>
        </p:txBody>
      </p:sp>
      <p:sp>
        <p:nvSpPr>
          <p:cNvPr id="28675" name="Rectangle 3"/>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6"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28677" name="Rectangle 5"/>
          <p:cNvSpPr>
            <a:spLocks noGrp="1" noChangeArrowheads="1"/>
          </p:cNvSpPr>
          <p:nvPr>
            <p:ph type="title"/>
          </p:nvPr>
        </p:nvSpPr>
        <p:spPr>
          <a:xfrm>
            <a:off x="1676400" y="0"/>
            <a:ext cx="5715000" cy="1371600"/>
          </a:xfrm>
        </p:spPr>
        <p:txBody>
          <a:bodyPr/>
          <a:lstStyle/>
          <a:p>
            <a:pPr eaLnBrk="1" hangingPunct="1"/>
            <a:r>
              <a:rPr lang="en-US" sz="3200" dirty="0" smtClean="0"/>
              <a:t>3. Review the Criteria for Good Results Chains</a:t>
            </a:r>
          </a:p>
        </p:txBody>
      </p:sp>
      <p:sp>
        <p:nvSpPr>
          <p:cNvPr id="28678" name="Rectangle 6"/>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ea typeface="MS PGothic" pitchFamily="34" charset="-128"/>
            </a:endParaRPr>
          </a:p>
        </p:txBody>
      </p:sp>
      <p:sp>
        <p:nvSpPr>
          <p:cNvPr id="1204232" name="Rectangle 8"/>
          <p:cNvSpPr>
            <a:spLocks noChangeArrowheads="1"/>
          </p:cNvSpPr>
          <p:nvPr/>
        </p:nvSpPr>
        <p:spPr bwMode="auto">
          <a:xfrm>
            <a:off x="427038" y="4723750"/>
            <a:ext cx="8410575" cy="19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20000"/>
              </a:spcBef>
              <a:spcAft>
                <a:spcPct val="0"/>
              </a:spcAft>
              <a:buClr>
                <a:srgbClr val="009900"/>
              </a:buClr>
              <a:buSzPct val="130000"/>
              <a:buFont typeface="Arial" charset="0"/>
              <a:buChar char="•"/>
            </a:pPr>
            <a:r>
              <a:rPr lang="en-US" sz="2800" b="1" dirty="0" smtClean="0">
                <a:solidFill>
                  <a:schemeClr val="accent2"/>
                </a:solidFill>
                <a:ea typeface="MS PGothic" pitchFamily="34" charset="-128"/>
              </a:rPr>
              <a:t>Relatively complete: </a:t>
            </a:r>
            <a:r>
              <a:rPr lang="en-US" sz="2800" dirty="0">
                <a:solidFill>
                  <a:schemeClr val="accent2"/>
                </a:solidFill>
                <a:ea typeface="MS PGothic" pitchFamily="34" charset="-128"/>
              </a:rPr>
              <a:t>There are sufficient boxes to construct logical connections but not so many that the chain becomes overly complex.</a:t>
            </a:r>
          </a:p>
          <a:p>
            <a:pPr marL="342900" indent="-342900" fontAlgn="base">
              <a:spcBef>
                <a:spcPts val="672"/>
              </a:spcBef>
              <a:spcAft>
                <a:spcPct val="0"/>
              </a:spcAft>
              <a:buClr>
                <a:srgbClr val="009900"/>
              </a:buClr>
              <a:buSzPct val="130000"/>
              <a:buFont typeface="Arial" charset="0"/>
              <a:buChar char="•"/>
            </a:pPr>
            <a:r>
              <a:rPr lang="en-US" sz="2800" b="1" dirty="0" smtClean="0">
                <a:solidFill>
                  <a:srgbClr val="008000"/>
                </a:solidFill>
                <a:ea typeface="MS PGothic" pitchFamily="34" charset="-128"/>
              </a:rPr>
              <a:t>Simple: </a:t>
            </a:r>
            <a:r>
              <a:rPr lang="en-US" sz="2800" dirty="0">
                <a:solidFill>
                  <a:srgbClr val="008000"/>
                </a:solidFill>
                <a:ea typeface="MS PGothic" pitchFamily="34" charset="-128"/>
              </a:rPr>
              <a:t>There is only one result per box.</a:t>
            </a:r>
          </a:p>
        </p:txBody>
      </p:sp>
      <p:sp>
        <p:nvSpPr>
          <p:cNvPr id="9" name="TextBox 8"/>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10" name="Picture 9" descr="Full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3299791"/>
          </a:xfrm>
          <a:prstGeom prst="rect">
            <a:avLst/>
          </a:prstGeom>
        </p:spPr>
      </p:pic>
    </p:spTree>
    <p:extLst>
      <p:ext uri="{BB962C8B-B14F-4D97-AF65-F5344CB8AC3E}">
        <p14:creationId xmlns:p14="http://schemas.microsoft.com/office/powerpoint/2010/main" val="34359023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4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4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5"/>
          <p:cNvSpPr>
            <a:spLocks noGrp="1" noChangeArrowheads="1"/>
          </p:cNvSpPr>
          <p:nvPr>
            <p:ph type="title"/>
          </p:nvPr>
        </p:nvSpPr>
        <p:spPr>
          <a:xfrm>
            <a:off x="1676400" y="362634"/>
            <a:ext cx="7467600" cy="646331"/>
          </a:xfrm>
          <a:noFill/>
        </p:spPr>
        <p:txBody>
          <a:bodyPr>
            <a:spAutoFit/>
          </a:bodyPr>
          <a:lstStyle/>
          <a:p>
            <a:pPr eaLnBrk="1" hangingPunct="1"/>
            <a:r>
              <a:rPr lang="en-US" dirty="0" smtClean="0"/>
              <a:t>4. Add Activities</a:t>
            </a:r>
          </a:p>
        </p:txBody>
      </p:sp>
      <p:sp>
        <p:nvSpPr>
          <p:cNvPr id="19458" name="Rectangle 2"/>
          <p:cNvSpPr>
            <a:spLocks noGrp="1" noChangeArrowheads="1"/>
          </p:cNvSpPr>
          <p:nvPr>
            <p:ph idx="1"/>
          </p:nvPr>
        </p:nvSpPr>
        <p:spPr/>
        <p:txBody>
          <a:bodyPr/>
          <a:lstStyle/>
          <a:p>
            <a:pPr eaLnBrk="1" hangingPunct="1">
              <a:lnSpc>
                <a:spcPct val="80000"/>
              </a:lnSpc>
              <a:buFont typeface="Arial" pitchFamily="34" charset="0"/>
              <a:buNone/>
            </a:pPr>
            <a:r>
              <a:rPr lang="es-GT" b="1" dirty="0" err="1" smtClean="0">
                <a:solidFill>
                  <a:schemeClr val="accent2"/>
                </a:solidFill>
              </a:rPr>
              <a:t>Activity</a:t>
            </a:r>
            <a:r>
              <a:rPr lang="en-US" b="1" dirty="0" smtClean="0">
                <a:solidFill>
                  <a:schemeClr val="accent2"/>
                </a:solidFill>
              </a:rPr>
              <a:t>:</a:t>
            </a:r>
            <a:r>
              <a:rPr lang="en-US" dirty="0" smtClean="0">
                <a:solidFill>
                  <a:schemeClr val="accent2"/>
                </a:solidFill>
              </a:rPr>
              <a:t> </a:t>
            </a:r>
            <a:r>
              <a:rPr lang="es-GT" dirty="0" smtClean="0">
                <a:solidFill>
                  <a:schemeClr val="accent2"/>
                </a:solidFill>
              </a:rPr>
              <a:t>A </a:t>
            </a:r>
            <a:r>
              <a:rPr lang="es-GT" dirty="0" err="1" smtClean="0">
                <a:solidFill>
                  <a:schemeClr val="accent2"/>
                </a:solidFill>
              </a:rPr>
              <a:t>specific</a:t>
            </a:r>
            <a:r>
              <a:rPr lang="es-GT" dirty="0" smtClean="0">
                <a:solidFill>
                  <a:schemeClr val="accent2"/>
                </a:solidFill>
              </a:rPr>
              <a:t> </a:t>
            </a:r>
            <a:r>
              <a:rPr lang="es-GT" dirty="0" err="1" smtClean="0">
                <a:solidFill>
                  <a:schemeClr val="accent2"/>
                </a:solidFill>
              </a:rPr>
              <a:t>action</a:t>
            </a:r>
            <a:r>
              <a:rPr lang="es-GT" dirty="0" smtClean="0">
                <a:solidFill>
                  <a:schemeClr val="accent2"/>
                </a:solidFill>
              </a:rPr>
              <a:t> </a:t>
            </a:r>
            <a:r>
              <a:rPr lang="es-GT" dirty="0" err="1" smtClean="0">
                <a:solidFill>
                  <a:schemeClr val="accent2"/>
                </a:solidFill>
              </a:rPr>
              <a:t>or</a:t>
            </a:r>
            <a:r>
              <a:rPr lang="es-GT" dirty="0" smtClean="0">
                <a:solidFill>
                  <a:schemeClr val="accent2"/>
                </a:solidFill>
              </a:rPr>
              <a:t> set of </a:t>
            </a:r>
            <a:r>
              <a:rPr lang="es-GT" dirty="0" err="1" smtClean="0">
                <a:solidFill>
                  <a:schemeClr val="accent2"/>
                </a:solidFill>
              </a:rPr>
              <a:t>tasks</a:t>
            </a:r>
            <a:r>
              <a:rPr lang="es-GT" dirty="0" smtClean="0">
                <a:solidFill>
                  <a:schemeClr val="accent2"/>
                </a:solidFill>
              </a:rPr>
              <a:t> </a:t>
            </a:r>
            <a:r>
              <a:rPr lang="es-GT" dirty="0" err="1" smtClean="0">
                <a:solidFill>
                  <a:schemeClr val="accent2"/>
                </a:solidFill>
              </a:rPr>
              <a:t>undertaken</a:t>
            </a:r>
            <a:r>
              <a:rPr lang="es-GT" dirty="0" smtClean="0">
                <a:solidFill>
                  <a:schemeClr val="accent2"/>
                </a:solidFill>
              </a:rPr>
              <a:t> </a:t>
            </a:r>
            <a:r>
              <a:rPr lang="es-GT" dirty="0" err="1" smtClean="0">
                <a:solidFill>
                  <a:schemeClr val="accent2"/>
                </a:solidFill>
              </a:rPr>
              <a:t>by</a:t>
            </a:r>
            <a:r>
              <a:rPr lang="es-GT" dirty="0" smtClean="0">
                <a:solidFill>
                  <a:schemeClr val="accent2"/>
                </a:solidFill>
              </a:rPr>
              <a:t> </a:t>
            </a:r>
            <a:r>
              <a:rPr lang="es-GT" dirty="0" err="1" smtClean="0">
                <a:solidFill>
                  <a:schemeClr val="accent2"/>
                </a:solidFill>
              </a:rPr>
              <a:t>project</a:t>
            </a:r>
            <a:r>
              <a:rPr lang="es-GT" dirty="0" smtClean="0">
                <a:solidFill>
                  <a:schemeClr val="accent2"/>
                </a:solidFill>
              </a:rPr>
              <a:t> </a:t>
            </a:r>
            <a:r>
              <a:rPr lang="es-GT" dirty="0" err="1" smtClean="0">
                <a:solidFill>
                  <a:schemeClr val="accent2"/>
                </a:solidFill>
              </a:rPr>
              <a:t>staff</a:t>
            </a:r>
            <a:r>
              <a:rPr lang="es-GT" dirty="0" smtClean="0">
                <a:solidFill>
                  <a:schemeClr val="accent2"/>
                </a:solidFill>
              </a:rPr>
              <a:t> and/</a:t>
            </a:r>
            <a:r>
              <a:rPr lang="es-GT" dirty="0" err="1" smtClean="0">
                <a:solidFill>
                  <a:schemeClr val="accent2"/>
                </a:solidFill>
              </a:rPr>
              <a:t>or</a:t>
            </a:r>
            <a:r>
              <a:rPr lang="es-GT" dirty="0" smtClean="0">
                <a:solidFill>
                  <a:schemeClr val="accent2"/>
                </a:solidFill>
              </a:rPr>
              <a:t> </a:t>
            </a:r>
            <a:r>
              <a:rPr lang="es-GT" dirty="0" err="1" smtClean="0">
                <a:solidFill>
                  <a:schemeClr val="accent2"/>
                </a:solidFill>
              </a:rPr>
              <a:t>partners</a:t>
            </a:r>
            <a:r>
              <a:rPr lang="es-GT" dirty="0" smtClean="0">
                <a:solidFill>
                  <a:schemeClr val="accent2"/>
                </a:solidFill>
              </a:rPr>
              <a:t> </a:t>
            </a:r>
            <a:r>
              <a:rPr lang="es-GT" dirty="0" err="1" smtClean="0">
                <a:solidFill>
                  <a:schemeClr val="accent2"/>
                </a:solidFill>
              </a:rPr>
              <a:t>to</a:t>
            </a:r>
            <a:r>
              <a:rPr lang="es-GT" dirty="0" smtClean="0">
                <a:solidFill>
                  <a:schemeClr val="accent2"/>
                </a:solidFill>
              </a:rPr>
              <a:t> </a:t>
            </a:r>
            <a:r>
              <a:rPr lang="es-GT" dirty="0" err="1" smtClean="0">
                <a:solidFill>
                  <a:schemeClr val="accent2"/>
                </a:solidFill>
              </a:rPr>
              <a:t>reach</a:t>
            </a:r>
            <a:r>
              <a:rPr lang="es-GT" dirty="0" smtClean="0">
                <a:solidFill>
                  <a:schemeClr val="accent2"/>
                </a:solidFill>
              </a:rPr>
              <a:t> </a:t>
            </a:r>
            <a:r>
              <a:rPr lang="es-GT" dirty="0" err="1" smtClean="0">
                <a:solidFill>
                  <a:schemeClr val="accent2"/>
                </a:solidFill>
              </a:rPr>
              <a:t>one</a:t>
            </a:r>
            <a:r>
              <a:rPr lang="es-GT" dirty="0" smtClean="0">
                <a:solidFill>
                  <a:schemeClr val="accent2"/>
                </a:solidFill>
              </a:rPr>
              <a:t> </a:t>
            </a:r>
            <a:r>
              <a:rPr lang="es-GT" dirty="0" err="1" smtClean="0">
                <a:solidFill>
                  <a:schemeClr val="accent2"/>
                </a:solidFill>
              </a:rPr>
              <a:t>or</a:t>
            </a:r>
            <a:r>
              <a:rPr lang="es-GT" dirty="0" smtClean="0">
                <a:solidFill>
                  <a:schemeClr val="accent2"/>
                </a:solidFill>
              </a:rPr>
              <a:t> more </a:t>
            </a:r>
            <a:r>
              <a:rPr lang="es-GT" dirty="0" err="1" smtClean="0">
                <a:solidFill>
                  <a:schemeClr val="accent2"/>
                </a:solidFill>
              </a:rPr>
              <a:t>objectives</a:t>
            </a:r>
            <a:r>
              <a:rPr lang="es-GT" dirty="0" smtClean="0">
                <a:solidFill>
                  <a:schemeClr val="accent2"/>
                </a:solidFill>
              </a:rPr>
              <a:t>. </a:t>
            </a:r>
          </a:p>
          <a:p>
            <a:pPr eaLnBrk="1" hangingPunct="1">
              <a:lnSpc>
                <a:spcPct val="80000"/>
              </a:lnSpc>
              <a:buFont typeface="Arial" pitchFamily="34" charset="0"/>
              <a:buNone/>
            </a:pPr>
            <a:endParaRPr lang="es-GT" dirty="0" smtClean="0">
              <a:solidFill>
                <a:srgbClr val="008000"/>
              </a:solidFill>
            </a:endParaRPr>
          </a:p>
          <a:p>
            <a:pPr eaLnBrk="1" hangingPunct="1">
              <a:lnSpc>
                <a:spcPct val="80000"/>
              </a:lnSpc>
              <a:buFont typeface="Arial" pitchFamily="34" charset="0"/>
              <a:buNone/>
            </a:pPr>
            <a:r>
              <a:rPr lang="en-GB" dirty="0" smtClean="0">
                <a:solidFill>
                  <a:srgbClr val="008000"/>
                </a:solidFill>
              </a:rPr>
              <a:t>Define activities to accomplish your strategy and add them onto the results chain </a:t>
            </a:r>
            <a:r>
              <a:rPr lang="es-GT" dirty="0" smtClean="0"/>
              <a:t/>
            </a:r>
            <a:br>
              <a:rPr lang="es-GT" dirty="0" smtClean="0"/>
            </a:br>
            <a:endParaRPr lang="es-GT" dirty="0" smtClean="0"/>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809702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73063" y="34290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6627" name="Rectangle 3"/>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8" name="Rectangle 4"/>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9" name="Rectangle 5"/>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30" name="Rectangle 9"/>
          <p:cNvSpPr>
            <a:spLocks noGrp="1" noChangeArrowheads="1"/>
          </p:cNvSpPr>
          <p:nvPr>
            <p:ph type="title"/>
          </p:nvPr>
        </p:nvSpPr>
        <p:spPr>
          <a:xfrm>
            <a:off x="1676400" y="362634"/>
            <a:ext cx="7467600" cy="646331"/>
          </a:xfrm>
          <a:noFill/>
        </p:spPr>
        <p:txBody>
          <a:bodyPr>
            <a:spAutoFit/>
          </a:bodyPr>
          <a:lstStyle/>
          <a:p>
            <a:pPr eaLnBrk="1" hangingPunct="1"/>
            <a:r>
              <a:rPr lang="en-US" dirty="0" smtClean="0"/>
              <a:t>4. Add Activities</a:t>
            </a:r>
          </a:p>
        </p:txBody>
      </p:sp>
      <p:sp>
        <p:nvSpPr>
          <p:cNvPr id="8" name="TextBox 7"/>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pic>
        <p:nvPicPr>
          <p:cNvPr id="2" name="Picture 1" descr="Full RC with activiit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5852"/>
            <a:ext cx="9144000" cy="4253948"/>
          </a:xfrm>
          <a:prstGeom prst="rect">
            <a:avLst/>
          </a:prstGeom>
        </p:spPr>
      </p:pic>
    </p:spTree>
    <p:extLst>
      <p:ext uri="{BB962C8B-B14F-4D97-AF65-F5344CB8AC3E}">
        <p14:creationId xmlns:p14="http://schemas.microsoft.com/office/powerpoint/2010/main" val="1855944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ull RC with activiit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5852"/>
            <a:ext cx="9144000" cy="4253948"/>
          </a:xfrm>
          <a:prstGeom prst="rect">
            <a:avLst/>
          </a:prstGeom>
        </p:spPr>
      </p:pic>
      <p:sp>
        <p:nvSpPr>
          <p:cNvPr id="27650" name="Rectangle 2"/>
          <p:cNvSpPr>
            <a:spLocks noChangeArrowheads="1"/>
          </p:cNvSpPr>
          <p:nvPr/>
        </p:nvSpPr>
        <p:spPr bwMode="auto">
          <a:xfrm>
            <a:off x="373063" y="4038600"/>
            <a:ext cx="8516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marL="115888" algn="l"/>
            <a:endParaRPr lang="en-US" sz="2700" b="1">
              <a:solidFill>
                <a:srgbClr val="FFFF99"/>
              </a:solidFill>
              <a:latin typeface="Arial" pitchFamily="34" charset="0"/>
            </a:endParaRPr>
          </a:p>
        </p:txBody>
      </p:sp>
      <p:sp>
        <p:nvSpPr>
          <p:cNvPr id="27651" name="Rectangle 3"/>
          <p:cNvSpPr>
            <a:spLocks noChangeArrowheads="1"/>
          </p:cNvSpPr>
          <p:nvPr/>
        </p:nvSpPr>
        <p:spPr bwMode="auto">
          <a:xfrm>
            <a:off x="0" y="3652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2" name="Rectangle 4"/>
          <p:cNvSpPr>
            <a:spLocks noChangeArrowheads="1"/>
          </p:cNvSpPr>
          <p:nvPr/>
        </p:nvSpPr>
        <p:spPr bwMode="auto">
          <a:xfrm>
            <a:off x="0" y="3462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3" name="Rectangle 5"/>
          <p:cNvSpPr>
            <a:spLocks noChangeArrowheads="1"/>
          </p:cNvSpPr>
          <p:nvPr/>
        </p:nvSpPr>
        <p:spPr bwMode="auto">
          <a:xfrm>
            <a:off x="0" y="2809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4" name="Rectangle 9"/>
          <p:cNvSpPr>
            <a:spLocks noGrp="1" noChangeArrowheads="1"/>
          </p:cNvSpPr>
          <p:nvPr>
            <p:ph type="title"/>
          </p:nvPr>
        </p:nvSpPr>
        <p:spPr>
          <a:noFill/>
        </p:spPr>
        <p:txBody>
          <a:bodyPr>
            <a:spAutoFit/>
          </a:bodyPr>
          <a:lstStyle/>
          <a:p>
            <a:pPr eaLnBrk="1" hangingPunct="1"/>
            <a:r>
              <a:rPr lang="en-US" smtClean="0"/>
              <a:t>Activities in Miradi</a:t>
            </a:r>
          </a:p>
        </p:txBody>
      </p:sp>
      <p:pic>
        <p:nvPicPr>
          <p:cNvPr id="27656"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07" t="11926" r="22275" b="22308"/>
          <a:stretch/>
        </p:blipFill>
        <p:spPr bwMode="auto">
          <a:xfrm>
            <a:off x="1929284" y="1501775"/>
            <a:ext cx="583608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30348" y="5638800"/>
            <a:ext cx="2060575" cy="1074738"/>
          </a:xfrm>
          <a:prstGeom prst="wedgeRoundRectCallout">
            <a:avLst>
              <a:gd name="adj1" fmla="val 62815"/>
              <a:gd name="adj2" fmla="val -25096"/>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smtClean="0">
                <a:ea typeface="+mn-ea"/>
              </a:rPr>
              <a:t>Select this to show </a:t>
            </a:r>
            <a:r>
              <a:rPr lang="en-US" sz="1600" dirty="0" smtClean="0"/>
              <a:t>main</a:t>
            </a:r>
            <a:r>
              <a:rPr lang="en-US" sz="1600" dirty="0" smtClean="0">
                <a:ea typeface="+mn-ea"/>
              </a:rPr>
              <a:t> activities on the results chain</a:t>
            </a:r>
            <a:endParaRPr lang="en-US" sz="1600" dirty="0">
              <a:ea typeface="+mn-ea"/>
            </a:endParaRPr>
          </a:p>
        </p:txBody>
      </p:sp>
      <p:sp>
        <p:nvSpPr>
          <p:cNvPr id="10" name="AutoShape 5"/>
          <p:cNvSpPr>
            <a:spLocks noChangeArrowheads="1"/>
          </p:cNvSpPr>
          <p:nvPr/>
        </p:nvSpPr>
        <p:spPr bwMode="auto">
          <a:xfrm>
            <a:off x="5486400" y="5638800"/>
            <a:ext cx="3200400" cy="1074738"/>
          </a:xfrm>
          <a:prstGeom prst="wedgeRoundRectCallout">
            <a:avLst>
              <a:gd name="adj1" fmla="val -69133"/>
              <a:gd name="adj2" fmla="val -26942"/>
              <a:gd name="adj3" fmla="val 16667"/>
            </a:avLst>
          </a:prstGeom>
          <a:solidFill>
            <a:schemeClr val="accent1">
              <a:lumMod val="90000"/>
            </a:schemeClr>
          </a:solidFill>
          <a:ln w="9525" algn="ctr">
            <a:solidFill>
              <a:schemeClr val="tx1"/>
            </a:solidFill>
            <a:miter lim="800000"/>
            <a:headEnd/>
            <a:tailEnd/>
          </a:ln>
        </p:spPr>
        <p:txBody>
          <a:bodyPr/>
          <a:lstStyle/>
          <a:p>
            <a:pPr algn="l">
              <a:defRPr/>
            </a:pPr>
            <a:r>
              <a:rPr lang="en-US" sz="1600" dirty="0" smtClean="0">
                <a:ea typeface="+mn-ea"/>
              </a:rPr>
              <a:t>If you have a lot of activities, don’t clutter the results chain with all of them.  Keep some hidden.</a:t>
            </a:r>
            <a:endParaRPr lang="en-US" sz="1600" dirty="0">
              <a:ea typeface="+mn-ea"/>
            </a:endParaRPr>
          </a:p>
        </p:txBody>
      </p:sp>
      <p:sp>
        <p:nvSpPr>
          <p:cNvPr id="12" name="TextBox 11"/>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6075522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How to Develop a Results Chain</a:t>
            </a:r>
          </a:p>
        </p:txBody>
      </p:sp>
      <p:sp>
        <p:nvSpPr>
          <p:cNvPr id="31747" name="Rectangle 3"/>
          <p:cNvSpPr>
            <a:spLocks noGrp="1" noChangeArrowheads="1"/>
          </p:cNvSpPr>
          <p:nvPr>
            <p:ph idx="1"/>
          </p:nvPr>
        </p:nvSpPr>
        <p:spPr/>
        <p:txBody>
          <a:bodyPr/>
          <a:lstStyle/>
          <a:p>
            <a:pPr marL="609600" indent="-609600" eaLnBrk="1" hangingPunct="1">
              <a:buSzTx/>
              <a:buFont typeface="Arial" charset="0"/>
              <a:buAutoNum type="arabicPeriod"/>
            </a:pPr>
            <a:r>
              <a:rPr lang="en-US" dirty="0" smtClean="0"/>
              <a:t>Construct an Initial Results Chain Based on Your Conceptual Model </a:t>
            </a:r>
          </a:p>
          <a:p>
            <a:pPr marL="609600" indent="-609600" eaLnBrk="1" hangingPunct="1">
              <a:buSzTx/>
              <a:buFont typeface="Arial" charset="0"/>
              <a:buAutoNum type="arabicPeriod"/>
            </a:pPr>
            <a:r>
              <a:rPr lang="en-US" dirty="0" smtClean="0"/>
              <a:t>Complete the Links in the Results Chain</a:t>
            </a:r>
          </a:p>
          <a:p>
            <a:pPr marL="609600" indent="-609600" eaLnBrk="1" hangingPunct="1">
              <a:buSzTx/>
              <a:buFont typeface="Arial" charset="0"/>
              <a:buAutoNum type="arabicPeriod"/>
            </a:pPr>
            <a:r>
              <a:rPr lang="en-US" dirty="0" smtClean="0"/>
              <a:t>Verify that Your Results Chain Meets Criteria of a Good Results Chain</a:t>
            </a:r>
          </a:p>
          <a:p>
            <a:pPr marL="609600" indent="-609600" eaLnBrk="1" hangingPunct="1">
              <a:buFont typeface="Arial" charset="0"/>
              <a:buAutoNum type="arabicPeriod"/>
            </a:pPr>
            <a:r>
              <a:rPr lang="en-US" dirty="0"/>
              <a:t>Add activities to show how your specific actions (activities) will contribute to achieving your </a:t>
            </a:r>
            <a:r>
              <a:rPr lang="en-US" dirty="0" smtClean="0"/>
              <a:t>results </a:t>
            </a:r>
          </a:p>
        </p:txBody>
      </p:sp>
    </p:spTree>
    <p:extLst>
      <p:ext uri="{BB962C8B-B14F-4D97-AF65-F5344CB8AC3E}">
        <p14:creationId xmlns:p14="http://schemas.microsoft.com/office/powerpoint/2010/main" val="2085599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76400" y="0"/>
            <a:ext cx="5410200" cy="1371600"/>
          </a:xfrm>
        </p:spPr>
        <p:txBody>
          <a:bodyPr/>
          <a:lstStyle/>
          <a:p>
            <a:pPr eaLnBrk="1" hangingPunct="1"/>
            <a:r>
              <a:rPr lang="en-US" dirty="0" smtClean="0"/>
              <a:t>Other Ways to Develop a Results Chain</a:t>
            </a:r>
          </a:p>
        </p:txBody>
      </p:sp>
      <p:graphicFrame>
        <p:nvGraphicFramePr>
          <p:cNvPr id="36867" name="Object 3"/>
          <p:cNvGraphicFramePr>
            <a:graphicFrameLocks noGrp="1" noChangeAspect="1"/>
          </p:cNvGraphicFramePr>
          <p:nvPr>
            <p:ph idx="1"/>
            <p:extLst>
              <p:ext uri="{D42A27DB-BD31-4B8C-83A1-F6EECF244321}">
                <p14:modId xmlns:p14="http://schemas.microsoft.com/office/powerpoint/2010/main" val="56748747"/>
              </p:ext>
            </p:extLst>
          </p:nvPr>
        </p:nvGraphicFramePr>
        <p:xfrm>
          <a:off x="461963" y="5273675"/>
          <a:ext cx="8220075" cy="1431925"/>
        </p:xfrm>
        <a:graphic>
          <a:graphicData uri="http://schemas.openxmlformats.org/presentationml/2006/ole">
            <mc:AlternateContent xmlns:mc="http://schemas.openxmlformats.org/markup-compatibility/2006">
              <mc:Choice xmlns:v="urn:schemas-microsoft-com:vml" Requires="v">
                <p:oleObj spid="_x0000_s1048" name="Visio" r:id="rId4" imgW="8512835" imgH="1483042" progId="">
                  <p:embed/>
                </p:oleObj>
              </mc:Choice>
              <mc:Fallback>
                <p:oleObj name="Visio" r:id="rId4" imgW="8512835" imgH="1483042"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5273675"/>
                        <a:ext cx="8220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228600" y="1524000"/>
            <a:ext cx="8610600" cy="4401205"/>
          </a:xfrm>
          <a:prstGeom prst="rect">
            <a:avLst/>
          </a:prstGeom>
          <a:noFill/>
        </p:spPr>
        <p:txBody>
          <a:bodyPr wrap="square" rtlCol="0">
            <a:spAutoFit/>
          </a:bodyPr>
          <a:lstStyle/>
          <a:p>
            <a:r>
              <a:rPr lang="en-US" sz="2800" b="1" dirty="0" smtClean="0">
                <a:solidFill>
                  <a:schemeClr val="accent2"/>
                </a:solidFill>
              </a:rPr>
              <a:t>Steps:</a:t>
            </a:r>
          </a:p>
          <a:p>
            <a:pPr marL="342900" indent="-342900">
              <a:buAutoNum type="arabicParenR"/>
            </a:pPr>
            <a:r>
              <a:rPr lang="en-US" sz="2800" dirty="0" smtClean="0">
                <a:solidFill>
                  <a:srgbClr val="008000"/>
                </a:solidFill>
              </a:rPr>
              <a:t>Place strategy, target and threat reduction result</a:t>
            </a:r>
          </a:p>
          <a:p>
            <a:pPr marL="342900" indent="-342900">
              <a:buAutoNum type="arabicParenR"/>
            </a:pPr>
            <a:r>
              <a:rPr lang="en-US" sz="2800" dirty="0" smtClean="0">
                <a:solidFill>
                  <a:schemeClr val="accent2"/>
                </a:solidFill>
              </a:rPr>
              <a:t>Build the chain, either:</a:t>
            </a:r>
          </a:p>
          <a:p>
            <a:pPr marL="800100" lvl="1" indent="-342900">
              <a:buFont typeface="Arial"/>
              <a:buChar char="•"/>
            </a:pPr>
            <a:r>
              <a:rPr lang="en-US" sz="2800" dirty="0" smtClean="0">
                <a:solidFill>
                  <a:srgbClr val="008000"/>
                </a:solidFill>
              </a:rPr>
              <a:t>Right to left, defining what needs to be done to reduce the threat</a:t>
            </a:r>
          </a:p>
          <a:p>
            <a:pPr marL="800100" lvl="1" indent="-342900">
              <a:buFont typeface="Arial"/>
              <a:buChar char="•"/>
            </a:pPr>
            <a:r>
              <a:rPr lang="en-US" sz="2800" dirty="0" smtClean="0">
                <a:solidFill>
                  <a:schemeClr val="accent2"/>
                </a:solidFill>
              </a:rPr>
              <a:t>Left to right, defining desired results of the strategy</a:t>
            </a:r>
          </a:p>
          <a:p>
            <a:pPr marL="800100" lvl="1" indent="-342900">
              <a:buFont typeface="Arial"/>
              <a:buChar char="•"/>
            </a:pPr>
            <a:r>
              <a:rPr lang="en-US" sz="2800" dirty="0" smtClean="0">
                <a:solidFill>
                  <a:srgbClr val="008000"/>
                </a:solidFill>
              </a:rPr>
              <a:t>Brainstorming results and then linking them (as in this example)</a:t>
            </a:r>
          </a:p>
          <a:p>
            <a:pPr marL="800100" lvl="1" indent="-342900">
              <a:buFont typeface="Arial"/>
              <a:buChar char="•"/>
            </a:pPr>
            <a:endParaRPr lang="en-US" sz="2800" dirty="0"/>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3581538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Grp="1" noChangeAspect="1"/>
          </p:cNvGraphicFramePr>
          <p:nvPr>
            <p:ph idx="1"/>
            <p:extLst>
              <p:ext uri="{D42A27DB-BD31-4B8C-83A1-F6EECF244321}">
                <p14:modId xmlns:p14="http://schemas.microsoft.com/office/powerpoint/2010/main" val="161975069"/>
              </p:ext>
            </p:extLst>
          </p:nvPr>
        </p:nvGraphicFramePr>
        <p:xfrm>
          <a:off x="461963" y="5273675"/>
          <a:ext cx="8220075" cy="1431925"/>
        </p:xfrm>
        <a:graphic>
          <a:graphicData uri="http://schemas.openxmlformats.org/presentationml/2006/ole">
            <mc:AlternateContent xmlns:mc="http://schemas.openxmlformats.org/markup-compatibility/2006">
              <mc:Choice xmlns:v="urn:schemas-microsoft-com:vml" Requires="v">
                <p:oleObj spid="_x0000_s55319" name="Visio" r:id="rId4" imgW="8512835" imgH="1483042" progId="">
                  <p:embed/>
                </p:oleObj>
              </mc:Choice>
              <mc:Fallback>
                <p:oleObj name="Visio" r:id="rId4" imgW="8512835" imgH="1483042"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5273675"/>
                        <a:ext cx="8220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a:xfrm>
            <a:off x="1676400" y="0"/>
            <a:ext cx="5410200" cy="1371600"/>
          </a:xfrm>
        </p:spPr>
        <p:txBody>
          <a:bodyPr/>
          <a:lstStyle/>
          <a:p>
            <a:pPr eaLnBrk="1" hangingPunct="1"/>
            <a:r>
              <a:rPr lang="en-US" dirty="0" smtClean="0"/>
              <a:t>Other Ways to Develop a Results Chain</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6163594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Object 3"/>
          <p:cNvGraphicFramePr>
            <a:graphicFrameLocks noGrp="1" noChangeAspect="1"/>
          </p:cNvGraphicFramePr>
          <p:nvPr>
            <p:ph idx="1"/>
            <p:extLst>
              <p:ext uri="{D42A27DB-BD31-4B8C-83A1-F6EECF244321}">
                <p14:modId xmlns:p14="http://schemas.microsoft.com/office/powerpoint/2010/main" val="2974373546"/>
              </p:ext>
            </p:extLst>
          </p:nvPr>
        </p:nvGraphicFramePr>
        <p:xfrm>
          <a:off x="461963" y="5273675"/>
          <a:ext cx="8220075" cy="1431925"/>
        </p:xfrm>
        <a:graphic>
          <a:graphicData uri="http://schemas.openxmlformats.org/presentationml/2006/ole">
            <mc:AlternateContent xmlns:mc="http://schemas.openxmlformats.org/markup-compatibility/2006">
              <mc:Choice xmlns:v="urn:schemas-microsoft-com:vml" Requires="v">
                <p:oleObj spid="_x0000_s56343" name="Visio" r:id="rId4" imgW="8512835" imgH="1483042" progId="">
                  <p:embed/>
                </p:oleObj>
              </mc:Choice>
              <mc:Fallback>
                <p:oleObj name="Visio" r:id="rId4" imgW="8512835" imgH="1483042"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5273675"/>
                        <a:ext cx="8220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a:xfrm>
            <a:off x="1676400" y="0"/>
            <a:ext cx="5410200" cy="1371600"/>
          </a:xfrm>
        </p:spPr>
        <p:txBody>
          <a:bodyPr/>
          <a:lstStyle/>
          <a:p>
            <a:pPr eaLnBrk="1" hangingPunct="1"/>
            <a:r>
              <a:rPr lang="en-US" dirty="0" smtClean="0"/>
              <a:t>Other Ways to Develop a Results Chain</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6638026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3"/>
          <p:cNvGraphicFramePr>
            <a:graphicFrameLocks noGrp="1" noChangeAspect="1"/>
          </p:cNvGraphicFramePr>
          <p:nvPr>
            <p:ph idx="1"/>
            <p:extLst>
              <p:ext uri="{D42A27DB-BD31-4B8C-83A1-F6EECF244321}">
                <p14:modId xmlns:p14="http://schemas.microsoft.com/office/powerpoint/2010/main" val="2664689935"/>
              </p:ext>
            </p:extLst>
          </p:nvPr>
        </p:nvGraphicFramePr>
        <p:xfrm>
          <a:off x="461963" y="5273675"/>
          <a:ext cx="8220075" cy="1431925"/>
        </p:xfrm>
        <a:graphic>
          <a:graphicData uri="http://schemas.openxmlformats.org/presentationml/2006/ole">
            <mc:AlternateContent xmlns:mc="http://schemas.openxmlformats.org/markup-compatibility/2006">
              <mc:Choice xmlns:v="urn:schemas-microsoft-com:vml" Requires="v">
                <p:oleObj spid="_x0000_s57367" name="Visio" r:id="rId4" imgW="8512835" imgH="1483042" progId="">
                  <p:embed/>
                </p:oleObj>
              </mc:Choice>
              <mc:Fallback>
                <p:oleObj name="Visio" r:id="rId4" imgW="8512835" imgH="1483042"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5273675"/>
                        <a:ext cx="8220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a:xfrm>
            <a:off x="1676400" y="0"/>
            <a:ext cx="5410200" cy="1371600"/>
          </a:xfrm>
        </p:spPr>
        <p:txBody>
          <a:bodyPr/>
          <a:lstStyle/>
          <a:p>
            <a:pPr eaLnBrk="1" hangingPunct="1"/>
            <a:r>
              <a:rPr lang="en-US" dirty="0" smtClean="0"/>
              <a:t>Other Ways to Develop a Results Chain</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4071329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What is a Results Chain?</a:t>
            </a:r>
          </a:p>
        </p:txBody>
      </p:sp>
      <p:sp>
        <p:nvSpPr>
          <p:cNvPr id="32771" name="Rectangle 3"/>
          <p:cNvSpPr>
            <a:spLocks noGrp="1" noChangeArrowheads="1"/>
          </p:cNvSpPr>
          <p:nvPr>
            <p:ph idx="1"/>
          </p:nvPr>
        </p:nvSpPr>
        <p:spPr/>
        <p:txBody>
          <a:bodyPr/>
          <a:lstStyle/>
          <a:p>
            <a:pPr marL="347663" indent="-347663" eaLnBrk="1" hangingPunct="1">
              <a:buFont typeface="Arial" charset="0"/>
              <a:buNone/>
            </a:pPr>
            <a:r>
              <a:rPr lang="en-US" dirty="0" smtClean="0"/>
              <a:t>A diagram of a series of “if…then” statements (“causal”) that:</a:t>
            </a:r>
          </a:p>
          <a:p>
            <a:pPr marL="347663" indent="-347663" eaLnBrk="1" hangingPunct="1"/>
            <a:r>
              <a:rPr lang="en-US" dirty="0" smtClean="0"/>
              <a:t>Defines how a project team </a:t>
            </a:r>
            <a:r>
              <a:rPr lang="en-US" i="1" dirty="0" smtClean="0"/>
              <a:t>thinks</a:t>
            </a:r>
            <a:r>
              <a:rPr lang="en-US" dirty="0" smtClean="0"/>
              <a:t> a strategy will contribute to reducing a threat and restoring a target</a:t>
            </a:r>
          </a:p>
          <a:p>
            <a:pPr marL="347663" indent="-347663" eaLnBrk="1" hangingPunct="1"/>
            <a:r>
              <a:rPr lang="en-US" dirty="0" smtClean="0"/>
              <a:t>Focuses on the achievement of results – not the execution of activities</a:t>
            </a:r>
          </a:p>
          <a:p>
            <a:pPr marL="347663" indent="-347663" eaLnBrk="1" hangingPunct="1"/>
            <a:r>
              <a:rPr lang="en-US" dirty="0" smtClean="0"/>
              <a:t>Is composed of assumptions that can be tested</a:t>
            </a:r>
          </a:p>
        </p:txBody>
      </p:sp>
    </p:spTree>
    <p:extLst>
      <p:ext uri="{BB962C8B-B14F-4D97-AF65-F5344CB8AC3E}">
        <p14:creationId xmlns:p14="http://schemas.microsoft.com/office/powerpoint/2010/main" val="1304908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5 at 10.02.08 AM.png"/>
          <p:cNvPicPr>
            <a:picLocks noChangeAspect="1"/>
          </p:cNvPicPr>
          <p:nvPr/>
        </p:nvPicPr>
        <p:blipFill rotWithShape="1">
          <a:blip r:embed="rId4" cstate="print">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13316" name="Rectangle 3"/>
          <p:cNvSpPr>
            <a:spLocks noGrp="1" noChangeArrowheads="1"/>
          </p:cNvSpPr>
          <p:nvPr>
            <p:ph type="title"/>
          </p:nvPr>
        </p:nvSpPr>
        <p:spPr>
          <a:xfrm>
            <a:off x="1676400" y="0"/>
            <a:ext cx="5105400" cy="1371600"/>
          </a:xfrm>
        </p:spPr>
        <p:txBody>
          <a:bodyPr/>
          <a:lstStyle/>
          <a:p>
            <a:r>
              <a:rPr lang="en-US" dirty="0" smtClean="0"/>
              <a:t>Plan Your Actions &amp; Monitoring</a:t>
            </a:r>
          </a:p>
        </p:txBody>
      </p:sp>
      <p:sp>
        <p:nvSpPr>
          <p:cNvPr id="8" name="Rectangle 5"/>
          <p:cNvSpPr>
            <a:spLocks noChangeArrowheads="1"/>
          </p:cNvSpPr>
          <p:nvPr/>
        </p:nvSpPr>
        <p:spPr bwMode="auto">
          <a:xfrm>
            <a:off x="2632816" y="3920233"/>
            <a:ext cx="2232764"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custDataLst>
      <p:tags r:id="rId1"/>
    </p:custDataLst>
    <p:extLst>
      <p:ext uri="{BB962C8B-B14F-4D97-AF65-F5344CB8AC3E}">
        <p14:creationId xmlns:p14="http://schemas.microsoft.com/office/powerpoint/2010/main" val="9261512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76400" y="0"/>
            <a:ext cx="4876800" cy="1371600"/>
          </a:xfrm>
        </p:spPr>
        <p:txBody>
          <a:bodyPr/>
          <a:lstStyle/>
          <a:p>
            <a:pPr eaLnBrk="1" hangingPunct="1"/>
            <a:r>
              <a:rPr lang="en-US" dirty="0" smtClean="0"/>
              <a:t>What is NOT a Results Chain?</a:t>
            </a:r>
          </a:p>
        </p:txBody>
      </p:sp>
      <p:sp>
        <p:nvSpPr>
          <p:cNvPr id="786436" name="Rectangle 4"/>
          <p:cNvSpPr>
            <a:spLocks noGrp="1" noChangeArrowheads="1"/>
          </p:cNvSpPr>
          <p:nvPr>
            <p:ph idx="1"/>
          </p:nvPr>
        </p:nvSpPr>
        <p:spPr>
          <a:noFill/>
        </p:spPr>
        <p:txBody>
          <a:bodyPr/>
          <a:lstStyle/>
          <a:p>
            <a:pPr marL="0" indent="6350" eaLnBrk="1" hangingPunct="1">
              <a:buFont typeface="Arial" charset="0"/>
              <a:buNone/>
            </a:pPr>
            <a:r>
              <a:rPr lang="en-US" sz="2800" dirty="0" smtClean="0">
                <a:solidFill>
                  <a:schemeClr val="accent2"/>
                </a:solidFill>
              </a:rPr>
              <a:t>It is not an implementation flow diagram… </a:t>
            </a:r>
          </a:p>
        </p:txBody>
      </p:sp>
      <p:pic>
        <p:nvPicPr>
          <p:cNvPr id="33796" name="Picture 10" descr="Implementation Ch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2489200"/>
            <a:ext cx="79232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754063" y="4795837"/>
            <a:ext cx="9898063" cy="188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spcBef>
                <a:spcPct val="20000"/>
              </a:spcBef>
              <a:buSzPct val="130000"/>
              <a:buFont typeface="Arial" pitchFamily="34" charset="0"/>
              <a:buNone/>
            </a:pPr>
            <a:r>
              <a:rPr lang="en-US" sz="3200" dirty="0">
                <a:solidFill>
                  <a:srgbClr val="008000"/>
                </a:solidFill>
                <a:latin typeface="Tahoma" pitchFamily="34" charset="0"/>
              </a:rPr>
              <a:t>Results chains focus on </a:t>
            </a:r>
          </a:p>
          <a:p>
            <a:pPr algn="ctr">
              <a:spcBef>
                <a:spcPct val="20000"/>
              </a:spcBef>
              <a:buSzPct val="130000"/>
              <a:buFont typeface="Arial" pitchFamily="34" charset="0"/>
              <a:buNone/>
            </a:pPr>
            <a:r>
              <a:rPr lang="en-US" sz="3200" dirty="0" smtClean="0">
                <a:solidFill>
                  <a:srgbClr val="008000"/>
                </a:solidFill>
                <a:latin typeface="Tahoma" pitchFamily="34" charset="0"/>
              </a:rPr>
              <a:t>the </a:t>
            </a:r>
            <a:r>
              <a:rPr lang="en-US" sz="3200" u="sng" dirty="0">
                <a:solidFill>
                  <a:srgbClr val="008000"/>
                </a:solidFill>
                <a:latin typeface="Tahoma" pitchFamily="34" charset="0"/>
              </a:rPr>
              <a:t>achievement</a:t>
            </a:r>
            <a:r>
              <a:rPr lang="en-US" sz="3200" dirty="0">
                <a:solidFill>
                  <a:srgbClr val="008000"/>
                </a:solidFill>
                <a:latin typeface="Tahoma" pitchFamily="34" charset="0"/>
              </a:rPr>
              <a:t> of results                                    </a:t>
            </a:r>
            <a:r>
              <a:rPr lang="en-US" sz="3200" b="1" i="1" dirty="0">
                <a:solidFill>
                  <a:srgbClr val="008000"/>
                </a:solidFill>
                <a:latin typeface="Tahoma" pitchFamily="34" charset="0"/>
              </a:rPr>
              <a:t>not</a:t>
            </a:r>
            <a:r>
              <a:rPr lang="en-US" sz="3200" dirty="0">
                <a:solidFill>
                  <a:srgbClr val="008000"/>
                </a:solidFill>
                <a:latin typeface="Tahoma" pitchFamily="34" charset="0"/>
              </a:rPr>
              <a:t> the </a:t>
            </a:r>
            <a:r>
              <a:rPr lang="en-US" sz="3200" dirty="0" smtClean="0">
                <a:solidFill>
                  <a:srgbClr val="008000"/>
                </a:solidFill>
                <a:latin typeface="Tahoma" pitchFamily="34" charset="0"/>
              </a:rPr>
              <a:t>implementation </a:t>
            </a:r>
            <a:r>
              <a:rPr lang="en-US" sz="3200" dirty="0">
                <a:solidFill>
                  <a:srgbClr val="008000"/>
                </a:solidFill>
                <a:latin typeface="Tahoma" pitchFamily="34" charset="0"/>
              </a:rPr>
              <a:t>of activities</a:t>
            </a:r>
            <a:r>
              <a:rPr lang="en-US" sz="4400" dirty="0">
                <a:latin typeface="Tahoma" pitchFamily="34" charset="0"/>
              </a:rPr>
              <a:t> </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4207902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6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6" grpId="0" build="p" autoUpdateAnimBg="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76400" y="0"/>
            <a:ext cx="5029200" cy="1371600"/>
          </a:xfrm>
        </p:spPr>
        <p:txBody>
          <a:bodyPr/>
          <a:lstStyle/>
          <a:p>
            <a:pPr eaLnBrk="1" hangingPunct="1"/>
            <a:r>
              <a:rPr lang="en-US" sz="3000" smtClean="0"/>
              <a:t>Your Turn: Which of the Following is NOT a Results Chain?</a:t>
            </a:r>
          </a:p>
        </p:txBody>
      </p:sp>
      <p:graphicFrame>
        <p:nvGraphicFramePr>
          <p:cNvPr id="34819" name="Object 3"/>
          <p:cNvGraphicFramePr>
            <a:graphicFrameLocks noGrp="1" noChangeAspect="1"/>
          </p:cNvGraphicFramePr>
          <p:nvPr>
            <p:ph idx="1"/>
            <p:extLst>
              <p:ext uri="{D42A27DB-BD31-4B8C-83A1-F6EECF244321}">
                <p14:modId xmlns:p14="http://schemas.microsoft.com/office/powerpoint/2010/main" val="2949163867"/>
              </p:ext>
            </p:extLst>
          </p:nvPr>
        </p:nvGraphicFramePr>
        <p:xfrm>
          <a:off x="-14288" y="1987550"/>
          <a:ext cx="9144001" cy="4260850"/>
        </p:xfrm>
        <a:graphic>
          <a:graphicData uri="http://schemas.openxmlformats.org/presentationml/2006/ole">
            <mc:AlternateContent xmlns:mc="http://schemas.openxmlformats.org/markup-compatibility/2006">
              <mc:Choice xmlns:v="urn:schemas-microsoft-com:vml" Requires="v">
                <p:oleObj spid="_x0000_s10280" name="Visio" r:id="rId4" imgW="9695155" imgH="4517708" progId="">
                  <p:embed/>
                </p:oleObj>
              </mc:Choice>
              <mc:Fallback>
                <p:oleObj name="Visio" r:id="rId4" imgW="9695155" imgH="4517708"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987550"/>
                        <a:ext cx="9144001"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3518436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dirty="0" smtClean="0">
                <a:solidFill>
                  <a:schemeClr val="accent2"/>
                </a:solidFill>
              </a:rPr>
              <a:t>What is a Results Chain</a:t>
            </a:r>
          </a:p>
          <a:p>
            <a:pPr eaLnBrk="1" hangingPunct="1">
              <a:buSzTx/>
              <a:buFont typeface="Arial" pitchFamily="34" charset="0"/>
              <a:buChar char="•"/>
            </a:pPr>
            <a:r>
              <a:rPr lang="en-US" dirty="0" smtClean="0">
                <a:solidFill>
                  <a:srgbClr val="008000"/>
                </a:solidFill>
              </a:rPr>
              <a:t>How to Develop Results Chains</a:t>
            </a:r>
          </a:p>
          <a:p>
            <a:pPr eaLnBrk="1" hangingPunct="1">
              <a:buSzTx/>
              <a:buFont typeface="Arial" pitchFamily="34" charset="0"/>
              <a:buChar char="•"/>
            </a:pPr>
            <a:r>
              <a:rPr lang="en-US" b="1" dirty="0" smtClean="0">
                <a:solidFill>
                  <a:schemeClr val="accent2"/>
                </a:solidFill>
              </a:rPr>
              <a:t>Examples</a:t>
            </a:r>
          </a:p>
          <a:p>
            <a:pPr eaLnBrk="1" hangingPunct="1">
              <a:buSzTx/>
              <a:buFont typeface="Arial" pitchFamily="34" charset="0"/>
              <a:buChar char="•"/>
            </a:pPr>
            <a:r>
              <a:rPr lang="en-US" dirty="0" smtClean="0">
                <a:solidFill>
                  <a:srgbClr val="008000"/>
                </a:solidFill>
              </a:rPr>
              <a:t>How Project Teams Have Used Results Chains</a:t>
            </a: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9552308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5059" name="Object 3"/>
          <p:cNvGraphicFramePr>
            <a:graphicFrameLocks noGrp="1" noChangeAspect="1"/>
          </p:cNvGraphicFramePr>
          <p:nvPr>
            <p:ph idx="1"/>
          </p:nvPr>
        </p:nvGraphicFramePr>
        <p:xfrm>
          <a:off x="-31750" y="2076450"/>
          <a:ext cx="9144000" cy="2747963"/>
        </p:xfrm>
        <a:graphic>
          <a:graphicData uri="http://schemas.openxmlformats.org/presentationml/2006/ole">
            <mc:AlternateContent xmlns:mc="http://schemas.openxmlformats.org/markup-compatibility/2006">
              <mc:Choice xmlns:v="urn:schemas-microsoft-com:vml" Requires="v">
                <p:oleObj spid="_x0000_s19496" name="Visio" r:id="rId4" imgW="9624174" imgH="2892361" progId="">
                  <p:embed/>
                </p:oleObj>
              </mc:Choice>
              <mc:Fallback>
                <p:oleObj name="Visio" r:id="rId4" imgW="9624174" imgH="2892361"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2076450"/>
                        <a:ext cx="91440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Text Box 4"/>
          <p:cNvSpPr txBox="1">
            <a:spLocks noChangeArrowheads="1"/>
          </p:cNvSpPr>
          <p:nvPr/>
        </p:nvSpPr>
        <p:spPr bwMode="auto">
          <a:xfrm>
            <a:off x="582613" y="6096000"/>
            <a:ext cx="666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en-US" sz="1800" i="1">
                <a:solidFill>
                  <a:srgbClr val="FFFFFF"/>
                </a:solidFill>
                <a:ea typeface="MS PGothic" pitchFamily="34" charset="-128"/>
              </a:rPr>
              <a:t>Adapted from WWF Eastern African Coastal  Forest Ecoregion</a:t>
            </a:r>
            <a:r>
              <a:rPr lang="en-US" i="1">
                <a:solidFill>
                  <a:srgbClr val="FFFFFF"/>
                </a:solidFill>
                <a:ea typeface="MS PGothic" pitchFamily="34" charset="-128"/>
              </a:rPr>
              <a:t> </a:t>
            </a:r>
          </a:p>
        </p:txBody>
      </p:sp>
      <p:sp>
        <p:nvSpPr>
          <p:cNvPr id="6" name="Rectangle 2"/>
          <p:cNvSpPr>
            <a:spLocks noGrp="1" noChangeArrowheads="1"/>
          </p:cNvSpPr>
          <p:nvPr>
            <p:ph type="title"/>
          </p:nvPr>
        </p:nvSpPr>
        <p:spPr>
          <a:xfrm>
            <a:off x="1676400" y="0"/>
            <a:ext cx="5029200" cy="1371600"/>
          </a:xfrm>
        </p:spPr>
        <p:txBody>
          <a:bodyPr/>
          <a:lstStyle/>
          <a:p>
            <a:pPr eaLnBrk="1" hangingPunct="1"/>
            <a:r>
              <a:rPr lang="en-US" sz="3200" dirty="0" smtClean="0"/>
              <a:t>Example: Strategy to Reduce Impact of Mining</a:t>
            </a:r>
          </a:p>
        </p:txBody>
      </p:sp>
      <p:sp>
        <p:nvSpPr>
          <p:cNvPr id="7" name="TextBox 6"/>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364632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107" name="Object 3"/>
          <p:cNvGraphicFramePr>
            <a:graphicFrameLocks noGrp="1" noChangeAspect="1"/>
          </p:cNvGraphicFramePr>
          <p:nvPr>
            <p:ph idx="1"/>
          </p:nvPr>
        </p:nvGraphicFramePr>
        <p:xfrm>
          <a:off x="-31750" y="2076450"/>
          <a:ext cx="9144000" cy="2747963"/>
        </p:xfrm>
        <a:graphic>
          <a:graphicData uri="http://schemas.openxmlformats.org/presentationml/2006/ole">
            <mc:AlternateContent xmlns:mc="http://schemas.openxmlformats.org/markup-compatibility/2006">
              <mc:Choice xmlns:v="urn:schemas-microsoft-com:vml" Requires="v">
                <p:oleObj spid="_x0000_s21544" name="Visio" r:id="rId4" imgW="9624174" imgH="2892361" progId="">
                  <p:embed/>
                </p:oleObj>
              </mc:Choice>
              <mc:Fallback>
                <p:oleObj name="Visio" r:id="rId4" imgW="9624174" imgH="2892361"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2076450"/>
                        <a:ext cx="91440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582613" y="6096000"/>
            <a:ext cx="666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en-US" sz="1800" i="1">
                <a:solidFill>
                  <a:srgbClr val="FFFFFF"/>
                </a:solidFill>
                <a:ea typeface="MS PGothic" pitchFamily="34" charset="-128"/>
              </a:rPr>
              <a:t>Adapted from WWF Eastern African Coastal  Forest Ecoregion</a:t>
            </a:r>
            <a:r>
              <a:rPr lang="en-US" i="1">
                <a:solidFill>
                  <a:srgbClr val="FFFFFF"/>
                </a:solidFill>
                <a:ea typeface="MS PGothic" pitchFamily="34" charset="-128"/>
              </a:rPr>
              <a:t> </a:t>
            </a:r>
          </a:p>
        </p:txBody>
      </p:sp>
      <p:sp>
        <p:nvSpPr>
          <p:cNvPr id="6" name="Rectangle 2"/>
          <p:cNvSpPr>
            <a:spLocks noGrp="1" noChangeArrowheads="1"/>
          </p:cNvSpPr>
          <p:nvPr>
            <p:ph type="title"/>
          </p:nvPr>
        </p:nvSpPr>
        <p:spPr>
          <a:xfrm>
            <a:off x="1676400" y="0"/>
            <a:ext cx="5029200" cy="1371600"/>
          </a:xfrm>
        </p:spPr>
        <p:txBody>
          <a:bodyPr/>
          <a:lstStyle/>
          <a:p>
            <a:pPr eaLnBrk="1" hangingPunct="1"/>
            <a:r>
              <a:rPr lang="en-US" sz="3200" dirty="0" smtClean="0"/>
              <a:t>Example: Strategy to Reduce Impact of Mining</a:t>
            </a:r>
          </a:p>
        </p:txBody>
      </p:sp>
      <p:sp>
        <p:nvSpPr>
          <p:cNvPr id="7" name="TextBox 6"/>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702292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8131" name="Object 3"/>
          <p:cNvGraphicFramePr>
            <a:graphicFrameLocks noGrp="1" noChangeAspect="1"/>
          </p:cNvGraphicFramePr>
          <p:nvPr>
            <p:ph idx="1"/>
          </p:nvPr>
        </p:nvGraphicFramePr>
        <p:xfrm>
          <a:off x="-31750" y="2076450"/>
          <a:ext cx="9144000" cy="2747963"/>
        </p:xfrm>
        <a:graphic>
          <a:graphicData uri="http://schemas.openxmlformats.org/presentationml/2006/ole">
            <mc:AlternateContent xmlns:mc="http://schemas.openxmlformats.org/markup-compatibility/2006">
              <mc:Choice xmlns:v="urn:schemas-microsoft-com:vml" Requires="v">
                <p:oleObj spid="_x0000_s22568" name="Visio" r:id="rId4" imgW="9624174" imgH="2892361" progId="">
                  <p:embed/>
                </p:oleObj>
              </mc:Choice>
              <mc:Fallback>
                <p:oleObj name="Visio" r:id="rId4" imgW="9624174" imgH="2892361"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2076450"/>
                        <a:ext cx="91440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Text Box 4"/>
          <p:cNvSpPr txBox="1">
            <a:spLocks noChangeArrowheads="1"/>
          </p:cNvSpPr>
          <p:nvPr/>
        </p:nvSpPr>
        <p:spPr bwMode="auto">
          <a:xfrm>
            <a:off x="582613" y="6096000"/>
            <a:ext cx="666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50000"/>
              </a:spcBef>
              <a:spcAft>
                <a:spcPct val="0"/>
              </a:spcAft>
            </a:pPr>
            <a:r>
              <a:rPr lang="en-US" sz="1800" i="1">
                <a:solidFill>
                  <a:srgbClr val="FFFFFF"/>
                </a:solidFill>
                <a:ea typeface="MS PGothic" pitchFamily="34" charset="-128"/>
              </a:rPr>
              <a:t>Adapted from WWF Eastern African Coastal  Forest Ecoregion</a:t>
            </a:r>
            <a:r>
              <a:rPr lang="en-US" i="1">
                <a:solidFill>
                  <a:srgbClr val="FFFFFF"/>
                </a:solidFill>
                <a:ea typeface="MS PGothic" pitchFamily="34" charset="-128"/>
              </a:rPr>
              <a:t> </a:t>
            </a:r>
          </a:p>
        </p:txBody>
      </p:sp>
      <p:sp>
        <p:nvSpPr>
          <p:cNvPr id="6" name="Rectangle 2"/>
          <p:cNvSpPr>
            <a:spLocks noGrp="1" noChangeArrowheads="1"/>
          </p:cNvSpPr>
          <p:nvPr>
            <p:ph type="title"/>
          </p:nvPr>
        </p:nvSpPr>
        <p:spPr>
          <a:xfrm>
            <a:off x="1676400" y="0"/>
            <a:ext cx="5029200" cy="1371600"/>
          </a:xfrm>
        </p:spPr>
        <p:txBody>
          <a:bodyPr/>
          <a:lstStyle/>
          <a:p>
            <a:pPr eaLnBrk="1" hangingPunct="1"/>
            <a:r>
              <a:rPr lang="en-US" sz="3200" dirty="0" smtClean="0"/>
              <a:t>Example: Strategy to Reduce Impact of Mining</a:t>
            </a:r>
          </a:p>
        </p:txBody>
      </p:sp>
      <p:sp>
        <p:nvSpPr>
          <p:cNvPr id="7" name="TextBox 6"/>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757260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76400" y="0"/>
            <a:ext cx="4648200" cy="1371600"/>
          </a:xfrm>
        </p:spPr>
        <p:txBody>
          <a:bodyPr/>
          <a:lstStyle/>
          <a:p>
            <a:pPr eaLnBrk="1" hangingPunct="1"/>
            <a:r>
              <a:rPr lang="en-US" sz="3000" dirty="0" smtClean="0"/>
              <a:t>Your Turn: </a:t>
            </a:r>
            <a:br>
              <a:rPr lang="en-US" sz="3000" dirty="0" smtClean="0"/>
            </a:br>
            <a:r>
              <a:rPr lang="en-US" sz="3000" dirty="0" smtClean="0"/>
              <a:t>Add the Missing Result</a:t>
            </a:r>
          </a:p>
        </p:txBody>
      </p:sp>
      <p:graphicFrame>
        <p:nvGraphicFramePr>
          <p:cNvPr id="40963" name="Object 3"/>
          <p:cNvGraphicFramePr>
            <a:graphicFrameLocks noGrp="1" noChangeAspect="1"/>
          </p:cNvGraphicFramePr>
          <p:nvPr>
            <p:ph idx="1"/>
            <p:extLst>
              <p:ext uri="{D42A27DB-BD31-4B8C-83A1-F6EECF244321}">
                <p14:modId xmlns:p14="http://schemas.microsoft.com/office/powerpoint/2010/main" val="736708892"/>
              </p:ext>
            </p:extLst>
          </p:nvPr>
        </p:nvGraphicFramePr>
        <p:xfrm>
          <a:off x="0" y="3549650"/>
          <a:ext cx="9144000" cy="1174750"/>
        </p:xfrm>
        <a:graphic>
          <a:graphicData uri="http://schemas.openxmlformats.org/presentationml/2006/ole">
            <mc:AlternateContent xmlns:mc="http://schemas.openxmlformats.org/markup-compatibility/2006">
              <mc:Choice xmlns:v="urn:schemas-microsoft-com:vml" Requires="v">
                <p:oleObj spid="_x0000_s15400" name="Visio" r:id="rId4" imgW="8678456" imgH="1113739" progId="">
                  <p:embed/>
                </p:oleObj>
              </mc:Choice>
              <mc:Fallback>
                <p:oleObj name="Visio" r:id="rId4" imgW="8678456" imgH="1113739"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49650"/>
                        <a:ext cx="91440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968376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000" smtClean="0"/>
              <a:t>Your Turn: Add the Missing Result</a:t>
            </a:r>
          </a:p>
        </p:txBody>
      </p:sp>
      <p:graphicFrame>
        <p:nvGraphicFramePr>
          <p:cNvPr id="40963" name="Object 3"/>
          <p:cNvGraphicFramePr>
            <a:graphicFrameLocks noGrp="1" noChangeAspect="1"/>
          </p:cNvGraphicFramePr>
          <p:nvPr>
            <p:ph idx="1"/>
            <p:extLst>
              <p:ext uri="{D42A27DB-BD31-4B8C-83A1-F6EECF244321}">
                <p14:modId xmlns:p14="http://schemas.microsoft.com/office/powerpoint/2010/main" val="4019919037"/>
              </p:ext>
            </p:extLst>
          </p:nvPr>
        </p:nvGraphicFramePr>
        <p:xfrm>
          <a:off x="0" y="3549650"/>
          <a:ext cx="9144000" cy="1174750"/>
        </p:xfrm>
        <a:graphic>
          <a:graphicData uri="http://schemas.openxmlformats.org/presentationml/2006/ole">
            <mc:AlternateContent xmlns:mc="http://schemas.openxmlformats.org/markup-compatibility/2006">
              <mc:Choice xmlns:v="urn:schemas-microsoft-com:vml" Requires="v">
                <p:oleObj spid="_x0000_s44070" name="Visio" r:id="rId4" imgW="8678329" imgH="1113746" progId="">
                  <p:embed/>
                </p:oleObj>
              </mc:Choice>
              <mc:Fallback>
                <p:oleObj name="Visio" r:id="rId4" imgW="8678329" imgH="1113746" progId="">
                  <p:embed/>
                  <p:pic>
                    <p:nvPicPr>
                      <p:cNvPr id="0" name="Picture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49650"/>
                        <a:ext cx="91440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1077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76400" y="0"/>
            <a:ext cx="6248400" cy="1371600"/>
          </a:xfrm>
        </p:spPr>
        <p:txBody>
          <a:bodyPr/>
          <a:lstStyle/>
          <a:p>
            <a:pPr eaLnBrk="1" hangingPunct="1"/>
            <a:r>
              <a:rPr lang="en-US" sz="3000" smtClean="0"/>
              <a:t>Your Turn: Create a Results Chain Using the Following Results </a:t>
            </a:r>
          </a:p>
        </p:txBody>
      </p:sp>
      <p:graphicFrame>
        <p:nvGraphicFramePr>
          <p:cNvPr id="65539" name="Object 3"/>
          <p:cNvGraphicFramePr>
            <a:graphicFrameLocks noGrp="1" noChangeAspect="1"/>
          </p:cNvGraphicFramePr>
          <p:nvPr>
            <p:ph idx="1"/>
            <p:extLst>
              <p:ext uri="{D42A27DB-BD31-4B8C-83A1-F6EECF244321}">
                <p14:modId xmlns:p14="http://schemas.microsoft.com/office/powerpoint/2010/main" val="4173439911"/>
              </p:ext>
            </p:extLst>
          </p:nvPr>
        </p:nvGraphicFramePr>
        <p:xfrm>
          <a:off x="0" y="4724400"/>
          <a:ext cx="9150350" cy="1979612"/>
        </p:xfrm>
        <a:graphic>
          <a:graphicData uri="http://schemas.openxmlformats.org/presentationml/2006/ole">
            <mc:AlternateContent xmlns:mc="http://schemas.openxmlformats.org/markup-compatibility/2006">
              <mc:Choice xmlns:v="urn:schemas-microsoft-com:vml" Requires="v">
                <p:oleObj spid="_x0000_s58391" name="Visio" r:id="rId4" imgW="7654671" imgH="1655445" progId="">
                  <p:embed/>
                </p:oleObj>
              </mc:Choice>
              <mc:Fallback>
                <p:oleObj name="Visio" r:id="rId4" imgW="7654671" imgH="1655445"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91503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Text Box 4"/>
          <p:cNvSpPr txBox="1">
            <a:spLocks noChangeArrowheads="1"/>
          </p:cNvSpPr>
          <p:nvPr/>
        </p:nvSpPr>
        <p:spPr bwMode="auto">
          <a:xfrm>
            <a:off x="1136650" y="4284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endParaRPr lang="en-US">
              <a:solidFill>
                <a:srgbClr val="000000"/>
              </a:solidFill>
              <a:ea typeface="MS PGothic" pitchFamily="34" charset="-128"/>
            </a:endParaRPr>
          </a:p>
        </p:txBody>
      </p:sp>
      <p:sp>
        <p:nvSpPr>
          <p:cNvPr id="65541" name="Text Box 5"/>
          <p:cNvSpPr txBox="1">
            <a:spLocks noChangeArrowheads="1"/>
          </p:cNvSpPr>
          <p:nvPr/>
        </p:nvSpPr>
        <p:spPr bwMode="auto">
          <a:xfrm>
            <a:off x="1419225" y="1752600"/>
            <a:ext cx="6540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ctr" eaLnBrk="1" fontAlgn="base" hangingPunct="1">
              <a:spcBef>
                <a:spcPct val="20000"/>
              </a:spcBef>
              <a:spcAft>
                <a:spcPct val="20000"/>
              </a:spcAft>
            </a:pPr>
            <a:r>
              <a:rPr lang="en-US" sz="2000" dirty="0">
                <a:solidFill>
                  <a:srgbClr val="000000"/>
                </a:solidFill>
                <a:ea typeface="MS PGothic" pitchFamily="34" charset="-128"/>
              </a:rPr>
              <a:t>Citizens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Healthy native wetland vegetation</a:t>
            </a:r>
          </a:p>
          <a:p>
            <a:pPr algn="ctr" eaLnBrk="1" fontAlgn="base" hangingPunct="1">
              <a:spcBef>
                <a:spcPct val="20000"/>
              </a:spcBef>
              <a:spcAft>
                <a:spcPct val="20000"/>
              </a:spcAft>
            </a:pPr>
            <a:r>
              <a:rPr lang="en-US" sz="2000" dirty="0">
                <a:solidFill>
                  <a:srgbClr val="000000"/>
                </a:solidFill>
                <a:ea typeface="MS PGothic" pitchFamily="34" charset="-128"/>
              </a:rPr>
              <a:t>Citizens have skills to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Train citizens to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Citizens knowledgeable of local invasive plants</a:t>
            </a:r>
          </a:p>
          <a:p>
            <a:pPr algn="ctr" eaLnBrk="1" fontAlgn="base" hangingPunct="1">
              <a:spcBef>
                <a:spcPct val="20000"/>
              </a:spcBef>
              <a:spcAft>
                <a:spcPct val="20000"/>
              </a:spcAft>
            </a:pPr>
            <a:r>
              <a:rPr lang="en-US" sz="2000" dirty="0">
                <a:solidFill>
                  <a:srgbClr val="000000"/>
                </a:solidFill>
                <a:ea typeface="MS PGothic" pitchFamily="34" charset="-128"/>
              </a:rPr>
              <a:t>Invasive plants decreased</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841895917"/>
      </p:ext>
    </p:extLst>
  </p:cSld>
  <p:clrMapOvr>
    <a:masterClrMapping/>
  </p:clrMapOvr>
  <p:transition xmlns:p14="http://schemas.microsoft.com/office/powerpoint/2010/main" advTm="34000"/>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76400" y="0"/>
            <a:ext cx="5943600" cy="1371600"/>
          </a:xfrm>
        </p:spPr>
        <p:txBody>
          <a:bodyPr/>
          <a:lstStyle/>
          <a:p>
            <a:pPr eaLnBrk="1" hangingPunct="1"/>
            <a:r>
              <a:rPr lang="en-US" sz="3000" smtClean="0"/>
              <a:t>Your Turn: Create a Results Chain Using the Following Results </a:t>
            </a:r>
          </a:p>
        </p:txBody>
      </p:sp>
      <p:graphicFrame>
        <p:nvGraphicFramePr>
          <p:cNvPr id="66563" name="Object 3"/>
          <p:cNvGraphicFramePr>
            <a:graphicFrameLocks noGrp="1" noChangeAspect="1"/>
          </p:cNvGraphicFramePr>
          <p:nvPr>
            <p:ph idx="1"/>
            <p:extLst>
              <p:ext uri="{D42A27DB-BD31-4B8C-83A1-F6EECF244321}">
                <p14:modId xmlns:p14="http://schemas.microsoft.com/office/powerpoint/2010/main" val="2514198134"/>
              </p:ext>
            </p:extLst>
          </p:nvPr>
        </p:nvGraphicFramePr>
        <p:xfrm>
          <a:off x="0" y="4725988"/>
          <a:ext cx="9150350" cy="1979612"/>
        </p:xfrm>
        <a:graphic>
          <a:graphicData uri="http://schemas.openxmlformats.org/presentationml/2006/ole">
            <mc:AlternateContent xmlns:mc="http://schemas.openxmlformats.org/markup-compatibility/2006">
              <mc:Choice xmlns:v="urn:schemas-microsoft-com:vml" Requires="v">
                <p:oleObj spid="_x0000_s59415" name="Visio" r:id="rId4" imgW="7654747" imgH="1655369" progId="">
                  <p:embed/>
                </p:oleObj>
              </mc:Choice>
              <mc:Fallback>
                <p:oleObj name="Visio" r:id="rId4" imgW="7654747" imgH="1655369"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5988"/>
                        <a:ext cx="91503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4" name="Text Box 4"/>
          <p:cNvSpPr txBox="1">
            <a:spLocks noChangeArrowheads="1"/>
          </p:cNvSpPr>
          <p:nvPr/>
        </p:nvSpPr>
        <p:spPr bwMode="auto">
          <a:xfrm>
            <a:off x="1136650" y="4284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endParaRPr lang="en-US">
              <a:solidFill>
                <a:srgbClr val="000000"/>
              </a:solidFill>
              <a:ea typeface="MS PGothic" pitchFamily="34" charset="-128"/>
            </a:endParaRPr>
          </a:p>
        </p:txBody>
      </p:sp>
      <p:sp>
        <p:nvSpPr>
          <p:cNvPr id="66565" name="Text Box 5"/>
          <p:cNvSpPr txBox="1">
            <a:spLocks noChangeArrowheads="1"/>
          </p:cNvSpPr>
          <p:nvPr/>
        </p:nvSpPr>
        <p:spPr bwMode="auto">
          <a:xfrm>
            <a:off x="1419225" y="1762125"/>
            <a:ext cx="6540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ctr" eaLnBrk="1" fontAlgn="base" hangingPunct="1">
              <a:spcBef>
                <a:spcPct val="20000"/>
              </a:spcBef>
              <a:spcAft>
                <a:spcPct val="20000"/>
              </a:spcAft>
            </a:pPr>
            <a:r>
              <a:rPr lang="en-US" sz="2000" dirty="0">
                <a:solidFill>
                  <a:srgbClr val="000000"/>
                </a:solidFill>
                <a:ea typeface="MS PGothic" pitchFamily="34" charset="-128"/>
              </a:rPr>
              <a:t>Citizens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Healthy native wetland vegetation</a:t>
            </a:r>
          </a:p>
          <a:p>
            <a:pPr algn="ctr" eaLnBrk="1" fontAlgn="base" hangingPunct="1">
              <a:spcBef>
                <a:spcPct val="20000"/>
              </a:spcBef>
              <a:spcAft>
                <a:spcPct val="20000"/>
              </a:spcAft>
            </a:pPr>
            <a:r>
              <a:rPr lang="en-US" sz="2000" dirty="0">
                <a:solidFill>
                  <a:srgbClr val="000000"/>
                </a:solidFill>
                <a:ea typeface="MS PGothic" pitchFamily="34" charset="-128"/>
              </a:rPr>
              <a:t>Citizens have skills to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Citizens knowledgeable of local invasive plants</a:t>
            </a:r>
          </a:p>
          <a:p>
            <a:pPr algn="ctr" eaLnBrk="1" fontAlgn="base" hangingPunct="1">
              <a:spcBef>
                <a:spcPct val="20000"/>
              </a:spcBef>
              <a:spcAft>
                <a:spcPct val="20000"/>
              </a:spcAft>
            </a:pPr>
            <a:r>
              <a:rPr lang="en-US" sz="2000" dirty="0">
                <a:solidFill>
                  <a:srgbClr val="000000"/>
                </a:solidFill>
                <a:ea typeface="MS PGothic" pitchFamily="34" charset="-128"/>
              </a:rPr>
              <a:t>Invasive plants decreased</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036136563"/>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b="1" dirty="0" smtClean="0">
                <a:solidFill>
                  <a:schemeClr val="accent2"/>
                </a:solidFill>
              </a:rPr>
              <a:t>What is a Results Chain</a:t>
            </a:r>
          </a:p>
          <a:p>
            <a:pPr eaLnBrk="1" hangingPunct="1">
              <a:buSzTx/>
              <a:buFont typeface="Arial" pitchFamily="34" charset="0"/>
              <a:buChar char="•"/>
            </a:pPr>
            <a:r>
              <a:rPr lang="en-US" dirty="0" smtClean="0">
                <a:solidFill>
                  <a:srgbClr val="008000"/>
                </a:solidFill>
              </a:rPr>
              <a:t>How to Develop Results Chains</a:t>
            </a:r>
          </a:p>
          <a:p>
            <a:pPr eaLnBrk="1" hangingPunct="1">
              <a:buSzTx/>
              <a:buFont typeface="Arial" pitchFamily="34" charset="0"/>
              <a:buChar char="•"/>
            </a:pPr>
            <a:r>
              <a:rPr lang="en-US" dirty="0" smtClean="0">
                <a:solidFill>
                  <a:schemeClr val="accent2"/>
                </a:solidFill>
              </a:rPr>
              <a:t>Examples</a:t>
            </a:r>
          </a:p>
          <a:p>
            <a:pPr eaLnBrk="1" hangingPunct="1">
              <a:buSzTx/>
              <a:buFont typeface="Arial" pitchFamily="34" charset="0"/>
              <a:buChar char="•"/>
            </a:pPr>
            <a:r>
              <a:rPr lang="en-US" dirty="0" smtClean="0">
                <a:solidFill>
                  <a:srgbClr val="008000"/>
                </a:solidFill>
              </a:rPr>
              <a:t>How Project Teams Have Used Results Chains</a:t>
            </a:r>
          </a:p>
          <a:p>
            <a:pPr eaLnBrk="1" hangingPunct="1">
              <a:buFont typeface="Arial" pitchFamily="34" charset="0"/>
              <a:buChar char="•"/>
            </a:pPr>
            <a:endParaRPr lang="en-US" dirty="0" smtClean="0">
              <a:solidFill>
                <a:schemeClr val="accent2"/>
              </a:solidFill>
              <a:ea typeface="MS PGothic" pitchFamily="34" charset="-128"/>
            </a:endParaRP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259102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76400" y="0"/>
            <a:ext cx="6172200" cy="1371600"/>
          </a:xfrm>
        </p:spPr>
        <p:txBody>
          <a:bodyPr/>
          <a:lstStyle/>
          <a:p>
            <a:pPr eaLnBrk="1" hangingPunct="1"/>
            <a:r>
              <a:rPr lang="en-US" sz="3000" dirty="0" smtClean="0"/>
              <a:t>Your Turn: Create a Results Chain Using the Following Results </a:t>
            </a:r>
          </a:p>
        </p:txBody>
      </p:sp>
      <p:graphicFrame>
        <p:nvGraphicFramePr>
          <p:cNvPr id="67587" name="Object 3"/>
          <p:cNvGraphicFramePr>
            <a:graphicFrameLocks noGrp="1" noChangeAspect="1"/>
          </p:cNvGraphicFramePr>
          <p:nvPr>
            <p:ph idx="1"/>
            <p:extLst>
              <p:ext uri="{D42A27DB-BD31-4B8C-83A1-F6EECF244321}">
                <p14:modId xmlns:p14="http://schemas.microsoft.com/office/powerpoint/2010/main" val="2004068679"/>
              </p:ext>
            </p:extLst>
          </p:nvPr>
        </p:nvGraphicFramePr>
        <p:xfrm>
          <a:off x="0" y="4724400"/>
          <a:ext cx="9150350" cy="1979612"/>
        </p:xfrm>
        <a:graphic>
          <a:graphicData uri="http://schemas.openxmlformats.org/presentationml/2006/ole">
            <mc:AlternateContent xmlns:mc="http://schemas.openxmlformats.org/markup-compatibility/2006">
              <mc:Choice xmlns:v="urn:schemas-microsoft-com:vml" Requires="v">
                <p:oleObj spid="_x0000_s60439" name="Visio" r:id="rId4" imgW="7654671" imgH="1655445" progId="">
                  <p:embed/>
                </p:oleObj>
              </mc:Choice>
              <mc:Fallback>
                <p:oleObj name="Visio" r:id="rId4" imgW="7654671" imgH="1655445"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91503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Text Box 4"/>
          <p:cNvSpPr txBox="1">
            <a:spLocks noChangeArrowheads="1"/>
          </p:cNvSpPr>
          <p:nvPr/>
        </p:nvSpPr>
        <p:spPr bwMode="auto">
          <a:xfrm>
            <a:off x="1136650" y="4284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endParaRPr lang="en-US">
              <a:solidFill>
                <a:srgbClr val="000000"/>
              </a:solidFill>
              <a:ea typeface="MS PGothic" pitchFamily="34" charset="-128"/>
            </a:endParaRPr>
          </a:p>
        </p:txBody>
      </p:sp>
      <p:sp>
        <p:nvSpPr>
          <p:cNvPr id="67589" name="Text Box 5"/>
          <p:cNvSpPr txBox="1">
            <a:spLocks noChangeArrowheads="1"/>
          </p:cNvSpPr>
          <p:nvPr/>
        </p:nvSpPr>
        <p:spPr bwMode="auto">
          <a:xfrm>
            <a:off x="1419225" y="1724025"/>
            <a:ext cx="65405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ctr" eaLnBrk="1" fontAlgn="base" hangingPunct="1">
              <a:spcBef>
                <a:spcPct val="20000"/>
              </a:spcBef>
              <a:spcAft>
                <a:spcPct val="20000"/>
              </a:spcAft>
            </a:pPr>
            <a:r>
              <a:rPr lang="en-US" sz="2000" dirty="0">
                <a:solidFill>
                  <a:srgbClr val="000000"/>
                </a:solidFill>
                <a:ea typeface="MS PGothic" pitchFamily="34" charset="-128"/>
              </a:rPr>
              <a:t>Citizens eradicate invasive plants</a:t>
            </a:r>
          </a:p>
          <a:p>
            <a:pPr algn="ctr" eaLnBrk="1" fontAlgn="base" hangingPunct="1">
              <a:spcBef>
                <a:spcPct val="20000"/>
              </a:spcBef>
              <a:spcAft>
                <a:spcPct val="20000"/>
              </a:spcAft>
            </a:pPr>
            <a:r>
              <a:rPr lang="en-US" sz="2000" dirty="0">
                <a:solidFill>
                  <a:srgbClr val="000000"/>
                </a:solidFill>
                <a:ea typeface="MS PGothic" pitchFamily="34" charset="-128"/>
              </a:rPr>
              <a:t>Healthy native wetland vegetation</a:t>
            </a:r>
          </a:p>
          <a:p>
            <a:pPr algn="ctr" eaLnBrk="1" fontAlgn="base" hangingPunct="1">
              <a:spcBef>
                <a:spcPct val="20000"/>
              </a:spcBef>
              <a:spcAft>
                <a:spcPct val="20000"/>
              </a:spcAft>
            </a:pPr>
            <a:r>
              <a:rPr lang="en-US" sz="2000" dirty="0">
                <a:solidFill>
                  <a:srgbClr val="000000"/>
                </a:solidFill>
                <a:ea typeface="MS PGothic" pitchFamily="34" charset="-128"/>
              </a:rPr>
              <a:t>Invasive plants decreased</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883217572"/>
      </p:ext>
    </p:extLst>
  </p:cSld>
  <p:clrMapOvr>
    <a:masterClrMapping/>
  </p:clrMapOvr>
  <p:transition xmlns:p14="http://schemas.microsoft.com/office/powerpoint/2010/main" advTm="4600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76400" y="0"/>
            <a:ext cx="5943600" cy="1371600"/>
          </a:xfrm>
        </p:spPr>
        <p:txBody>
          <a:bodyPr/>
          <a:lstStyle/>
          <a:p>
            <a:pPr eaLnBrk="1" hangingPunct="1"/>
            <a:r>
              <a:rPr lang="en-US" sz="3000" smtClean="0"/>
              <a:t>Your Turn: Create a Results Chain Using the Following Results </a:t>
            </a:r>
          </a:p>
        </p:txBody>
      </p:sp>
      <p:graphicFrame>
        <p:nvGraphicFramePr>
          <p:cNvPr id="68611" name="Object 3"/>
          <p:cNvGraphicFramePr>
            <a:graphicFrameLocks noGrp="1" noChangeAspect="1"/>
          </p:cNvGraphicFramePr>
          <p:nvPr>
            <p:ph idx="1"/>
            <p:extLst>
              <p:ext uri="{D42A27DB-BD31-4B8C-83A1-F6EECF244321}">
                <p14:modId xmlns:p14="http://schemas.microsoft.com/office/powerpoint/2010/main" val="3725935361"/>
              </p:ext>
            </p:extLst>
          </p:nvPr>
        </p:nvGraphicFramePr>
        <p:xfrm>
          <a:off x="0" y="4725988"/>
          <a:ext cx="9150350" cy="1979612"/>
        </p:xfrm>
        <a:graphic>
          <a:graphicData uri="http://schemas.openxmlformats.org/presentationml/2006/ole">
            <mc:AlternateContent xmlns:mc="http://schemas.openxmlformats.org/markup-compatibility/2006">
              <mc:Choice xmlns:v="urn:schemas-microsoft-com:vml" Requires="v">
                <p:oleObj spid="_x0000_s61463" name="Visio" r:id="rId4" imgW="7654671" imgH="1655445" progId="">
                  <p:embed/>
                </p:oleObj>
              </mc:Choice>
              <mc:Fallback>
                <p:oleObj name="Visio" r:id="rId4" imgW="7654671" imgH="1655445"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5988"/>
                        <a:ext cx="91503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2" name="Text Box 4"/>
          <p:cNvSpPr txBox="1">
            <a:spLocks noChangeArrowheads="1"/>
          </p:cNvSpPr>
          <p:nvPr/>
        </p:nvSpPr>
        <p:spPr bwMode="auto">
          <a:xfrm>
            <a:off x="1136650" y="4284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endParaRPr lang="en-US">
              <a:solidFill>
                <a:srgbClr val="000000"/>
              </a:solidFill>
              <a:ea typeface="MS PGothic" pitchFamily="34" charset="-128"/>
            </a:endParaRPr>
          </a:p>
        </p:txBody>
      </p:sp>
      <p:sp>
        <p:nvSpPr>
          <p:cNvPr id="68613" name="Text Box 5"/>
          <p:cNvSpPr txBox="1">
            <a:spLocks noChangeArrowheads="1"/>
          </p:cNvSpPr>
          <p:nvPr/>
        </p:nvSpPr>
        <p:spPr bwMode="auto">
          <a:xfrm>
            <a:off x="1419225" y="1768475"/>
            <a:ext cx="654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algn="ctr" eaLnBrk="1" fontAlgn="base" hangingPunct="1">
              <a:spcBef>
                <a:spcPct val="20000"/>
              </a:spcBef>
              <a:spcAft>
                <a:spcPct val="20000"/>
              </a:spcAft>
            </a:pPr>
            <a:r>
              <a:rPr lang="en-US" sz="2000" dirty="0">
                <a:solidFill>
                  <a:srgbClr val="000000"/>
                </a:solidFill>
                <a:ea typeface="MS PGothic" pitchFamily="34" charset="-128"/>
              </a:rPr>
              <a:t>Healthy native wetland vegetation</a:t>
            </a:r>
          </a:p>
          <a:p>
            <a:pPr algn="ctr" eaLnBrk="1" fontAlgn="base" hangingPunct="1">
              <a:spcBef>
                <a:spcPct val="20000"/>
              </a:spcBef>
              <a:spcAft>
                <a:spcPct val="20000"/>
              </a:spcAft>
            </a:pPr>
            <a:r>
              <a:rPr lang="en-US" sz="2000" dirty="0">
                <a:solidFill>
                  <a:srgbClr val="000000"/>
                </a:solidFill>
                <a:ea typeface="MS PGothic" pitchFamily="34" charset="-128"/>
              </a:rPr>
              <a:t>Invasive plants decreased</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389985121"/>
      </p:ext>
    </p:extLst>
  </p:cSld>
  <p:clrMapOvr>
    <a:masterClrMapping/>
  </p:clrMapOvr>
  <p:transition xmlns:p14="http://schemas.microsoft.com/office/powerpoint/2010/main" advTm="49000"/>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76400" y="0"/>
            <a:ext cx="6096000" cy="1371600"/>
          </a:xfrm>
        </p:spPr>
        <p:txBody>
          <a:bodyPr/>
          <a:lstStyle/>
          <a:p>
            <a:pPr eaLnBrk="1" hangingPunct="1"/>
            <a:r>
              <a:rPr lang="en-US" sz="3000" smtClean="0"/>
              <a:t>Your Turn: Create a Results Chain Using the Following Results </a:t>
            </a:r>
          </a:p>
        </p:txBody>
      </p:sp>
      <p:graphicFrame>
        <p:nvGraphicFramePr>
          <p:cNvPr id="69635" name="Object 3"/>
          <p:cNvGraphicFramePr>
            <a:graphicFrameLocks noGrp="1" noChangeAspect="1"/>
          </p:cNvGraphicFramePr>
          <p:nvPr>
            <p:ph idx="1"/>
            <p:extLst>
              <p:ext uri="{D42A27DB-BD31-4B8C-83A1-F6EECF244321}">
                <p14:modId xmlns:p14="http://schemas.microsoft.com/office/powerpoint/2010/main" val="3210651200"/>
              </p:ext>
            </p:extLst>
          </p:nvPr>
        </p:nvGraphicFramePr>
        <p:xfrm>
          <a:off x="0" y="4725988"/>
          <a:ext cx="9150350" cy="1979612"/>
        </p:xfrm>
        <a:graphic>
          <a:graphicData uri="http://schemas.openxmlformats.org/presentationml/2006/ole">
            <mc:AlternateContent xmlns:mc="http://schemas.openxmlformats.org/markup-compatibility/2006">
              <mc:Choice xmlns:v="urn:schemas-microsoft-com:vml" Requires="v">
                <p:oleObj spid="_x0000_s62487" name="Visio" r:id="rId4" imgW="7654671" imgH="1655445" progId="">
                  <p:embed/>
                </p:oleObj>
              </mc:Choice>
              <mc:Fallback>
                <p:oleObj name="Visio" r:id="rId4" imgW="7654671" imgH="1655445" progId="">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5988"/>
                        <a:ext cx="915035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6" name="Text Box 4"/>
          <p:cNvSpPr txBox="1">
            <a:spLocks noChangeArrowheads="1"/>
          </p:cNvSpPr>
          <p:nvPr/>
        </p:nvSpPr>
        <p:spPr bwMode="auto">
          <a:xfrm>
            <a:off x="1136650" y="428466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endParaRPr lang="en-US">
              <a:solidFill>
                <a:srgbClr val="000000"/>
              </a:solidFill>
              <a:ea typeface="MS PGothic" pitchFamily="34" charset="-128"/>
            </a:endParaRP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979815690"/>
      </p:ext>
    </p:extLst>
  </p:cSld>
  <p:clrMapOvr>
    <a:masterClrMapping/>
  </p:clrMapOvr>
  <p:transition xmlns:p14="http://schemas.microsoft.com/office/powerpoint/2010/main" advTm="4500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This Presentation</a:t>
            </a:r>
          </a:p>
        </p:txBody>
      </p:sp>
      <p:sp>
        <p:nvSpPr>
          <p:cNvPr id="4" name="Content Placeholder 2"/>
          <p:cNvSpPr txBox="1">
            <a:spLocks/>
          </p:cNvSpPr>
          <p:nvPr/>
        </p:nvSpPr>
        <p:spPr bwMode="auto">
          <a:xfrm>
            <a:off x="457200" y="1752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buSzTx/>
              <a:buFont typeface="Arial" pitchFamily="34" charset="0"/>
              <a:buChar char="•"/>
            </a:pPr>
            <a:r>
              <a:rPr lang="en-US" dirty="0" smtClean="0">
                <a:solidFill>
                  <a:schemeClr val="accent2"/>
                </a:solidFill>
              </a:rPr>
              <a:t>What is a Results Chain</a:t>
            </a:r>
          </a:p>
          <a:p>
            <a:pPr eaLnBrk="1" hangingPunct="1">
              <a:buSzTx/>
              <a:buFont typeface="Arial" pitchFamily="34" charset="0"/>
              <a:buChar char="•"/>
            </a:pPr>
            <a:r>
              <a:rPr lang="en-US" dirty="0" smtClean="0">
                <a:solidFill>
                  <a:srgbClr val="008000"/>
                </a:solidFill>
              </a:rPr>
              <a:t>How to Develop Results Chains</a:t>
            </a:r>
          </a:p>
          <a:p>
            <a:pPr eaLnBrk="1" hangingPunct="1">
              <a:buSzTx/>
              <a:buFont typeface="Arial" pitchFamily="34" charset="0"/>
              <a:buChar char="•"/>
            </a:pPr>
            <a:r>
              <a:rPr lang="en-US" dirty="0" smtClean="0">
                <a:solidFill>
                  <a:schemeClr val="accent2"/>
                </a:solidFill>
              </a:rPr>
              <a:t>Examples</a:t>
            </a:r>
          </a:p>
          <a:p>
            <a:pPr eaLnBrk="1" hangingPunct="1">
              <a:buSzTx/>
              <a:buFont typeface="Arial" pitchFamily="34" charset="0"/>
              <a:buChar char="•"/>
            </a:pPr>
            <a:r>
              <a:rPr lang="en-US" b="1" dirty="0" smtClean="0">
                <a:solidFill>
                  <a:srgbClr val="008000"/>
                </a:solidFill>
              </a:rPr>
              <a:t>How Project Teams Have Used Results Chains </a:t>
            </a:r>
          </a:p>
          <a:p>
            <a:pPr eaLnBrk="1" hangingPunct="1">
              <a:buSzTx/>
              <a:buFont typeface="Arial" pitchFamily="34" charset="0"/>
              <a:buChar char="•"/>
            </a:pPr>
            <a:endParaRPr lang="en-US" dirty="0" smtClean="0">
              <a:solidFill>
                <a:schemeClr val="accent2"/>
              </a:solidFill>
              <a:ea typeface="MS PGothic" pitchFamily="34" charset="-128"/>
            </a:endParaRPr>
          </a:p>
          <a:p>
            <a:pPr marL="0" indent="0" eaLnBrk="1" hangingPunct="1">
              <a:buSzTx/>
              <a:buNone/>
            </a:pPr>
            <a:endParaRPr lang="en-US" dirty="0" smtClean="0"/>
          </a:p>
          <a:p>
            <a:pPr marL="609600" indent="-609600" eaLnBrk="1" hangingPunct="1">
              <a:buFont typeface="Arial" charset="0"/>
              <a:buNone/>
            </a:pPr>
            <a:endParaRPr lang="en-US" dirty="0" smtClean="0"/>
          </a:p>
          <a:p>
            <a:pPr marL="609600" indent="-609600" eaLnBrk="1" hangingPunct="1">
              <a:buFont typeface="Arial" charset="0"/>
              <a:buNone/>
            </a:pPr>
            <a:endParaRPr lang="en-US" dirty="0" smtClean="0"/>
          </a:p>
          <a:p>
            <a:pPr>
              <a:buFontTx/>
              <a:buNone/>
            </a:pPr>
            <a:endParaRPr lang="en-US" dirty="0" smtClean="0">
              <a:ea typeface="MS PGothic" pitchFamily="34" charset="-128"/>
            </a:endParaRP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40190746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257800" cy="1371600"/>
          </a:xfrm>
        </p:spPr>
        <p:txBody>
          <a:bodyPr/>
          <a:lstStyle/>
          <a:p>
            <a:r>
              <a:rPr lang="en-US" dirty="0" smtClean="0"/>
              <a:t>How Teams Have Used Results Chains</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To discuss and refine their theories of change</a:t>
            </a:r>
          </a:p>
          <a:p>
            <a:r>
              <a:rPr lang="en-US" dirty="0" smtClean="0">
                <a:solidFill>
                  <a:srgbClr val="008000"/>
                </a:solidFill>
              </a:rPr>
              <a:t>To be realistic about the time required to achieve results</a:t>
            </a:r>
          </a:p>
          <a:p>
            <a:r>
              <a:rPr lang="en-US" dirty="0" smtClean="0">
                <a:solidFill>
                  <a:schemeClr val="accent2"/>
                </a:solidFill>
              </a:rPr>
              <a:t>To recognize when NOT to implement a strategy</a:t>
            </a:r>
          </a:p>
          <a:p>
            <a:endParaRPr lang="en-US" dirty="0"/>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4866589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76400" y="0"/>
            <a:ext cx="5334000" cy="1371600"/>
          </a:xfrm>
          <a:noFill/>
        </p:spPr>
        <p:txBody>
          <a:bodyPr/>
          <a:lstStyle/>
          <a:p>
            <a:pPr eaLnBrk="1" hangingPunct="1"/>
            <a:r>
              <a:rPr lang="en-US" dirty="0" smtClean="0"/>
              <a:t>Refine Theories of Change</a:t>
            </a:r>
          </a:p>
        </p:txBody>
      </p:sp>
      <p:graphicFrame>
        <p:nvGraphicFramePr>
          <p:cNvPr id="51203" name="Object 4"/>
          <p:cNvGraphicFramePr>
            <a:graphicFrameLocks noGrp="1" noChangeAspect="1"/>
          </p:cNvGraphicFramePr>
          <p:nvPr>
            <p:ph idx="1"/>
          </p:nvPr>
        </p:nvGraphicFramePr>
        <p:xfrm>
          <a:off x="377825" y="1631950"/>
          <a:ext cx="8404225" cy="3324225"/>
        </p:xfrm>
        <a:graphic>
          <a:graphicData uri="http://schemas.openxmlformats.org/presentationml/2006/ole">
            <mc:AlternateContent xmlns:mc="http://schemas.openxmlformats.org/markup-compatibility/2006">
              <mc:Choice xmlns:v="urn:schemas-microsoft-com:vml" Requires="v">
                <p:oleObj spid="_x0000_s23591" name="Visio" r:id="rId4" imgW="8227543" imgH="3255150" progId="">
                  <p:embed/>
                </p:oleObj>
              </mc:Choice>
              <mc:Fallback>
                <p:oleObj name="Visio" r:id="rId4" imgW="8227543" imgH="3255150"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1950"/>
                        <a:ext cx="840422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4" name="Text Box 5"/>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078735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76400" y="0"/>
            <a:ext cx="5562600" cy="1371600"/>
          </a:xfrm>
          <a:noFill/>
        </p:spPr>
        <p:txBody>
          <a:bodyPr/>
          <a:lstStyle/>
          <a:p>
            <a:pPr eaLnBrk="1" hangingPunct="1"/>
            <a:r>
              <a:rPr lang="en-US" dirty="0" smtClean="0"/>
              <a:t>Refine Theories of Change</a:t>
            </a:r>
          </a:p>
        </p:txBody>
      </p:sp>
      <p:graphicFrame>
        <p:nvGraphicFramePr>
          <p:cNvPr id="52227" name="Object 3"/>
          <p:cNvGraphicFramePr>
            <a:graphicFrameLocks noGrp="1" noChangeAspect="1"/>
          </p:cNvGraphicFramePr>
          <p:nvPr>
            <p:ph idx="1"/>
          </p:nvPr>
        </p:nvGraphicFramePr>
        <p:xfrm>
          <a:off x="377825" y="1631950"/>
          <a:ext cx="8404225" cy="3324225"/>
        </p:xfrm>
        <a:graphic>
          <a:graphicData uri="http://schemas.openxmlformats.org/presentationml/2006/ole">
            <mc:AlternateContent xmlns:mc="http://schemas.openxmlformats.org/markup-compatibility/2006">
              <mc:Choice xmlns:v="urn:schemas-microsoft-com:vml" Requires="v">
                <p:oleObj spid="_x0000_s24615" name="Visio" r:id="rId4" imgW="8227543" imgH="3255150" progId="">
                  <p:embed/>
                </p:oleObj>
              </mc:Choice>
              <mc:Fallback>
                <p:oleObj name="Visio" r:id="rId4" imgW="8227543" imgH="3255150"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1950"/>
                        <a:ext cx="840422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8" name="Text Box 4"/>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601011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76400" y="0"/>
            <a:ext cx="5867400" cy="1371600"/>
          </a:xfrm>
          <a:noFill/>
        </p:spPr>
        <p:txBody>
          <a:bodyPr/>
          <a:lstStyle/>
          <a:p>
            <a:pPr eaLnBrk="1" hangingPunct="1"/>
            <a:r>
              <a:rPr lang="en-US" dirty="0" smtClean="0"/>
              <a:t>Refine Theories of Change</a:t>
            </a:r>
          </a:p>
        </p:txBody>
      </p:sp>
      <p:graphicFrame>
        <p:nvGraphicFramePr>
          <p:cNvPr id="53251" name="Object 3"/>
          <p:cNvGraphicFramePr>
            <a:graphicFrameLocks noGrp="1" noChangeAspect="1"/>
          </p:cNvGraphicFramePr>
          <p:nvPr>
            <p:ph idx="1"/>
          </p:nvPr>
        </p:nvGraphicFramePr>
        <p:xfrm>
          <a:off x="377825" y="1631950"/>
          <a:ext cx="8404225" cy="3324225"/>
        </p:xfrm>
        <a:graphic>
          <a:graphicData uri="http://schemas.openxmlformats.org/presentationml/2006/ole">
            <mc:AlternateContent xmlns:mc="http://schemas.openxmlformats.org/markup-compatibility/2006">
              <mc:Choice xmlns:v="urn:schemas-microsoft-com:vml" Requires="v">
                <p:oleObj spid="_x0000_s25639" name="Visio" r:id="rId4" imgW="8227543" imgH="3255150" progId="">
                  <p:embed/>
                </p:oleObj>
              </mc:Choice>
              <mc:Fallback>
                <p:oleObj name="Visio" r:id="rId4" imgW="8227543" imgH="3255150"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1950"/>
                        <a:ext cx="840422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2" name="Text Box 4"/>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356951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76400" y="0"/>
            <a:ext cx="5334000" cy="1371600"/>
          </a:xfrm>
          <a:noFill/>
        </p:spPr>
        <p:txBody>
          <a:bodyPr/>
          <a:lstStyle/>
          <a:p>
            <a:pPr eaLnBrk="1" hangingPunct="1"/>
            <a:r>
              <a:rPr lang="en-US" dirty="0" smtClean="0"/>
              <a:t>Refine Theories of Change</a:t>
            </a:r>
          </a:p>
        </p:txBody>
      </p:sp>
      <p:graphicFrame>
        <p:nvGraphicFramePr>
          <p:cNvPr id="54275" name="Object 3"/>
          <p:cNvGraphicFramePr>
            <a:graphicFrameLocks noGrp="1" noChangeAspect="1"/>
          </p:cNvGraphicFramePr>
          <p:nvPr>
            <p:ph idx="1"/>
          </p:nvPr>
        </p:nvGraphicFramePr>
        <p:xfrm>
          <a:off x="377825" y="1631950"/>
          <a:ext cx="8404225" cy="3324225"/>
        </p:xfrm>
        <a:graphic>
          <a:graphicData uri="http://schemas.openxmlformats.org/presentationml/2006/ole">
            <mc:AlternateContent xmlns:mc="http://schemas.openxmlformats.org/markup-compatibility/2006">
              <mc:Choice xmlns:v="urn:schemas-microsoft-com:vml" Requires="v">
                <p:oleObj spid="_x0000_s26663" name="Visio" r:id="rId4" imgW="8227543" imgH="3255150" progId="">
                  <p:embed/>
                </p:oleObj>
              </mc:Choice>
              <mc:Fallback>
                <p:oleObj name="Visio" r:id="rId4" imgW="8227543" imgH="3255150"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1950"/>
                        <a:ext cx="840422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Text Box 4"/>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041197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76400" y="0"/>
            <a:ext cx="5486400" cy="1371600"/>
          </a:xfrm>
          <a:noFill/>
        </p:spPr>
        <p:txBody>
          <a:bodyPr/>
          <a:lstStyle/>
          <a:p>
            <a:pPr eaLnBrk="1" hangingPunct="1"/>
            <a:r>
              <a:rPr lang="en-US" dirty="0" smtClean="0"/>
              <a:t>Refine Theories of Change</a:t>
            </a:r>
          </a:p>
        </p:txBody>
      </p:sp>
      <p:graphicFrame>
        <p:nvGraphicFramePr>
          <p:cNvPr id="55299" name="Object 3"/>
          <p:cNvGraphicFramePr>
            <a:graphicFrameLocks noGrp="1" noChangeAspect="1"/>
          </p:cNvGraphicFramePr>
          <p:nvPr>
            <p:ph idx="1"/>
          </p:nvPr>
        </p:nvGraphicFramePr>
        <p:xfrm>
          <a:off x="377825" y="1631950"/>
          <a:ext cx="8404225" cy="3324225"/>
        </p:xfrm>
        <a:graphic>
          <a:graphicData uri="http://schemas.openxmlformats.org/presentationml/2006/ole">
            <mc:AlternateContent xmlns:mc="http://schemas.openxmlformats.org/markup-compatibility/2006">
              <mc:Choice xmlns:v="urn:schemas-microsoft-com:vml" Requires="v">
                <p:oleObj spid="_x0000_s27687" name="Visio" r:id="rId4" imgW="8227543" imgH="3255150" progId="">
                  <p:embed/>
                </p:oleObj>
              </mc:Choice>
              <mc:Fallback>
                <p:oleObj name="Visio" r:id="rId4" imgW="8227543" imgH="3255150"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1950"/>
                        <a:ext cx="8404225"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0" name="Text Box 4"/>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2214986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Results Chain?</a:t>
            </a:r>
            <a:endParaRPr lang="en-US" dirty="0"/>
          </a:p>
        </p:txBody>
      </p:sp>
      <p:sp>
        <p:nvSpPr>
          <p:cNvPr id="3" name="Content Placeholder 2"/>
          <p:cNvSpPr>
            <a:spLocks noGrp="1"/>
          </p:cNvSpPr>
          <p:nvPr>
            <p:ph idx="1"/>
          </p:nvPr>
        </p:nvSpPr>
        <p:spPr>
          <a:xfrm>
            <a:off x="762000" y="1752600"/>
            <a:ext cx="7924800" cy="4724400"/>
          </a:xfrm>
        </p:spPr>
        <p:txBody>
          <a:bodyPr/>
          <a:lstStyle/>
          <a:p>
            <a:pPr marL="0" indent="0">
              <a:buNone/>
            </a:pPr>
            <a:endParaRPr lang="en-US" sz="3600" dirty="0" smtClean="0"/>
          </a:p>
          <a:p>
            <a:pPr marL="0" indent="0">
              <a:buNone/>
            </a:pPr>
            <a:r>
              <a:rPr lang="en-US" sz="3600" dirty="0" smtClean="0">
                <a:solidFill>
                  <a:schemeClr val="accent2"/>
                </a:solidFill>
              </a:rPr>
              <a:t>A tool for documenting a team’s </a:t>
            </a:r>
            <a:r>
              <a:rPr lang="en-US" sz="3600" dirty="0" smtClean="0">
                <a:solidFill>
                  <a:srgbClr val="008000"/>
                </a:solidFill>
              </a:rPr>
              <a:t>“theory of change,” </a:t>
            </a:r>
            <a:r>
              <a:rPr lang="en-US" sz="3600" dirty="0" smtClean="0">
                <a:solidFill>
                  <a:schemeClr val="accent2"/>
                </a:solidFill>
              </a:rPr>
              <a:t>describing how a strategy will lead to </a:t>
            </a:r>
            <a:r>
              <a:rPr lang="en-US" sz="3600" dirty="0" smtClean="0">
                <a:solidFill>
                  <a:srgbClr val="008000"/>
                </a:solidFill>
              </a:rPr>
              <a:t>conservation success</a:t>
            </a:r>
            <a:endParaRPr lang="en-US" sz="3600" dirty="0">
              <a:solidFill>
                <a:srgbClr val="008000"/>
              </a:solidFill>
            </a:endParaRP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1951321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76400" y="0"/>
            <a:ext cx="5791200" cy="1371600"/>
          </a:xfrm>
          <a:noFill/>
        </p:spPr>
        <p:txBody>
          <a:bodyPr/>
          <a:lstStyle/>
          <a:p>
            <a:pPr eaLnBrk="1" hangingPunct="1"/>
            <a:r>
              <a:rPr lang="en-US" dirty="0" smtClean="0"/>
              <a:t>Be Realistic About Time Required to Achieve Results</a:t>
            </a:r>
          </a:p>
        </p:txBody>
      </p:sp>
      <p:graphicFrame>
        <p:nvGraphicFramePr>
          <p:cNvPr id="58371" name="Object 3"/>
          <p:cNvGraphicFramePr>
            <a:graphicFrameLocks noGrp="1" noChangeAspect="1"/>
          </p:cNvGraphicFramePr>
          <p:nvPr>
            <p:ph idx="1"/>
            <p:extLst>
              <p:ext uri="{D42A27DB-BD31-4B8C-83A1-F6EECF244321}">
                <p14:modId xmlns:p14="http://schemas.microsoft.com/office/powerpoint/2010/main" val="1915968073"/>
              </p:ext>
            </p:extLst>
          </p:nvPr>
        </p:nvGraphicFramePr>
        <p:xfrm>
          <a:off x="379413" y="1631950"/>
          <a:ext cx="8401050" cy="3324225"/>
        </p:xfrm>
        <a:graphic>
          <a:graphicData uri="http://schemas.openxmlformats.org/presentationml/2006/ole">
            <mc:AlternateContent xmlns:mc="http://schemas.openxmlformats.org/markup-compatibility/2006">
              <mc:Choice xmlns:v="urn:schemas-microsoft-com:vml" Requires="v">
                <p:oleObj spid="_x0000_s46118" name="Visio" r:id="rId4" imgW="8227528" imgH="3255399" progId="">
                  <p:embed/>
                </p:oleObj>
              </mc:Choice>
              <mc:Fallback>
                <p:oleObj name="Visio" r:id="rId4" imgW="8227528" imgH="3255399" progId="">
                  <p:embed/>
                  <p:pic>
                    <p:nvPicPr>
                      <p:cNvPr id="0" name="Picture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1631950"/>
                        <a:ext cx="8401050"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2" name="Text Box 4"/>
          <p:cNvSpPr txBox="1">
            <a:spLocks noChangeArrowheads="1"/>
          </p:cNvSpPr>
          <p:nvPr/>
        </p:nvSpPr>
        <p:spPr bwMode="auto">
          <a:xfrm>
            <a:off x="611188" y="6465888"/>
            <a:ext cx="6573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WWF Southwest Amazon Ecoregion (SWA)</a:t>
            </a:r>
          </a:p>
        </p:txBody>
      </p:sp>
      <p:sp>
        <p:nvSpPr>
          <p:cNvPr id="2" name="TextBox 1"/>
          <p:cNvSpPr txBox="1"/>
          <p:nvPr/>
        </p:nvSpPr>
        <p:spPr>
          <a:xfrm>
            <a:off x="5596545" y="5555848"/>
            <a:ext cx="184666" cy="369332"/>
          </a:xfrm>
          <a:prstGeom prst="rect">
            <a:avLst/>
          </a:prstGeom>
          <a:noFill/>
        </p:spPr>
        <p:txBody>
          <a:bodyPr wrap="none" rtlCol="0">
            <a:spAutoFit/>
          </a:bodyPr>
          <a:lstStyle/>
          <a:p>
            <a:endParaRPr lang="en-US" dirty="0"/>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9416972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title"/>
          </p:nvPr>
        </p:nvSpPr>
        <p:spPr>
          <a:xfrm>
            <a:off x="1676400" y="0"/>
            <a:ext cx="5638800" cy="1371600"/>
          </a:xfrm>
          <a:noFill/>
        </p:spPr>
        <p:txBody>
          <a:bodyPr/>
          <a:lstStyle/>
          <a:p>
            <a:pPr eaLnBrk="1" hangingPunct="1"/>
            <a:r>
              <a:rPr lang="en-US" dirty="0" smtClean="0"/>
              <a:t>Recognizing When NOT To Implement a Strategy</a:t>
            </a:r>
            <a:r>
              <a:rPr lang="en-US" sz="3000" dirty="0" smtClean="0"/>
              <a:t> </a:t>
            </a:r>
          </a:p>
        </p:txBody>
      </p:sp>
      <p:graphicFrame>
        <p:nvGraphicFramePr>
          <p:cNvPr id="56325" name="Object 9"/>
          <p:cNvGraphicFramePr>
            <a:graphicFrameLocks noGrp="1" noChangeAspect="1"/>
          </p:cNvGraphicFramePr>
          <p:nvPr>
            <p:ph idx="1"/>
          </p:nvPr>
        </p:nvGraphicFramePr>
        <p:xfrm>
          <a:off x="663575" y="2579688"/>
          <a:ext cx="7816850" cy="3070225"/>
        </p:xfrm>
        <a:graphic>
          <a:graphicData uri="http://schemas.openxmlformats.org/presentationml/2006/ole">
            <mc:AlternateContent xmlns:mc="http://schemas.openxmlformats.org/markup-compatibility/2006">
              <mc:Choice xmlns:v="urn:schemas-microsoft-com:vml" Requires="v">
                <p:oleObj spid="_x0000_s28712" name="Visio" r:id="rId4" imgW="7817091" imgH="3069641" progId="">
                  <p:embed/>
                </p:oleObj>
              </mc:Choice>
              <mc:Fallback>
                <p:oleObj name="Visio" r:id="rId4" imgW="7817091" imgH="3069641" progId="">
                  <p:embed/>
                  <p:pic>
                    <p:nvPicPr>
                      <p:cNvPr id="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 y="2579688"/>
                        <a:ext cx="78168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Rectangle 3"/>
          <p:cNvSpPr>
            <a:spLocks noGrp="1" noChangeArrowheads="1"/>
          </p:cNvSpPr>
          <p:nvPr>
            <p:ph type="body" sz="half" idx="4294967295"/>
          </p:nvPr>
        </p:nvSpPr>
        <p:spPr>
          <a:xfrm>
            <a:off x="738188" y="1690687"/>
            <a:ext cx="8405812" cy="519113"/>
          </a:xfrm>
        </p:spPr>
        <p:txBody>
          <a:bodyPr/>
          <a:lstStyle/>
          <a:p>
            <a:pPr eaLnBrk="1" hangingPunct="1">
              <a:buFont typeface="Arial" charset="0"/>
              <a:buNone/>
            </a:pPr>
            <a:r>
              <a:rPr lang="en-US" sz="2800" smtClean="0"/>
              <a:t>Should we invest in sustainable agriculture?</a:t>
            </a:r>
          </a:p>
        </p:txBody>
      </p:sp>
      <p:sp>
        <p:nvSpPr>
          <p:cNvPr id="56324" name="Text Box 5"/>
          <p:cNvSpPr txBox="1">
            <a:spLocks noChangeArrowheads="1"/>
          </p:cNvSpPr>
          <p:nvPr/>
        </p:nvSpPr>
        <p:spPr bwMode="auto">
          <a:xfrm>
            <a:off x="611188" y="6465888"/>
            <a:ext cx="7443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fontAlgn="base" hangingPunct="1">
              <a:spcBef>
                <a:spcPct val="0"/>
              </a:spcBef>
              <a:spcAft>
                <a:spcPct val="0"/>
              </a:spcAft>
            </a:pPr>
            <a:r>
              <a:rPr lang="en-US" sz="2000" i="1">
                <a:solidFill>
                  <a:srgbClr val="FFFFFF"/>
                </a:solidFill>
                <a:ea typeface="MS PGothic" pitchFamily="34" charset="-128"/>
              </a:rPr>
              <a:t>Adapted from Eastern African Coastal Forests Ecoregion (EACFE)</a:t>
            </a:r>
          </a:p>
        </p:txBody>
      </p:sp>
      <p:sp>
        <p:nvSpPr>
          <p:cNvPr id="6" name="TextBox 5"/>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1517089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477000" y="152400"/>
            <a:ext cx="2438400" cy="1143000"/>
          </a:xfrm>
          <a:prstGeom prst="rect">
            <a:avLst/>
          </a:prstGeom>
          <a:noFill/>
          <a:ln w="9525">
            <a:noFill/>
            <a:miter lim="800000"/>
            <a:headEnd/>
            <a:tailEnd/>
          </a:ln>
        </p:spPr>
        <p:txBody>
          <a:bodyPr anchor="ctr"/>
          <a:lstStyle/>
          <a:p>
            <a:pPr algn="r">
              <a:defRPr/>
            </a:pPr>
            <a:r>
              <a:rPr lang="en-US" sz="3600" b="1" kern="0" dirty="0">
                <a:solidFill>
                  <a:schemeClr val="bg1"/>
                </a:solidFill>
                <a:latin typeface="+mn-lt"/>
                <a:ea typeface="+mj-ea"/>
                <a:cs typeface="+mj-cs"/>
              </a:rPr>
              <a:t>Results Chains</a:t>
            </a:r>
          </a:p>
        </p:txBody>
      </p:sp>
      <p:sp>
        <p:nvSpPr>
          <p:cNvPr id="7" name="Rectangle 2"/>
          <p:cNvSpPr txBox="1">
            <a:spLocks noChangeArrowheads="1"/>
          </p:cNvSpPr>
          <p:nvPr/>
        </p:nvSpPr>
        <p:spPr bwMode="auto">
          <a:xfrm>
            <a:off x="1752600" y="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a:t>
            </a:r>
            <a:r>
              <a:rPr lang="en-US" sz="3600" b="1" kern="0" dirty="0" smtClean="0">
                <a:solidFill>
                  <a:schemeClr val="bg1"/>
                </a:solidFill>
                <a:latin typeface="+mn-lt"/>
                <a:ea typeface="+mj-ea"/>
                <a:cs typeface="+mj-cs"/>
              </a:rPr>
              <a:t>Points</a:t>
            </a:r>
            <a:endParaRPr lang="en-US" sz="3600" b="1" kern="0" dirty="0">
              <a:solidFill>
                <a:schemeClr val="bg1"/>
              </a:solidFill>
              <a:latin typeface="+mn-lt"/>
              <a:ea typeface="+mj-ea"/>
              <a:cs typeface="+mj-cs"/>
            </a:endParaRPr>
          </a:p>
        </p:txBody>
      </p:sp>
      <p:sp>
        <p:nvSpPr>
          <p:cNvPr id="10243" name="Rectangle 3"/>
          <p:cNvSpPr txBox="1">
            <a:spLocks noChangeArrowheads="1"/>
          </p:cNvSpPr>
          <p:nvPr/>
        </p:nvSpPr>
        <p:spPr bwMode="auto">
          <a:xfrm>
            <a:off x="0" y="1828800"/>
            <a:ext cx="9296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sz="2800" dirty="0">
                <a:solidFill>
                  <a:srgbClr val="0070C0"/>
                </a:solidFill>
              </a:rPr>
              <a:t>Results </a:t>
            </a:r>
            <a:r>
              <a:rPr lang="en-US" sz="2800" dirty="0" smtClean="0">
                <a:solidFill>
                  <a:srgbClr val="0070C0"/>
                </a:solidFill>
              </a:rPr>
              <a:t>oriented, but activities can help the flow</a:t>
            </a:r>
            <a:endParaRPr lang="en-US" sz="2800" dirty="0">
              <a:solidFill>
                <a:srgbClr val="0070C0"/>
              </a:solidFill>
            </a:endParaRPr>
          </a:p>
          <a:p>
            <a:pPr eaLnBrk="1" hangingPunct="1">
              <a:spcBef>
                <a:spcPct val="20000"/>
              </a:spcBef>
              <a:buFont typeface="Arial" panose="020B0604020202020204" pitchFamily="34" charset="0"/>
              <a:buChar char="•"/>
            </a:pPr>
            <a:endParaRPr lang="en-US" sz="2800" dirty="0"/>
          </a:p>
          <a:p>
            <a:pPr eaLnBrk="1" hangingPunct="1">
              <a:spcBef>
                <a:spcPct val="20000"/>
              </a:spcBef>
              <a:buFont typeface="Arial" panose="020B0604020202020204" pitchFamily="34" charset="0"/>
              <a:buChar char="•"/>
            </a:pPr>
            <a:r>
              <a:rPr lang="en-US" altLang="ja-JP" sz="2800" dirty="0" smtClean="0">
                <a:solidFill>
                  <a:srgbClr val="008000"/>
                </a:solidFill>
              </a:rPr>
              <a:t>The </a:t>
            </a:r>
            <a:r>
              <a:rPr lang="ja-JP" altLang="en-US" sz="2800" dirty="0" smtClean="0">
                <a:solidFill>
                  <a:srgbClr val="008000"/>
                </a:solidFill>
              </a:rPr>
              <a:t>“</a:t>
            </a:r>
            <a:r>
              <a:rPr lang="en-US" altLang="ja-JP" sz="2800" dirty="0">
                <a:solidFill>
                  <a:srgbClr val="008000"/>
                </a:solidFill>
              </a:rPr>
              <a:t>If-then</a:t>
            </a:r>
            <a:r>
              <a:rPr lang="ja-JP" altLang="en-US" sz="2800" dirty="0">
                <a:solidFill>
                  <a:srgbClr val="008000"/>
                </a:solidFill>
              </a:rPr>
              <a:t>”</a:t>
            </a:r>
            <a:r>
              <a:rPr lang="en-US" altLang="ja-JP" sz="2800" dirty="0">
                <a:solidFill>
                  <a:srgbClr val="008000"/>
                </a:solidFill>
              </a:rPr>
              <a:t> </a:t>
            </a:r>
            <a:r>
              <a:rPr lang="en-US" altLang="ja-JP" sz="2800" dirty="0" smtClean="0">
                <a:solidFill>
                  <a:srgbClr val="008000"/>
                </a:solidFill>
              </a:rPr>
              <a:t>logic must stand up</a:t>
            </a:r>
            <a:endParaRPr lang="en-US" altLang="ja-JP" sz="2800" dirty="0">
              <a:solidFill>
                <a:srgbClr val="008000"/>
              </a:solidFill>
            </a:endParaRPr>
          </a:p>
          <a:p>
            <a:pPr eaLnBrk="1" hangingPunct="1">
              <a:spcBef>
                <a:spcPct val="20000"/>
              </a:spcBef>
              <a:buFont typeface="Arial" panose="020B0604020202020204" pitchFamily="34" charset="0"/>
              <a:buChar char="•"/>
            </a:pPr>
            <a:endParaRPr lang="en-US" sz="2800" dirty="0"/>
          </a:p>
          <a:p>
            <a:pPr eaLnBrk="1" hangingPunct="1">
              <a:spcBef>
                <a:spcPct val="20000"/>
              </a:spcBef>
              <a:buFont typeface="Arial" panose="020B0604020202020204" pitchFamily="34" charset="0"/>
              <a:buChar char="•"/>
            </a:pPr>
            <a:r>
              <a:rPr lang="en-US" sz="2800" dirty="0">
                <a:solidFill>
                  <a:srgbClr val="0070C0"/>
                </a:solidFill>
              </a:rPr>
              <a:t>Make </a:t>
            </a:r>
            <a:r>
              <a:rPr lang="en-US" sz="2800" dirty="0" smtClean="0">
                <a:solidFill>
                  <a:srgbClr val="0070C0"/>
                </a:solidFill>
              </a:rPr>
              <a:t>your assumptions &amp; the actor’s incentives explicit</a:t>
            </a:r>
            <a:endParaRPr lang="en-US" sz="2800" dirty="0">
              <a:solidFill>
                <a:srgbClr val="0070C0"/>
              </a:solidFill>
            </a:endParaRPr>
          </a:p>
          <a:p>
            <a:pPr eaLnBrk="1" hangingPunct="1">
              <a:spcBef>
                <a:spcPct val="20000"/>
              </a:spcBef>
              <a:buFont typeface="Arial" panose="020B0604020202020204" pitchFamily="34" charset="0"/>
              <a:buChar char="•"/>
            </a:pPr>
            <a:endParaRPr lang="en-US" sz="2800" dirty="0"/>
          </a:p>
          <a:p>
            <a:pPr eaLnBrk="1" hangingPunct="1">
              <a:spcBef>
                <a:spcPct val="20000"/>
              </a:spcBef>
              <a:buFont typeface="Arial" panose="020B0604020202020204" pitchFamily="34" charset="0"/>
              <a:buChar char="•"/>
            </a:pPr>
            <a:r>
              <a:rPr lang="en-US" sz="2800" smtClean="0">
                <a:solidFill>
                  <a:srgbClr val="008000"/>
                </a:solidFill>
              </a:rPr>
              <a:t>Alternative </a:t>
            </a:r>
            <a:r>
              <a:rPr lang="en-US" sz="2800" dirty="0" smtClean="0">
                <a:solidFill>
                  <a:srgbClr val="008000"/>
                </a:solidFill>
              </a:rPr>
              <a:t>pathways are </a:t>
            </a:r>
            <a:r>
              <a:rPr lang="en-US" sz="2800" dirty="0">
                <a:solidFill>
                  <a:srgbClr val="008000"/>
                </a:solidFill>
              </a:rPr>
              <a:t>OK</a:t>
            </a:r>
          </a:p>
          <a:p>
            <a:pPr eaLnBrk="1" hangingPunct="1">
              <a:spcBef>
                <a:spcPct val="20000"/>
              </a:spcBef>
              <a:buFont typeface="Arial" panose="020B0604020202020204" pitchFamily="34" charset="0"/>
              <a:buChar char="•"/>
            </a:pPr>
            <a:endParaRPr lang="en-US" sz="2800" dirty="0"/>
          </a:p>
          <a:p>
            <a:pPr eaLnBrk="1" hangingPunct="1">
              <a:spcBef>
                <a:spcPct val="20000"/>
              </a:spcBef>
              <a:buFont typeface="Arial" panose="020B0604020202020204" pitchFamily="34" charset="0"/>
              <a:buChar char="•"/>
            </a:pPr>
            <a:r>
              <a:rPr lang="en-US" sz="2800" dirty="0">
                <a:solidFill>
                  <a:srgbClr val="0070C0"/>
                </a:solidFill>
              </a:rPr>
              <a:t>Peer </a:t>
            </a:r>
            <a:r>
              <a:rPr lang="en-US" sz="2800" dirty="0" smtClean="0">
                <a:solidFill>
                  <a:srgbClr val="0070C0"/>
                </a:solidFill>
              </a:rPr>
              <a:t>review </a:t>
            </a:r>
            <a:r>
              <a:rPr lang="en-US" sz="2800" dirty="0">
                <a:solidFill>
                  <a:srgbClr val="0070C0"/>
                </a:solidFill>
              </a:rPr>
              <a:t>is </a:t>
            </a:r>
            <a:r>
              <a:rPr lang="en-US" sz="2800" dirty="0" smtClean="0">
                <a:solidFill>
                  <a:srgbClr val="0070C0"/>
                </a:solidFill>
              </a:rPr>
              <a:t>critical</a:t>
            </a:r>
            <a:endParaRPr lang="en-US" sz="2800" dirty="0">
              <a:solidFill>
                <a:srgbClr val="0070C0"/>
              </a:solidFill>
            </a:endParaRPr>
          </a:p>
        </p:txBody>
      </p:sp>
    </p:spTree>
    <p:extLst>
      <p:ext uri="{BB962C8B-B14F-4D97-AF65-F5344CB8AC3E}">
        <p14:creationId xmlns:p14="http://schemas.microsoft.com/office/powerpoint/2010/main" val="46294298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0"/>
            <a:ext cx="5715000" cy="1371600"/>
          </a:xfrm>
        </p:spPr>
        <p:txBody>
          <a:bodyPr/>
          <a:lstStyle/>
          <a:p>
            <a:pPr eaLnBrk="1" hangingPunct="1"/>
            <a:r>
              <a:rPr lang="en-US" dirty="0" smtClean="0"/>
              <a:t>Breakout Instructions </a:t>
            </a:r>
          </a:p>
        </p:txBody>
      </p:sp>
      <p:sp>
        <p:nvSpPr>
          <p:cNvPr id="7" name="Content Placeholder 6"/>
          <p:cNvSpPr>
            <a:spLocks noGrp="1"/>
          </p:cNvSpPr>
          <p:nvPr>
            <p:ph idx="1"/>
          </p:nvPr>
        </p:nvSpPr>
        <p:spPr/>
        <p:txBody>
          <a:bodyPr/>
          <a:lstStyle/>
          <a:p>
            <a:pPr>
              <a:buFont typeface="Arial" charset="0"/>
              <a:buNone/>
              <a:defRPr/>
            </a:pPr>
            <a:r>
              <a:rPr lang="fr-FR" sz="2000" b="1" dirty="0" smtClean="0">
                <a:solidFill>
                  <a:schemeClr val="accent2"/>
                </a:solidFill>
              </a:rPr>
              <a:t>Assemble a </a:t>
            </a:r>
            <a:r>
              <a:rPr lang="fr-FR" sz="2000" b="1" dirty="0" err="1" smtClean="0">
                <a:solidFill>
                  <a:schemeClr val="accent2"/>
                </a:solidFill>
              </a:rPr>
              <a:t>Results</a:t>
            </a:r>
            <a:r>
              <a:rPr lang="fr-FR" sz="2000" b="1" dirty="0" smtClean="0">
                <a:solidFill>
                  <a:schemeClr val="accent2"/>
                </a:solidFill>
              </a:rPr>
              <a:t> Chain</a:t>
            </a:r>
            <a:endParaRPr lang="en-US" sz="2000" b="1" dirty="0" smtClean="0">
              <a:solidFill>
                <a:schemeClr val="accent2"/>
              </a:solidFill>
            </a:endParaRPr>
          </a:p>
          <a:p>
            <a:pPr>
              <a:defRPr/>
            </a:pPr>
            <a:r>
              <a:rPr lang="en-US" sz="2000" dirty="0" smtClean="0">
                <a:solidFill>
                  <a:srgbClr val="008000"/>
                </a:solidFill>
              </a:rPr>
              <a:t>Begin to build a results chain for one of your selected strategies,  in </a:t>
            </a:r>
            <a:r>
              <a:rPr lang="en-US" sz="2000" dirty="0" err="1" smtClean="0">
                <a:solidFill>
                  <a:srgbClr val="008000"/>
                </a:solidFill>
              </a:rPr>
              <a:t>Miradi</a:t>
            </a:r>
            <a:r>
              <a:rPr lang="en-US" sz="2000" dirty="0" smtClean="0">
                <a:solidFill>
                  <a:srgbClr val="008000"/>
                </a:solidFill>
              </a:rPr>
              <a:t>.  Select a strategy and choose “create results chain.”  Copy these factors (strategy, intermediate factors, direct threat and target) and continue your work there.</a:t>
            </a:r>
          </a:p>
          <a:p>
            <a:pPr>
              <a:defRPr/>
            </a:pPr>
            <a:r>
              <a:rPr lang="en-US" sz="2000" dirty="0" smtClean="0">
                <a:solidFill>
                  <a:schemeClr val="accent2"/>
                </a:solidFill>
              </a:rPr>
              <a:t>Build the intermediate part of the chain.  You can</a:t>
            </a:r>
          </a:p>
          <a:p>
            <a:pPr lvl="1">
              <a:defRPr/>
            </a:pPr>
            <a:r>
              <a:rPr lang="en-US" sz="1800" dirty="0" smtClean="0">
                <a:solidFill>
                  <a:srgbClr val="008000"/>
                </a:solidFill>
                <a:ea typeface="+mn-ea"/>
                <a:cs typeface="+mn-cs"/>
              </a:rPr>
              <a:t>build from the right to the left, defining what intermediate results are needed diminish the threat, and what is needed so that can happen, etc.  </a:t>
            </a:r>
          </a:p>
          <a:p>
            <a:pPr lvl="1">
              <a:defRPr/>
            </a:pPr>
            <a:r>
              <a:rPr lang="en-US" sz="1800" dirty="0" smtClean="0">
                <a:solidFill>
                  <a:schemeClr val="accent2"/>
                </a:solidFill>
                <a:ea typeface="+mn-ea"/>
                <a:cs typeface="+mn-cs"/>
              </a:rPr>
              <a:t>build from the left to the right, defining the desired short-term results of the actions, then the medium-term results, until arriving at the reduction of the threat.  </a:t>
            </a:r>
          </a:p>
          <a:p>
            <a:pPr lvl="1">
              <a:defRPr/>
            </a:pPr>
            <a:r>
              <a:rPr lang="en-US" sz="1800" dirty="0" smtClean="0">
                <a:solidFill>
                  <a:srgbClr val="008000"/>
                </a:solidFill>
                <a:ea typeface="+mn-ea"/>
                <a:cs typeface="+mn-cs"/>
              </a:rPr>
              <a:t>Brainstorm results and then connect them</a:t>
            </a:r>
          </a:p>
          <a:p>
            <a:pPr>
              <a:defRPr/>
            </a:pPr>
            <a:r>
              <a:rPr lang="en-US" sz="2000" dirty="0" smtClean="0">
                <a:solidFill>
                  <a:schemeClr val="accent2"/>
                </a:solidFill>
              </a:rPr>
              <a:t>Ensure that the chain meets the criteria of a good results chain</a:t>
            </a:r>
            <a:r>
              <a:rPr lang="en-US" sz="2000" dirty="0" smtClean="0"/>
              <a:t>. </a:t>
            </a:r>
          </a:p>
          <a:p>
            <a:pPr>
              <a:defRPr/>
            </a:pPr>
            <a:r>
              <a:rPr lang="en-US" sz="2000" dirty="0" smtClean="0">
                <a:solidFill>
                  <a:srgbClr val="008000"/>
                </a:solidFill>
              </a:rPr>
              <a:t>Transfer the results chain to Miradi.</a:t>
            </a:r>
          </a:p>
          <a:p>
            <a:pPr>
              <a:defRPr/>
            </a:pPr>
            <a:r>
              <a:rPr lang="en-US" sz="2000" dirty="0" smtClean="0">
                <a:solidFill>
                  <a:schemeClr val="accent2"/>
                </a:solidFill>
              </a:rPr>
              <a:t>Build a results chain for a second strategy, if time permits</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97599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0"/>
            <a:ext cx="5029200" cy="1371600"/>
          </a:xfrm>
        </p:spPr>
        <p:txBody>
          <a:bodyPr/>
          <a:lstStyle/>
          <a:p>
            <a:pPr eaLnBrk="1" hangingPunct="1"/>
            <a:r>
              <a:rPr lang="en-US" sz="3200" dirty="0" smtClean="0"/>
              <a:t>Suggestions for Breakout </a:t>
            </a:r>
            <a:br>
              <a:rPr lang="en-US" sz="3200" dirty="0" smtClean="0"/>
            </a:br>
            <a:r>
              <a:rPr lang="en-US" sz="3200" dirty="0" smtClean="0"/>
              <a:t>(option 2)</a:t>
            </a:r>
          </a:p>
        </p:txBody>
      </p:sp>
      <p:sp>
        <p:nvSpPr>
          <p:cNvPr id="7" name="Content Placeholder 6"/>
          <p:cNvSpPr>
            <a:spLocks noGrp="1"/>
          </p:cNvSpPr>
          <p:nvPr>
            <p:ph idx="1"/>
          </p:nvPr>
        </p:nvSpPr>
        <p:spPr/>
        <p:txBody>
          <a:bodyPr/>
          <a:lstStyle/>
          <a:p>
            <a:r>
              <a:rPr lang="en-US" sz="2000" dirty="0" smtClean="0">
                <a:solidFill>
                  <a:schemeClr val="accent2"/>
                </a:solidFill>
              </a:rPr>
              <a:t>Give yourself plenty of space – open areas encourage thinking</a:t>
            </a:r>
          </a:p>
          <a:p>
            <a:r>
              <a:rPr lang="en-US" sz="2000" dirty="0" smtClean="0">
                <a:solidFill>
                  <a:srgbClr val="008000"/>
                </a:solidFill>
              </a:rPr>
              <a:t>Start with ~6 sheets of flipchart paper – landscape</a:t>
            </a:r>
          </a:p>
          <a:p>
            <a:r>
              <a:rPr lang="en-US" sz="2000" dirty="0" smtClean="0">
                <a:solidFill>
                  <a:schemeClr val="accent2"/>
                </a:solidFill>
              </a:rPr>
              <a:t>Working from the left to the right……</a:t>
            </a:r>
          </a:p>
          <a:p>
            <a:pPr lvl="1" eaLnBrk="1" hangingPunct="1">
              <a:buFont typeface="Symbol" pitchFamily="18" charset="2"/>
              <a:buChar char="-"/>
            </a:pPr>
            <a:r>
              <a:rPr lang="en-US" sz="2000" dirty="0" smtClean="0">
                <a:solidFill>
                  <a:srgbClr val="008000"/>
                </a:solidFill>
              </a:rPr>
              <a:t>Ask what the immediate results or outcomes of the strategic actions should be?</a:t>
            </a:r>
          </a:p>
          <a:p>
            <a:pPr lvl="1" eaLnBrk="1" hangingPunct="1">
              <a:buFont typeface="Symbol" pitchFamily="18" charset="2"/>
              <a:buChar char="-"/>
            </a:pPr>
            <a:r>
              <a:rPr lang="en-US" sz="2000" dirty="0" smtClean="0">
                <a:solidFill>
                  <a:schemeClr val="accent2"/>
                </a:solidFill>
              </a:rPr>
              <a:t>What intermediate outcomes you expect these actions to produce?</a:t>
            </a:r>
          </a:p>
          <a:p>
            <a:pPr lvl="1" eaLnBrk="1" hangingPunct="1">
              <a:buFont typeface="Symbol" pitchFamily="18" charset="2"/>
              <a:buChar char="-"/>
            </a:pPr>
            <a:r>
              <a:rPr lang="en-US" sz="2000" dirty="0" smtClean="0">
                <a:solidFill>
                  <a:srgbClr val="008000"/>
                </a:solidFill>
              </a:rPr>
              <a:t>What additional outcomes are necessary to reduce your threat? </a:t>
            </a:r>
          </a:p>
          <a:p>
            <a:r>
              <a:rPr lang="en-US" sz="2000" dirty="0" smtClean="0">
                <a:solidFill>
                  <a:schemeClr val="accent2"/>
                </a:solidFill>
              </a:rPr>
              <a:t>Use lots of colors of Post-Its</a:t>
            </a:r>
          </a:p>
          <a:p>
            <a:r>
              <a:rPr lang="en-US" sz="2000" dirty="0" smtClean="0">
                <a:solidFill>
                  <a:srgbClr val="008000"/>
                </a:solidFill>
              </a:rPr>
              <a:t>Pencil in connections when you think you understand</a:t>
            </a:r>
          </a:p>
          <a:p>
            <a:r>
              <a:rPr lang="en-US" sz="2000" dirty="0" smtClean="0">
                <a:solidFill>
                  <a:schemeClr val="accent2"/>
                </a:solidFill>
              </a:rPr>
              <a:t>Walk away and come back</a:t>
            </a:r>
          </a:p>
          <a:p>
            <a:r>
              <a:rPr lang="en-US" sz="2000" dirty="0" smtClean="0">
                <a:solidFill>
                  <a:srgbClr val="008000"/>
                </a:solidFill>
              </a:rPr>
              <a:t>Make a legend</a:t>
            </a:r>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979876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dirty="0" smtClean="0"/>
              <a:t>What is a Results Chain?</a:t>
            </a:r>
          </a:p>
        </p:txBody>
      </p:sp>
      <p:sp>
        <p:nvSpPr>
          <p:cNvPr id="2" name="Content Placeholder 1"/>
          <p:cNvSpPr>
            <a:spLocks noGrp="1"/>
          </p:cNvSpPr>
          <p:nvPr>
            <p:ph idx="1"/>
          </p:nvPr>
        </p:nvSpPr>
        <p:spPr/>
        <p:txBody>
          <a:bodyPr/>
          <a:lstStyle/>
          <a:p>
            <a:pPr marL="347663" indent="-347663" eaLnBrk="1" hangingPunct="1">
              <a:buFont typeface="Arial" charset="0"/>
              <a:buNone/>
            </a:pPr>
            <a:r>
              <a:rPr lang="en-US" dirty="0" smtClean="0">
                <a:solidFill>
                  <a:schemeClr val="accent2"/>
                </a:solidFill>
              </a:rPr>
              <a:t>A diagram of a series of “if…then” causal statements that:</a:t>
            </a:r>
          </a:p>
          <a:p>
            <a:pPr marL="347663" indent="-347663" eaLnBrk="1" hangingPunct="1"/>
            <a:r>
              <a:rPr lang="en-US" dirty="0" smtClean="0">
                <a:solidFill>
                  <a:srgbClr val="008000"/>
                </a:solidFill>
              </a:rPr>
              <a:t>Defines how a project team </a:t>
            </a:r>
            <a:r>
              <a:rPr lang="en-US" i="1" dirty="0" smtClean="0">
                <a:solidFill>
                  <a:srgbClr val="008000"/>
                </a:solidFill>
              </a:rPr>
              <a:t>thinks</a:t>
            </a:r>
            <a:r>
              <a:rPr lang="en-US" dirty="0" smtClean="0">
                <a:solidFill>
                  <a:srgbClr val="008000"/>
                </a:solidFill>
              </a:rPr>
              <a:t> a strategy will contribute to reducing a threat or restoring a target</a:t>
            </a:r>
          </a:p>
          <a:p>
            <a:pPr marL="347663" indent="-347663" eaLnBrk="1" hangingPunct="1"/>
            <a:r>
              <a:rPr lang="en-US" dirty="0" smtClean="0">
                <a:solidFill>
                  <a:schemeClr val="accent2"/>
                </a:solidFill>
              </a:rPr>
              <a:t>Focuses on the achievement of results – not the execution of activities</a:t>
            </a:r>
          </a:p>
          <a:p>
            <a:pPr marL="347663" indent="-347663" eaLnBrk="1" hangingPunct="1"/>
            <a:r>
              <a:rPr lang="en-US" dirty="0" smtClean="0">
                <a:solidFill>
                  <a:srgbClr val="008000"/>
                </a:solidFill>
              </a:rPr>
              <a:t>Is composed of assumptions that can be tested</a:t>
            </a:r>
          </a:p>
          <a:p>
            <a:pPr marL="0" indent="0">
              <a:buNone/>
            </a:pPr>
            <a:endParaRPr lang="en-US" dirty="0"/>
          </a:p>
        </p:txBody>
      </p:sp>
      <p:sp>
        <p:nvSpPr>
          <p:cNvPr id="4" name="TextBox 3"/>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4001261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s-GT" dirty="0" err="1" smtClean="0"/>
              <a:t>Results</a:t>
            </a:r>
            <a:r>
              <a:rPr lang="es-GT" dirty="0" smtClean="0"/>
              <a:t> </a:t>
            </a:r>
            <a:r>
              <a:rPr lang="es-GT" dirty="0" err="1" smtClean="0"/>
              <a:t>Chains</a:t>
            </a:r>
            <a:r>
              <a:rPr lang="es-GT" dirty="0" smtClean="0"/>
              <a:t> </a:t>
            </a:r>
            <a:endParaRPr lang="en-US" dirty="0" smtClean="0"/>
          </a:p>
        </p:txBody>
      </p:sp>
      <p:graphicFrame>
        <p:nvGraphicFramePr>
          <p:cNvPr id="759827" name="Object 19"/>
          <p:cNvGraphicFramePr>
            <a:graphicFrameLocks noGrp="1" noChangeAspect="1"/>
          </p:cNvGraphicFramePr>
          <p:nvPr>
            <p:ph idx="1"/>
            <p:extLst>
              <p:ext uri="{D42A27DB-BD31-4B8C-83A1-F6EECF244321}">
                <p14:modId xmlns:p14="http://schemas.microsoft.com/office/powerpoint/2010/main" val="2222235103"/>
              </p:ext>
            </p:extLst>
          </p:nvPr>
        </p:nvGraphicFramePr>
        <p:xfrm>
          <a:off x="6353175" y="2192337"/>
          <a:ext cx="2409825" cy="1617663"/>
        </p:xfrm>
        <a:graphic>
          <a:graphicData uri="http://schemas.openxmlformats.org/presentationml/2006/ole">
            <mc:AlternateContent xmlns:mc="http://schemas.openxmlformats.org/markup-compatibility/2006">
              <mc:Choice xmlns:v="urn:schemas-microsoft-com:vml" Requires="v">
                <p:oleObj spid="_x0000_s3207" name="Visio" r:id="rId4" imgW="2409558" imgH="1617802" progId="">
                  <p:embed/>
                </p:oleObj>
              </mc:Choice>
              <mc:Fallback>
                <p:oleObj name="Visio" r:id="rId4" imgW="2409558" imgH="1617802" progId="">
                  <p:embed/>
                  <p:pic>
                    <p:nvPicPr>
                      <p:cNvPr id="0" name="Picture 9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2192337"/>
                        <a:ext cx="2409825"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9811" name="Rectangle 3"/>
          <p:cNvSpPr>
            <a:spLocks noGrp="1" noChangeArrowheads="1"/>
          </p:cNvSpPr>
          <p:nvPr>
            <p:ph type="body" sz="half" idx="4294967295"/>
          </p:nvPr>
        </p:nvSpPr>
        <p:spPr>
          <a:xfrm>
            <a:off x="152400" y="1538287"/>
            <a:ext cx="4067175" cy="519113"/>
          </a:xfrm>
        </p:spPr>
        <p:txBody>
          <a:bodyPr/>
          <a:lstStyle/>
          <a:p>
            <a:pPr eaLnBrk="1" hangingPunct="1">
              <a:buFont typeface="Arial" charset="0"/>
              <a:buNone/>
            </a:pPr>
            <a:r>
              <a:rPr lang="en-US" sz="2800" dirty="0" smtClean="0">
                <a:solidFill>
                  <a:schemeClr val="accent2"/>
                </a:solidFill>
              </a:rPr>
              <a:t>Implicit Assumptions:</a:t>
            </a:r>
          </a:p>
        </p:txBody>
      </p:sp>
      <p:graphicFrame>
        <p:nvGraphicFramePr>
          <p:cNvPr id="759825" name="Object 17"/>
          <p:cNvGraphicFramePr>
            <a:graphicFrameLocks noGrp="1" noChangeAspect="1"/>
          </p:cNvGraphicFramePr>
          <p:nvPr>
            <p:ph sz="quarter" idx="4294967295"/>
            <p:extLst>
              <p:ext uri="{D42A27DB-BD31-4B8C-83A1-F6EECF244321}">
                <p14:modId xmlns:p14="http://schemas.microsoft.com/office/powerpoint/2010/main" val="1971334481"/>
              </p:ext>
            </p:extLst>
          </p:nvPr>
        </p:nvGraphicFramePr>
        <p:xfrm>
          <a:off x="609600" y="2433637"/>
          <a:ext cx="2287588" cy="1054100"/>
        </p:xfrm>
        <a:graphic>
          <a:graphicData uri="http://schemas.openxmlformats.org/presentationml/2006/ole">
            <mc:AlternateContent xmlns:mc="http://schemas.openxmlformats.org/markup-compatibility/2006">
              <mc:Choice xmlns:v="urn:schemas-microsoft-com:vml" Requires="v">
                <p:oleObj spid="_x0000_s3208" name="Visio" r:id="rId6" imgW="2581714" imgH="1188787" progId="">
                  <p:embed/>
                </p:oleObj>
              </mc:Choice>
              <mc:Fallback>
                <p:oleObj name="Visio" r:id="rId6" imgW="2581714" imgH="1188787" progId="">
                  <p:embed/>
                  <p:pic>
                    <p:nvPicPr>
                      <p:cNvPr id="0" name="Picture 9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433637"/>
                        <a:ext cx="228758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9831" name="Object 23"/>
          <p:cNvGraphicFramePr>
            <a:graphicFrameLocks noChangeAspect="1"/>
          </p:cNvGraphicFramePr>
          <p:nvPr>
            <p:extLst>
              <p:ext uri="{D42A27DB-BD31-4B8C-83A1-F6EECF244321}">
                <p14:modId xmlns:p14="http://schemas.microsoft.com/office/powerpoint/2010/main" val="240473472"/>
              </p:ext>
            </p:extLst>
          </p:nvPr>
        </p:nvGraphicFramePr>
        <p:xfrm>
          <a:off x="2849563" y="2405062"/>
          <a:ext cx="3533775" cy="1057275"/>
        </p:xfrm>
        <a:graphic>
          <a:graphicData uri="http://schemas.openxmlformats.org/presentationml/2006/ole">
            <mc:AlternateContent xmlns:mc="http://schemas.openxmlformats.org/markup-compatibility/2006">
              <mc:Choice xmlns:v="urn:schemas-microsoft-com:vml" Requires="v">
                <p:oleObj spid="_x0000_s3209" name="Visio" r:id="rId8" imgW="3534537" imgH="1057275" progId="">
                  <p:embed/>
                </p:oleObj>
              </mc:Choice>
              <mc:Fallback>
                <p:oleObj name="Visio" r:id="rId8" imgW="3534537" imgH="1057275" progId="">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563" y="2405062"/>
                        <a:ext cx="35337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59832" name="Picture 24" descr="WhiteFacedMonke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125" y="3995738"/>
            <a:ext cx="33575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834" name="Picture 26" descr="schoolki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1775" y="4052888"/>
            <a:ext cx="349091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9836" name="Object 28"/>
          <p:cNvGraphicFramePr>
            <a:graphicFrameLocks noChangeAspect="1"/>
          </p:cNvGraphicFramePr>
          <p:nvPr/>
        </p:nvGraphicFramePr>
        <p:xfrm>
          <a:off x="3675063" y="4976813"/>
          <a:ext cx="1966912" cy="1057275"/>
        </p:xfrm>
        <a:graphic>
          <a:graphicData uri="http://schemas.openxmlformats.org/presentationml/2006/ole">
            <mc:AlternateContent xmlns:mc="http://schemas.openxmlformats.org/markup-compatibility/2006">
              <mc:Choice xmlns:v="urn:schemas-microsoft-com:vml" Requires="v">
                <p:oleObj spid="_x0000_s3210" name="Visio" r:id="rId12" imgW="1967484" imgH="1057275" progId="">
                  <p:embed/>
                </p:oleObj>
              </mc:Choice>
              <mc:Fallback>
                <p:oleObj name="Visio" r:id="rId12" imgW="1967484" imgH="1057275" progId="">
                  <p:embed/>
                  <p:pic>
                    <p:nvPicPr>
                      <p:cNvPr id="0" name="Picture 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5063" y="4976813"/>
                        <a:ext cx="1966912"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3401562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9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98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98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98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98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98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noFill/>
        </p:spPr>
        <p:txBody>
          <a:bodyPr/>
          <a:lstStyle/>
          <a:p>
            <a:pPr eaLnBrk="1" hangingPunct="1"/>
            <a:r>
              <a:rPr lang="en-US" smtClean="0"/>
              <a:t>What is a Results Chain?</a:t>
            </a:r>
          </a:p>
        </p:txBody>
      </p:sp>
      <p:graphicFrame>
        <p:nvGraphicFramePr>
          <p:cNvPr id="12291" name="Object 3"/>
          <p:cNvGraphicFramePr>
            <a:graphicFrameLocks noGrp="1" noChangeAspect="1"/>
          </p:cNvGraphicFramePr>
          <p:nvPr>
            <p:ph idx="1"/>
          </p:nvPr>
        </p:nvGraphicFramePr>
        <p:xfrm>
          <a:off x="528638" y="3005138"/>
          <a:ext cx="8085137" cy="2219325"/>
        </p:xfrm>
        <a:graphic>
          <a:graphicData uri="http://schemas.openxmlformats.org/presentationml/2006/ole">
            <mc:AlternateContent xmlns:mc="http://schemas.openxmlformats.org/markup-compatibility/2006">
              <mc:Choice xmlns:v="urn:schemas-microsoft-com:vml" Requires="v">
                <p:oleObj spid="_x0000_s4135" name="Visio" r:id="rId4" imgW="8085582" imgH="2218563" progId="">
                  <p:embed/>
                </p:oleObj>
              </mc:Choice>
              <mc:Fallback>
                <p:oleObj name="Visio" r:id="rId4" imgW="8085582" imgH="2218563" progId="">
                  <p:embed/>
                  <p:pic>
                    <p:nvPicPr>
                      <p:cNvPr id="0" name="Picture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005138"/>
                        <a:ext cx="808513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 name="Rectangle 2"/>
          <p:cNvSpPr>
            <a:spLocks noGrp="1" noChangeArrowheads="1"/>
          </p:cNvSpPr>
          <p:nvPr>
            <p:ph type="body" sz="half" idx="4294967295"/>
          </p:nvPr>
        </p:nvSpPr>
        <p:spPr>
          <a:xfrm>
            <a:off x="841375" y="1690687"/>
            <a:ext cx="8302625" cy="519113"/>
          </a:xfrm>
        </p:spPr>
        <p:txBody>
          <a:bodyPr/>
          <a:lstStyle/>
          <a:p>
            <a:pPr eaLnBrk="1" hangingPunct="1">
              <a:buFont typeface="Arial" charset="0"/>
              <a:buNone/>
            </a:pPr>
            <a:r>
              <a:rPr lang="en-US" sz="2800" b="1" dirty="0" smtClean="0">
                <a:solidFill>
                  <a:schemeClr val="accent2"/>
                </a:solidFill>
              </a:rPr>
              <a:t>The Basic Components of a Results Chain:</a:t>
            </a:r>
          </a:p>
        </p:txBody>
      </p:sp>
      <p:sp>
        <p:nvSpPr>
          <p:cNvPr id="5" name="TextBox 4"/>
          <p:cNvSpPr txBox="1">
            <a:spLocks noChangeArrowheads="1"/>
          </p:cNvSpPr>
          <p:nvPr/>
        </p:nvSpPr>
        <p:spPr bwMode="auto">
          <a:xfrm>
            <a:off x="6400800" y="152400"/>
            <a:ext cx="2743200" cy="11430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r>
              <a:rPr lang="en-US" sz="2800" b="1" kern="0" dirty="0" smtClean="0">
                <a:solidFill>
                  <a:schemeClr val="bg1"/>
                </a:solidFill>
                <a:latin typeface="+mn-lt"/>
                <a:ea typeface="+mj-ea"/>
                <a:cs typeface="+mj-cs"/>
              </a:rPr>
              <a:t>Results Chains</a:t>
            </a:r>
            <a:endParaRPr lang="en-US" sz="2800" b="1" kern="0" dirty="0">
              <a:solidFill>
                <a:schemeClr val="bg1"/>
              </a:solidFill>
              <a:latin typeface="+mn-lt"/>
              <a:ea typeface="+mj-ea"/>
              <a:cs typeface="+mj-cs"/>
            </a:endParaRPr>
          </a:p>
        </p:txBody>
      </p:sp>
    </p:spTree>
    <p:extLst>
      <p:ext uri="{BB962C8B-B14F-4D97-AF65-F5344CB8AC3E}">
        <p14:creationId xmlns:p14="http://schemas.microsoft.com/office/powerpoint/2010/main" val="439355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0.2|0.2|0.2|0.2"/>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2721</TotalTime>
  <Words>4639</Words>
  <Application>Microsoft Macintosh PowerPoint</Application>
  <PresentationFormat>On-screen Show (4:3)</PresentationFormat>
  <Paragraphs>456</Paragraphs>
  <Slides>64</Slides>
  <Notes>62</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1_Default Design</vt:lpstr>
      <vt:lpstr>Visio</vt:lpstr>
      <vt:lpstr>PowerPoint Presentation</vt:lpstr>
      <vt:lpstr>Attribution</vt:lpstr>
      <vt:lpstr>Adaptive Management Workshop Presentations</vt:lpstr>
      <vt:lpstr>Plan Your Actions &amp; Monitoring</vt:lpstr>
      <vt:lpstr>This Presentation</vt:lpstr>
      <vt:lpstr>What is a Results Chain?</vt:lpstr>
      <vt:lpstr>What is a Results Chain?</vt:lpstr>
      <vt:lpstr>Results Chains </vt:lpstr>
      <vt:lpstr>What is a Results Chain?</vt:lpstr>
      <vt:lpstr>What is a Results Chain?</vt:lpstr>
      <vt:lpstr>What is a Results Chain?</vt:lpstr>
      <vt:lpstr>Why Results Chains?</vt:lpstr>
      <vt:lpstr>Situation Analysis vs.  Results Chains</vt:lpstr>
      <vt:lpstr>Achieving Success</vt:lpstr>
      <vt:lpstr>What Happens When We Make False Assumptions?</vt:lpstr>
      <vt:lpstr>Underlying Project Assumptions</vt:lpstr>
      <vt:lpstr>Underlying Project Assumptions</vt:lpstr>
      <vt:lpstr>This Presentation</vt:lpstr>
      <vt:lpstr>One Way to Develop a Results Chain</vt:lpstr>
      <vt:lpstr>Our Example –  Swan Coastal Plain Wetlands</vt:lpstr>
      <vt:lpstr>A Chain From the Model Allows You to…</vt:lpstr>
      <vt:lpstr>A Chain From the Model Allows You to…</vt:lpstr>
      <vt:lpstr>1. Construct an Initial Results Chain</vt:lpstr>
      <vt:lpstr>2. Complete the Links in the Results Chain</vt:lpstr>
      <vt:lpstr>2. Complete the Links in the Results Chain</vt:lpstr>
      <vt:lpstr>2. Complete the Links in the Results Chain</vt:lpstr>
      <vt:lpstr>2. Complete the Links in the Results Chain</vt:lpstr>
      <vt:lpstr>3. Review the Criteria for Good Results Chains</vt:lpstr>
      <vt:lpstr>3. Review the Criteria for Good Results Chains</vt:lpstr>
      <vt:lpstr>3. Review the Criteria for Good Results Chains</vt:lpstr>
      <vt:lpstr>4. Add Activities</vt:lpstr>
      <vt:lpstr>4. Add Activities</vt:lpstr>
      <vt:lpstr>Activities in Miradi</vt:lpstr>
      <vt:lpstr>How to Develop a Results Chain</vt:lpstr>
      <vt:lpstr>Other Ways to Develop a Results Chain</vt:lpstr>
      <vt:lpstr>Other Ways to Develop a Results Chain</vt:lpstr>
      <vt:lpstr>Other Ways to Develop a Results Chain</vt:lpstr>
      <vt:lpstr>Other Ways to Develop a Results Chain</vt:lpstr>
      <vt:lpstr>What is a Results Chain?</vt:lpstr>
      <vt:lpstr>What is NOT a Results Chain?</vt:lpstr>
      <vt:lpstr>Your Turn: Which of the Following is NOT a Results Chain?</vt:lpstr>
      <vt:lpstr>This Presentation</vt:lpstr>
      <vt:lpstr>Example: Strategy to Reduce Impact of Mining</vt:lpstr>
      <vt:lpstr>Example: Strategy to Reduce Impact of Mining</vt:lpstr>
      <vt:lpstr>Example: Strategy to Reduce Impact of Mining</vt:lpstr>
      <vt:lpstr>Your Turn:  Add the Missing Result</vt:lpstr>
      <vt:lpstr>Your Turn: Add the Missing Result</vt:lpstr>
      <vt:lpstr>Your Turn: Create a Results Chain Using the Following Results </vt:lpstr>
      <vt:lpstr>Your Turn: Create a Results Chain Using the Following Results </vt:lpstr>
      <vt:lpstr>Your Turn: Create a Results Chain Using the Following Results </vt:lpstr>
      <vt:lpstr>Your Turn: Create a Results Chain Using the Following Results </vt:lpstr>
      <vt:lpstr>Your Turn: Create a Results Chain Using the Following Results </vt:lpstr>
      <vt:lpstr>This Presentation</vt:lpstr>
      <vt:lpstr>How Teams Have Used Results Chains</vt:lpstr>
      <vt:lpstr>Refine Theories of Change</vt:lpstr>
      <vt:lpstr>Refine Theories of Change</vt:lpstr>
      <vt:lpstr>Refine Theories of Change</vt:lpstr>
      <vt:lpstr>Refine Theories of Change</vt:lpstr>
      <vt:lpstr>Refine Theories of Change</vt:lpstr>
      <vt:lpstr>Be Realistic About Time Required to Achieve Results</vt:lpstr>
      <vt:lpstr>Recognizing When NOT To Implement a Strategy </vt:lpstr>
      <vt:lpstr>PowerPoint Presentation</vt:lpstr>
      <vt:lpstr>Breakout Instructions </vt:lpstr>
      <vt:lpstr>Suggestions for Breakout  (option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Vinaya Swaminathan</dc:creator>
  <cp:lastModifiedBy>Marcia B.  Brown</cp:lastModifiedBy>
  <cp:revision>52</cp:revision>
  <cp:lastPrinted>2013-10-04T14:58:39Z</cp:lastPrinted>
  <dcterms:created xsi:type="dcterms:W3CDTF">2012-12-11T12:03:56Z</dcterms:created>
  <dcterms:modified xsi:type="dcterms:W3CDTF">2013-10-04T16:01:38Z</dcterms:modified>
</cp:coreProperties>
</file>